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606" autoAdjust="0"/>
  </p:normalViewPr>
  <p:slideViewPr>
    <p:cSldViewPr>
      <p:cViewPr varScale="1">
        <p:scale>
          <a:sx n="100" d="100"/>
          <a:sy n="100" d="100"/>
        </p:scale>
        <p:origin x="5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4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55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5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83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91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2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06/11/2020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06/11/2020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/>
              <a:t>POLITÉCNICO DE LEIRIA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32016"/>
              </p:ext>
            </p:extLst>
          </p:nvPr>
        </p:nvGraphicFramePr>
        <p:xfrm>
          <a:off x="6306272" y="686966"/>
          <a:ext cx="11757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3297">
                <a:tc>
                  <a:txBody>
                    <a:bodyPr/>
                    <a:lstStyle/>
                    <a:p>
                      <a:r>
                        <a:rPr lang="pt-PT" dirty="0"/>
                        <a:t>DT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06/11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13/11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23/11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28/11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30/11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01/12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05/12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06/12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400" dirty="0"/>
                        <a:t>08/12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3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55853"/>
              </p:ext>
            </p:extLst>
          </p:nvPr>
        </p:nvGraphicFramePr>
        <p:xfrm>
          <a:off x="6323248" y="511842"/>
          <a:ext cx="117579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350662">
                <a:tc>
                  <a:txBody>
                    <a:bodyPr/>
                    <a:lstStyle/>
                    <a:p>
                      <a:r>
                        <a:rPr lang="pt-PT" dirty="0"/>
                        <a:t>DT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21/12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22/12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23/12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30/12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09/01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400" dirty="0"/>
                        <a:t>14/01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 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Atualmente, as bibliotecas disponibilizam postos de trabalho aos leitores, como salas de salas de trabalho, gabinetes de </a:t>
            </a:r>
            <a:r>
              <a:rPr lang="pt-PT" dirty="0" err="1"/>
              <a:t>investigação</a:t>
            </a:r>
            <a:r>
              <a:rPr lang="pt-PT" dirty="0"/>
              <a:t> e até mesmo sala de </a:t>
            </a:r>
            <a:r>
              <a:rPr lang="pt-PT" dirty="0" err="1"/>
              <a:t>reuniões</a:t>
            </a:r>
            <a:r>
              <a:rPr lang="pt-PT" dirty="0"/>
              <a:t>, que permite uma procura </a:t>
            </a:r>
            <a:r>
              <a:rPr lang="pt-PT" dirty="0" err="1"/>
              <a:t>autónoma</a:t>
            </a:r>
            <a:r>
              <a:rPr lang="pt-PT" dirty="0"/>
              <a:t>. 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403096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195487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Existem sistemas, como o </a:t>
            </a:r>
            <a:r>
              <a:rPr lang="pt-PT" dirty="0" err="1"/>
              <a:t>Biblio.net</a:t>
            </a:r>
            <a:r>
              <a:rPr lang="pt-PT" dirty="0"/>
              <a:t>, o </a:t>
            </a:r>
            <a:r>
              <a:rPr lang="pt-PT" dirty="0" err="1"/>
              <a:t>Evergreen</a:t>
            </a:r>
            <a:r>
              <a:rPr lang="pt-PT" dirty="0"/>
              <a:t>, o PMB, o </a:t>
            </a:r>
            <a:r>
              <a:rPr lang="pt-PT" dirty="0" err="1"/>
              <a:t>Koha</a:t>
            </a:r>
            <a:r>
              <a:rPr lang="pt-PT" dirty="0"/>
              <a:t> e o </a:t>
            </a:r>
            <a:r>
              <a:rPr lang="pt-PT" dirty="0" err="1"/>
              <a:t>Aleph</a:t>
            </a:r>
            <a:r>
              <a:rPr lang="pt-PT" dirty="0"/>
              <a:t> que permitem a </a:t>
            </a:r>
            <a:r>
              <a:rPr lang="pt-PT" dirty="0" err="1"/>
              <a:t>catalogação</a:t>
            </a:r>
            <a:r>
              <a:rPr lang="pt-PT" dirty="0"/>
              <a:t> detalhada, a </a:t>
            </a:r>
            <a:r>
              <a:rPr lang="pt-PT" dirty="0" err="1"/>
              <a:t>manutenção</a:t>
            </a:r>
            <a:r>
              <a:rPr lang="pt-PT" dirty="0"/>
              <a:t> e o desenvolvimento de todo o acervo. Contudo, </a:t>
            </a:r>
            <a:r>
              <a:rPr lang="pt-PT" dirty="0" err="1"/>
              <a:t>não</a:t>
            </a:r>
            <a:r>
              <a:rPr lang="pt-PT" dirty="0"/>
              <a:t> possibilita muita das vezes a comunidade </a:t>
            </a:r>
            <a:r>
              <a:rPr lang="pt-PT" dirty="0" err="1"/>
              <a:t>académica</a:t>
            </a:r>
            <a:r>
              <a:rPr lang="pt-PT" dirty="0"/>
              <a:t> ser eficiente, tanto na sua </a:t>
            </a:r>
            <a:r>
              <a:rPr lang="pt-PT" dirty="0" err="1"/>
              <a:t>gestão</a:t>
            </a:r>
            <a:r>
              <a:rPr lang="pt-PT" dirty="0"/>
              <a:t>, como na sua procura. 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243085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D266AC-84A9-0943-B543-02E961A4CAB9}"/>
              </a:ext>
            </a:extLst>
          </p:cNvPr>
          <p:cNvGrpSpPr/>
          <p:nvPr/>
        </p:nvGrpSpPr>
        <p:grpSpPr>
          <a:xfrm>
            <a:off x="650531" y="1487167"/>
            <a:ext cx="7842937" cy="2633444"/>
            <a:chOff x="470129" y="1729466"/>
            <a:chExt cx="7842937" cy="2633444"/>
          </a:xfrm>
        </p:grpSpPr>
        <p:pic>
          <p:nvPicPr>
            <p:cNvPr id="8" name="Marcador de Posição de Conteúdo 5">
              <a:extLst>
                <a:ext uri="{FF2B5EF4-FFF2-40B4-BE49-F238E27FC236}">
                  <a16:creationId xmlns:a16="http://schemas.microsoft.com/office/drawing/2014/main" id="{1D317207-24D4-D346-A3D6-20F53F76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1729466"/>
              <a:ext cx="7842937" cy="583428"/>
            </a:xfrm>
            <a:prstGeom prst="rect">
              <a:avLst/>
            </a:prstGeom>
          </p:spPr>
        </p:pic>
        <p:pic>
          <p:nvPicPr>
            <p:cNvPr id="10" name="Imagem 9" descr="Uma imagem com texto&#10;&#10;Descrição gerada automaticamente">
              <a:extLst>
                <a:ext uri="{FF2B5EF4-FFF2-40B4-BE49-F238E27FC236}">
                  <a16:creationId xmlns:a16="http://schemas.microsoft.com/office/drawing/2014/main" id="{274A4096-23D7-644C-B2AC-711C12FA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2304243"/>
              <a:ext cx="7842937" cy="205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CB736-2ED9-E34A-8580-0A228074F963}"/>
              </a:ext>
            </a:extLst>
          </p:cNvPr>
          <p:cNvGrpSpPr/>
          <p:nvPr/>
        </p:nvGrpSpPr>
        <p:grpSpPr>
          <a:xfrm>
            <a:off x="649223" y="1257604"/>
            <a:ext cx="7845553" cy="3092571"/>
            <a:chOff x="517207" y="1569154"/>
            <a:chExt cx="7845553" cy="3092571"/>
          </a:xfrm>
        </p:grpSpPr>
        <p:pic>
          <p:nvPicPr>
            <p:cNvPr id="13" name="Marcador de Posição de Conteúdo 5">
              <a:extLst>
                <a:ext uri="{FF2B5EF4-FFF2-40B4-BE49-F238E27FC236}">
                  <a16:creationId xmlns:a16="http://schemas.microsoft.com/office/drawing/2014/main" id="{BC533C48-33DF-0242-84C3-E20D4B23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" y="1569154"/>
              <a:ext cx="7845552" cy="583622"/>
            </a:xfrm>
            <a:prstGeom prst="rect">
              <a:avLst/>
            </a:prstGeom>
          </p:spPr>
        </p:pic>
        <p:pic>
          <p:nvPicPr>
            <p:cNvPr id="14" name="Imagem 13" descr="Uma imagem com mesa&#10;&#10;Descrição gerada automaticamente">
              <a:extLst>
                <a:ext uri="{FF2B5EF4-FFF2-40B4-BE49-F238E27FC236}">
                  <a16:creationId xmlns:a16="http://schemas.microsoft.com/office/drawing/2014/main" id="{3BC1ADA1-16BE-B345-9594-2040C8006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8" y="2143811"/>
              <a:ext cx="7845552" cy="2517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1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21093CF-5819-5648-BA40-F6CA58A1AC4F}"/>
              </a:ext>
            </a:extLst>
          </p:cNvPr>
          <p:cNvGrpSpPr/>
          <p:nvPr/>
        </p:nvGrpSpPr>
        <p:grpSpPr>
          <a:xfrm>
            <a:off x="638513" y="1547925"/>
            <a:ext cx="7866975" cy="2047651"/>
            <a:chOff x="502863" y="1740512"/>
            <a:chExt cx="7866975" cy="2047651"/>
          </a:xfrm>
        </p:grpSpPr>
        <p:pic>
          <p:nvPicPr>
            <p:cNvPr id="15" name="Marcador de Posição de Conteúdo 6">
              <a:extLst>
                <a:ext uri="{FF2B5EF4-FFF2-40B4-BE49-F238E27FC236}">
                  <a16:creationId xmlns:a16="http://schemas.microsoft.com/office/drawing/2014/main" id="{C7F64C2B-B8A3-2C4C-A311-48A9156E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1740512"/>
              <a:ext cx="7866975" cy="585216"/>
            </a:xfrm>
            <a:prstGeom prst="rect">
              <a:avLst/>
            </a:prstGeom>
          </p:spPr>
        </p:pic>
        <p:pic>
          <p:nvPicPr>
            <p:cNvPr id="19" name="Imagem 18" descr="Uma imagem com texto&#10;&#10;Descrição gerada automaticamente">
              <a:extLst>
                <a:ext uri="{FF2B5EF4-FFF2-40B4-BE49-F238E27FC236}">
                  <a16:creationId xmlns:a16="http://schemas.microsoft.com/office/drawing/2014/main" id="{F9AB5591-6E97-D942-B440-23429F0D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2316763"/>
              <a:ext cx="7866975" cy="147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99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 [Extras]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36338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172477"/>
            <a:ext cx="1983630" cy="3528063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351</Words>
  <Application>Microsoft Office PowerPoint</Application>
  <PresentationFormat>Apresentação no Ecrã (16:9)</PresentationFormat>
  <Paragraphs>84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André Filipe Andrade Machado</cp:lastModifiedBy>
  <cp:revision>13</cp:revision>
  <dcterms:created xsi:type="dcterms:W3CDTF">2016-11-22T14:19:58Z</dcterms:created>
  <dcterms:modified xsi:type="dcterms:W3CDTF">2020-11-06T20:32:20Z</dcterms:modified>
</cp:coreProperties>
</file>