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4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8" r:id="rId4"/>
    <p:sldId id="259" r:id="rId5"/>
    <p:sldId id="269" r:id="rId6"/>
    <p:sldId id="270" r:id="rId7"/>
    <p:sldId id="262" r:id="rId8"/>
    <p:sldId id="263" r:id="rId9"/>
    <p:sldId id="264" r:id="rId10"/>
    <p:sldId id="266" r:id="rId11"/>
    <p:sldId id="265" r:id="rId12"/>
    <p:sldId id="272" r:id="rId13"/>
    <p:sldId id="273" r:id="rId14"/>
    <p:sldId id="274" r:id="rId15"/>
    <p:sldId id="277" r:id="rId16"/>
    <p:sldId id="276" r:id="rId17"/>
    <p:sldId id="275" r:id="rId18"/>
    <p:sldId id="267" r:id="rId19"/>
    <p:sldId id="268" r:id="rId20"/>
    <p:sldId id="271" r:id="rId21"/>
  </p:sldIdLst>
  <p:sldSz cx="9144000" cy="5143500" type="screen16x9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3" autoAdjust="0"/>
    <p:restoredTop sz="89592" autoAdjust="0"/>
  </p:normalViewPr>
  <p:slideViewPr>
    <p:cSldViewPr>
      <p:cViewPr varScale="1">
        <p:scale>
          <a:sx n="100" d="100"/>
          <a:sy n="100" d="100"/>
        </p:scale>
        <p:origin x="34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774DA-5E7A-4E8E-9D7E-8A8FDC2213D4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E2096-22CA-4FA4-A437-FE0AA9D1950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3040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A8C7F-B61F-4F96-990B-EDC6C319C29A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4DC13-8086-457A-8A9F-EEE18A3C9FD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619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bibliotecas académicas têm por objetivo divulgar e permitir o livre acesso à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produção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científica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criada pela comunidade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académica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promovendo 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integração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partilha e a visibilidade da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informação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 garantindo 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preservação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 sua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memória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intelectual.</a:t>
            </a:r>
            <a:r>
              <a:rPr lang="pt-PT" sz="1200" kern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Organizado de forma transparente, é armazenado num sistema de base de dados todo o fundo documental, independentemente da sua forma ou suporte, assim permitindo aos seus leitores a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rápida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consulta e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requisição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meio de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empréstimo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280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4225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1228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0614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4266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9209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4957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7245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8848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bibliotecas académicas têm por objetivo divulgar e permitir o livre acesso à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produção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científica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criada pela comunidade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académica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promovendo 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integração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partilha e a visibilidade da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informação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 garantindo 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preservação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 sua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memória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intelectual.</a:t>
            </a:r>
            <a:r>
              <a:rPr lang="pt-PT" sz="1200" kern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Organizado de forma transparente, é armazenado num sistema de base de dados todo o fundo documental, independentemente da sua forma ou suporte, assim permitindo aos seus leitores a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rápida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consulta e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requisição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meio de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empréstimo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5567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2553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bibliotecas atuais enfrentam desafios colocados por um universo de informação diversificado e em rápida expansão. O aumento das expectativas dos utilizadores, quer dos funcionários quer dos leitores, para um acesso mais rápido e fácil à informação relevante vai de mãos dadas com as exigências institucionais para uma maior eficiência operacional.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864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bibliotecas atuais enfrentam desafios colocados por um universo de informação diversificado e em rápida expansão. O aumento das expectativas dos utilizadores, quer dos funcionários quer dos leitores, para um acesso mais rápido e fácil à informação relevante vai de mãos dadas com as exigências institucionais para uma maior eficiência operacional.</a:t>
            </a: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nosso sistema apresenta diversas características únicas direcionadas ao apoio das bibliotecas e por sequentemente, ao apoio dos funcionários.</a:t>
            </a: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utilização da aplicação móvel irá facilitar consideravelmente o trabalho de cada um e a ajuda mútua entre ambos, dando enfase ao método “fora do balcão”. O auxílio prestado será possível com informações e notificações referentes ao sistema, sem que esteja com um computador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mão.</a:t>
            </a: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aplicação </a:t>
            </a:r>
            <a:r>
              <a:rPr lang="pt-PT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pt-PT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apenas destinada aos funcionários, pelo que o leitor comum só precisa de ter um dispositivo com um navegador de Internet.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5912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3554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1833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9918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8929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3134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28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14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077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7933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2695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6545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04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172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1373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7476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900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472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5140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8663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239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547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215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206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708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298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113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44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236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640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D31C20D2-3311-3A41-8D66-A2EA7CF64A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70911"/>
            <a:ext cx="5724128" cy="1053425"/>
          </a:xfrm>
          <a:prstGeom prst="rect">
            <a:avLst/>
          </a:prstGeom>
        </p:spPr>
      </p:pic>
      <p:sp>
        <p:nvSpPr>
          <p:cNvPr id="4" name="Rectângulo 3"/>
          <p:cNvSpPr/>
          <p:nvPr/>
        </p:nvSpPr>
        <p:spPr>
          <a:xfrm>
            <a:off x="0" y="789552"/>
            <a:ext cx="9144000" cy="4050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371600" y="3200889"/>
            <a:ext cx="6400800" cy="74197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Sistema de Gestão de Bibliotecas Académicas</a:t>
            </a:r>
          </a:p>
        </p:txBody>
      </p:sp>
      <p:cxnSp>
        <p:nvCxnSpPr>
          <p:cNvPr id="10" name="Conexão recta 9"/>
          <p:cNvCxnSpPr/>
          <p:nvPr/>
        </p:nvCxnSpPr>
        <p:spPr>
          <a:xfrm>
            <a:off x="3887924" y="2787774"/>
            <a:ext cx="136815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Logótipo do Politécnico de Leir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90" y="-92546"/>
            <a:ext cx="2515002" cy="99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F9E9CAF3-6655-A94F-8683-2C56B257BB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962" y="1604461"/>
            <a:ext cx="5256076" cy="96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38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Página Inicial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Mockups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13" name="Marcador de Posição de Conteúdo 3">
            <a:extLst>
              <a:ext uri="{FF2B5EF4-FFF2-40B4-BE49-F238E27FC236}">
                <a16:creationId xmlns:a16="http://schemas.microsoft.com/office/drawing/2014/main" id="{3106675C-FDED-144B-A505-79B56EA41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428" y="1038266"/>
            <a:ext cx="1925646" cy="3424934"/>
          </a:xfrm>
          <a:prstGeom prst="rect">
            <a:avLst/>
          </a:prstGeom>
          <a:ln w="6350">
            <a:solidFill>
              <a:schemeClr val="tx1">
                <a:alpha val="99000"/>
              </a:schemeClr>
            </a:solidFill>
          </a:ln>
          <a:effectLst>
            <a:softEdge rad="0"/>
          </a:effec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B38ADA4E-5C57-CD4F-A6C0-7302E880BC13}"/>
              </a:ext>
            </a:extLst>
          </p:cNvPr>
          <p:cNvSpPr txBox="1"/>
          <p:nvPr/>
        </p:nvSpPr>
        <p:spPr>
          <a:xfrm>
            <a:off x="4038232" y="4493608"/>
            <a:ext cx="10675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Página Inicial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0AD0517-7F0A-460A-AD8E-828D23C3A94C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65288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Dashboard</a:t>
            </a:r>
            <a:endParaRPr lang="pt-PT" sz="32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Mockups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C7AC661E-2677-1645-9E16-D217A91ACC2A}"/>
              </a:ext>
            </a:extLst>
          </p:cNvPr>
          <p:cNvGrpSpPr/>
          <p:nvPr/>
        </p:nvGrpSpPr>
        <p:grpSpPr>
          <a:xfrm>
            <a:off x="2655157" y="1206932"/>
            <a:ext cx="3833686" cy="3234007"/>
            <a:chOff x="3549863" y="1275744"/>
            <a:chExt cx="4066972" cy="3430802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39A0127A-FA65-7B4B-9A20-636145438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9863" y="1275744"/>
              <a:ext cx="1928945" cy="34308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15" name="Marcador de Posição de Conteúdo 5">
              <a:extLst>
                <a:ext uri="{FF2B5EF4-FFF2-40B4-BE49-F238E27FC236}">
                  <a16:creationId xmlns:a16="http://schemas.microsoft.com/office/drawing/2014/main" id="{A8936B41-9B72-4C4E-B4DE-88C7B52C0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87889" y="1275744"/>
              <a:ext cx="1928946" cy="3430802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0556B8-138D-7C49-B567-755A811A44C1}"/>
              </a:ext>
            </a:extLst>
          </p:cNvPr>
          <p:cNvSpPr txBox="1"/>
          <p:nvPr/>
        </p:nvSpPr>
        <p:spPr>
          <a:xfrm>
            <a:off x="3090911" y="4464535"/>
            <a:ext cx="9213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 err="1"/>
              <a:t>Dashboard</a:t>
            </a:r>
            <a:endParaRPr lang="pt-PT" sz="13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D31A7FF-820A-3D40-84BA-49F7DFF43B2D}"/>
              </a:ext>
            </a:extLst>
          </p:cNvPr>
          <p:cNvSpPr txBox="1"/>
          <p:nvPr/>
        </p:nvSpPr>
        <p:spPr>
          <a:xfrm>
            <a:off x="4810091" y="4456840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/>
              <a:t>Navigation</a:t>
            </a:r>
            <a:r>
              <a:rPr lang="pt-PT" sz="1400" dirty="0"/>
              <a:t> </a:t>
            </a:r>
            <a:r>
              <a:rPr lang="pt-PT" sz="1400" dirty="0" err="1"/>
              <a:t>Drawer</a:t>
            </a:r>
            <a:endParaRPr lang="pt-PT" sz="13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DB48670-5400-4089-B7C7-20F188FD6B46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17815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Leitores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Mockups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578E9BE-1EAF-5344-9564-4FBA7B274D7E}"/>
              </a:ext>
            </a:extLst>
          </p:cNvPr>
          <p:cNvGrpSpPr/>
          <p:nvPr/>
        </p:nvGrpSpPr>
        <p:grpSpPr>
          <a:xfrm>
            <a:off x="1570669" y="1041556"/>
            <a:ext cx="6002662" cy="3430800"/>
            <a:chOff x="452495" y="1041556"/>
            <a:chExt cx="6002662" cy="3430800"/>
          </a:xfrm>
        </p:grpSpPr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18D8C7A5-6587-8E49-9A3F-6FDDE62B1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495" y="1041556"/>
              <a:ext cx="1928945" cy="34308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D5361985-7456-5544-BB2B-DA86B4986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82902" y="1041556"/>
              <a:ext cx="1928945" cy="34308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23" name="Marcador de Posição de Conteúdo 5">
              <a:extLst>
                <a:ext uri="{FF2B5EF4-FFF2-40B4-BE49-F238E27FC236}">
                  <a16:creationId xmlns:a16="http://schemas.microsoft.com/office/drawing/2014/main" id="{9BA84026-C32A-7F43-99BF-149043CD2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6212" y="1041556"/>
              <a:ext cx="1928945" cy="34308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DF2DF96-C25D-1643-B009-32E6EA1DFED4}"/>
              </a:ext>
            </a:extLst>
          </p:cNvPr>
          <p:cNvSpPr txBox="1"/>
          <p:nvPr/>
        </p:nvSpPr>
        <p:spPr>
          <a:xfrm>
            <a:off x="3979530" y="4493608"/>
            <a:ext cx="11528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Ficha do leitor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5840C1B-1521-2844-9ED0-710DCFC7B647}"/>
              </a:ext>
            </a:extLst>
          </p:cNvPr>
          <p:cNvSpPr txBox="1"/>
          <p:nvPr/>
        </p:nvSpPr>
        <p:spPr>
          <a:xfrm>
            <a:off x="1697078" y="4482844"/>
            <a:ext cx="15733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Listagem de Leitores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ABD9C92-FFE0-8246-9AA9-AFAF16FBFC71}"/>
              </a:ext>
            </a:extLst>
          </p:cNvPr>
          <p:cNvSpPr txBox="1"/>
          <p:nvPr/>
        </p:nvSpPr>
        <p:spPr>
          <a:xfrm>
            <a:off x="5729016" y="4493608"/>
            <a:ext cx="17179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Empréstimos do Leitor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E5D6963-FB13-412C-B36B-8B4BC27DF723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98658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Leitores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Mockups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EF0E547-4F20-6144-8CE4-AEB2E0EC447F}"/>
              </a:ext>
            </a:extLst>
          </p:cNvPr>
          <p:cNvGrpSpPr/>
          <p:nvPr/>
        </p:nvGrpSpPr>
        <p:grpSpPr>
          <a:xfrm>
            <a:off x="2533847" y="1041556"/>
            <a:ext cx="4076306" cy="3430800"/>
            <a:chOff x="2778319" y="1041556"/>
            <a:chExt cx="4076306" cy="3430800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D91CEAF6-7711-D84A-A4A8-12B964F3E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78319" y="1041556"/>
              <a:ext cx="1928945" cy="34308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E729B119-D4A4-994A-827B-DB14F0C77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5680" y="1041556"/>
              <a:ext cx="1928945" cy="34308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8918CB3-3461-F341-A19F-9DF4684319D0}"/>
              </a:ext>
            </a:extLst>
          </p:cNvPr>
          <p:cNvSpPr txBox="1"/>
          <p:nvPr/>
        </p:nvSpPr>
        <p:spPr>
          <a:xfrm>
            <a:off x="2800371" y="4493608"/>
            <a:ext cx="139589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Reservas do leitor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DD2AF85-C8A9-CA4B-80C0-2487661BA858}"/>
              </a:ext>
            </a:extLst>
          </p:cNvPr>
          <p:cNvSpPr txBox="1"/>
          <p:nvPr/>
        </p:nvSpPr>
        <p:spPr>
          <a:xfrm>
            <a:off x="4512196" y="4472356"/>
            <a:ext cx="226696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Pedidos reprográficos do leitor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BE4B87E-9F39-4863-9272-3A6C92EF5010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11823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Leitores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Mockups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8918CB3-3461-F341-A19F-9DF4684319D0}"/>
              </a:ext>
            </a:extLst>
          </p:cNvPr>
          <p:cNvSpPr txBox="1"/>
          <p:nvPr/>
        </p:nvSpPr>
        <p:spPr>
          <a:xfrm>
            <a:off x="2650199" y="4482834"/>
            <a:ext cx="18158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Edição da ficha do leitor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DD2AF85-C8A9-CA4B-80C0-2487661BA858}"/>
              </a:ext>
            </a:extLst>
          </p:cNvPr>
          <p:cNvSpPr txBox="1"/>
          <p:nvPr/>
        </p:nvSpPr>
        <p:spPr>
          <a:xfrm>
            <a:off x="4900541" y="4482834"/>
            <a:ext cx="15136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Nova ficha do leitor</a:t>
            </a:r>
          </a:p>
        </p:txBody>
      </p:sp>
      <p:pic>
        <p:nvPicPr>
          <p:cNvPr id="13" name="Marcador de Posição de Conteúdo 3">
            <a:extLst>
              <a:ext uri="{FF2B5EF4-FFF2-40B4-BE49-F238E27FC236}">
                <a16:creationId xmlns:a16="http://schemas.microsoft.com/office/drawing/2014/main" id="{8194C308-9EF9-FF44-992E-5D1E7CC08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137" y="1032400"/>
            <a:ext cx="1928944" cy="3430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8996C89-95EF-1642-81E6-BF9FB27DA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879" y="1017958"/>
            <a:ext cx="1928945" cy="3430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85003BA-D4EA-486C-902D-CC32C66B1980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590129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Catálogo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Mockups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B09FABE-88EE-0D4B-9E4B-2CE77E895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295" y="922333"/>
            <a:ext cx="1928945" cy="3430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DA8ED59-4DAD-A148-8946-AD2D86C1F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775" y="909681"/>
            <a:ext cx="1928945" cy="3430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8CBEC9A-7B7A-E545-BDDB-C066296D0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527" y="922333"/>
            <a:ext cx="1928945" cy="3430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77011440-CEB3-5E40-835F-30CC47DA5383}"/>
              </a:ext>
            </a:extLst>
          </p:cNvPr>
          <p:cNvSpPr txBox="1"/>
          <p:nvPr/>
        </p:nvSpPr>
        <p:spPr>
          <a:xfrm>
            <a:off x="1842887" y="4389621"/>
            <a:ext cx="147277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Listagem das obras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C66D644-C46B-BA4A-A1B2-2E21E5460AC2}"/>
              </a:ext>
            </a:extLst>
          </p:cNvPr>
          <p:cNvSpPr txBox="1"/>
          <p:nvPr/>
        </p:nvSpPr>
        <p:spPr>
          <a:xfrm>
            <a:off x="4024509" y="4396371"/>
            <a:ext cx="10949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Ficha da obra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9C2F79D-C4AF-2F4F-8CAD-B7BE7EB16952}"/>
              </a:ext>
            </a:extLst>
          </p:cNvPr>
          <p:cNvSpPr txBox="1"/>
          <p:nvPr/>
        </p:nvSpPr>
        <p:spPr>
          <a:xfrm>
            <a:off x="5910257" y="4388092"/>
            <a:ext cx="15179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Exemplares da obra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4C7C90B-514A-4677-9068-B3FE28FAED6F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011634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Em arrumação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Mockups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1B4C7C8-53E4-1A43-ADC7-9C029340869D}"/>
              </a:ext>
            </a:extLst>
          </p:cNvPr>
          <p:cNvGrpSpPr/>
          <p:nvPr/>
        </p:nvGrpSpPr>
        <p:grpSpPr>
          <a:xfrm>
            <a:off x="1518321" y="1088489"/>
            <a:ext cx="6107359" cy="3375124"/>
            <a:chOff x="776165" y="1088489"/>
            <a:chExt cx="6208107" cy="3430800"/>
          </a:xfrm>
        </p:grpSpPr>
        <p:pic>
          <p:nvPicPr>
            <p:cNvPr id="10" name="Marcador de Posição de Conteúdo 5">
              <a:extLst>
                <a:ext uri="{FF2B5EF4-FFF2-40B4-BE49-F238E27FC236}">
                  <a16:creationId xmlns:a16="http://schemas.microsoft.com/office/drawing/2014/main" id="{E8D5757A-8B70-5742-8C92-0DAE89A51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165" y="1088489"/>
              <a:ext cx="1928945" cy="34308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62160624-86FE-5A46-AE54-2AE675E95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5746" y="1088489"/>
              <a:ext cx="1928945" cy="34308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03B8FEB2-6B23-9846-A370-43F00A73A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55327" y="1088489"/>
              <a:ext cx="1928945" cy="34308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ADB4F98-43EB-E34C-9D8F-186AEA4CF5CE}"/>
              </a:ext>
            </a:extLst>
          </p:cNvPr>
          <p:cNvSpPr txBox="1"/>
          <p:nvPr/>
        </p:nvSpPr>
        <p:spPr>
          <a:xfrm>
            <a:off x="3712313" y="4461552"/>
            <a:ext cx="18085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Listagem de exemplares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ACAC721-D11F-4A99-AA20-E94F4B109B8E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270796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Distribuição de tarefas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10" name="Marcador de Posição de Conteúdo 3">
            <a:extLst>
              <a:ext uri="{FF2B5EF4-FFF2-40B4-BE49-F238E27FC236}">
                <a16:creationId xmlns:a16="http://schemas.microsoft.com/office/drawing/2014/main" id="{32905D98-D9FE-E440-B1EC-F376E2210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68" y="897452"/>
            <a:ext cx="5995708" cy="3812874"/>
          </a:xfrm>
          <a:prstGeom prst="rect">
            <a:avLst/>
          </a:prstGeom>
        </p:spPr>
      </p:pic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58B240D-FC2D-214A-ABAC-6EB20AB31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023192"/>
              </p:ext>
            </p:extLst>
          </p:nvPr>
        </p:nvGraphicFramePr>
        <p:xfrm>
          <a:off x="6345876" y="983631"/>
          <a:ext cx="1175792" cy="37368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39969277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050" dirty="0">
                          <a:solidFill>
                            <a:schemeClr val="bg1"/>
                          </a:solidFill>
                        </a:rPr>
                        <a:t>Data Final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1365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100" dirty="0"/>
                        <a:t>06/11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146498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kumimoji="0" lang="pt-PT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13/11</a:t>
                      </a:r>
                      <a:endParaRPr lang="pt-P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67252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100" dirty="0"/>
                        <a:t>18/11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044148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100" dirty="0"/>
                        <a:t>18/11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932806"/>
                  </a:ext>
                </a:extLst>
              </a:tr>
              <a:tr h="249972">
                <a:tc>
                  <a:txBody>
                    <a:bodyPr/>
                    <a:lstStyle/>
                    <a:p>
                      <a:r>
                        <a:rPr lang="pt-PT" sz="1100" dirty="0"/>
                        <a:t>18/11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647147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100" dirty="0"/>
                        <a:t>23/11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031725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100" dirty="0"/>
                        <a:t>28/11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335002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100" dirty="0"/>
                        <a:t>30/11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638238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100" dirty="0"/>
                        <a:t>01/12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912103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100" dirty="0"/>
                        <a:t>12/12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6281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100" dirty="0"/>
                        <a:t>14/12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502172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100" dirty="0"/>
                        <a:t>16/12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00409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FDFA8873-DF31-4558-B2EA-590FD128354B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017432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Distribuição de tarefas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58B240D-FC2D-214A-ABAC-6EB20AB31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15096"/>
              </p:ext>
            </p:extLst>
          </p:nvPr>
        </p:nvGraphicFramePr>
        <p:xfrm>
          <a:off x="6323248" y="997566"/>
          <a:ext cx="1175792" cy="37988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3996927710"/>
                    </a:ext>
                  </a:extLst>
                </a:gridCol>
              </a:tblGrid>
              <a:tr h="292219">
                <a:tc>
                  <a:txBody>
                    <a:bodyPr/>
                    <a:lstStyle/>
                    <a:p>
                      <a:r>
                        <a:rPr lang="pt-PT" sz="1100" dirty="0"/>
                        <a:t>20/12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146498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100" dirty="0"/>
                        <a:t>20/12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67252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100" dirty="0"/>
                        <a:t>21/12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044148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100" dirty="0"/>
                        <a:t>22/12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932806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100" dirty="0"/>
                        <a:t>23/12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647147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100" dirty="0"/>
                        <a:t>30/12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031725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100" dirty="0"/>
                        <a:t>03/01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335002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100" dirty="0"/>
                        <a:t>03/01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638238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100" dirty="0"/>
                        <a:t>03/01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912103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100" dirty="0"/>
                        <a:t>04/01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502172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100" dirty="0"/>
                        <a:t>04/01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037152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100" dirty="0"/>
                        <a:t>09/01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08461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100" dirty="0"/>
                        <a:t>14/01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57193"/>
                  </a:ext>
                </a:extLst>
              </a:tr>
            </a:tbl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696140FF-F15E-CE4E-93DB-EF5F78FB0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08" y="953392"/>
            <a:ext cx="6093405" cy="381287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0946C4D-E5AC-4012-8F91-EAB3793249AD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614377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0" y="0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Sobre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28131" y="1113588"/>
            <a:ext cx="5512022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sz="1600" dirty="0"/>
              <a:t>SARAMAGO - Sistema de Gestão de Bibliotecas Académicas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br>
              <a:rPr lang="pt-PT" sz="1600" dirty="0"/>
            </a:br>
            <a:r>
              <a:rPr lang="pt-PT" sz="1600" dirty="0"/>
              <a:t>Criado por: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sz="1600" dirty="0"/>
              <a:t>2180622 – André Machado 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2180659 – Gonçalo Rocha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pt-PT" sz="1500" dirty="0"/>
              <a:t>Projeto Final</a:t>
            </a:r>
          </a:p>
          <a:p>
            <a:r>
              <a:rPr lang="pt-PT" sz="1500" dirty="0"/>
              <a:t>Acesso Móvel a Sistemas de Informação (AMSI) </a:t>
            </a:r>
          </a:p>
          <a:p>
            <a:endParaRPr lang="pt-PT" sz="1500" b="1" dirty="0"/>
          </a:p>
          <a:p>
            <a:r>
              <a:rPr lang="pt-PT" sz="1500" b="1" dirty="0" err="1"/>
              <a:t>TeSP</a:t>
            </a:r>
            <a:r>
              <a:rPr lang="pt-PT" sz="1500" b="1" dirty="0"/>
              <a:t> Programação de Sistemas de Informação (PSI) 2020/2021</a:t>
            </a:r>
          </a:p>
          <a:p>
            <a:r>
              <a:rPr lang="pt-PT" sz="1500" b="1" dirty="0"/>
              <a:t>© Escola Superior de Tecnologia e Gestão - </a:t>
            </a:r>
            <a:r>
              <a:rPr lang="pt-PT" sz="1500" b="1" dirty="0" err="1"/>
              <a:t>IPLeiria</a:t>
            </a:r>
            <a:endParaRPr lang="pt-PT" sz="1500" b="1" dirty="0"/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45EB9E48-D0F0-844F-ABDB-087BE56016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516" y="2312337"/>
            <a:ext cx="2735121" cy="50335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DFDC54F-B9E1-4470-BDD8-3433CCC0E4F5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  <a:endParaRPr kumimoji="0" lang="pt-PT" sz="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987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0" y="0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Introdução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28131" y="1113588"/>
            <a:ext cx="55120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bibliotecas académicas têm por objetivo divulgar e permitir o livre acesso à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produção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científica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criada pela comunidade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académica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promovendo 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integração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partilha e a visibilidade da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informação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 garantindo 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preservação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 sua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memória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intelectual. 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  <a:buFont typeface="Calibri" pitchFamily="34" charset="0"/>
              <a:buChar char="•"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pt-PT" dirty="0"/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dirty="0"/>
              <a:t>POLITÉCNICO DE LEIRIA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1EA224B8-F26F-154E-846D-8946EF538B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0585" y="2792890"/>
            <a:ext cx="2545540" cy="20484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8C2D8AB-3CF6-46DA-99FF-10310079BFE7}"/>
              </a:ext>
            </a:extLst>
          </p:cNvPr>
          <p:cNvSpPr txBox="1"/>
          <p:nvPr/>
        </p:nvSpPr>
        <p:spPr>
          <a:xfrm>
            <a:off x="8766085" y="4839526"/>
            <a:ext cx="3600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82213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0" y="0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Introdução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28131" y="1113588"/>
            <a:ext cx="55120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dirty="0"/>
              <a:t>Atualmente, as bibliotecas disponibilizam postos de trabalho aos leitores, como salas de salas de trabalho, gabinetes de </a:t>
            </a:r>
            <a:r>
              <a:rPr lang="pt-PT" dirty="0" err="1"/>
              <a:t>investigação</a:t>
            </a:r>
            <a:r>
              <a:rPr lang="pt-PT" dirty="0"/>
              <a:t> e até mesmo sala de </a:t>
            </a:r>
            <a:r>
              <a:rPr lang="pt-PT" dirty="0" err="1"/>
              <a:t>reuniões</a:t>
            </a:r>
            <a:r>
              <a:rPr lang="pt-PT" dirty="0"/>
              <a:t>, que permite uma procura </a:t>
            </a:r>
            <a:r>
              <a:rPr lang="pt-PT" dirty="0" err="1"/>
              <a:t>autónoma</a:t>
            </a:r>
            <a:r>
              <a:rPr lang="pt-PT" dirty="0"/>
              <a:t>. </a:t>
            </a: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pt-PT" dirty="0"/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273CB7BF-76FD-D949-B3F4-90C95EAE8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0152" y="2776691"/>
            <a:ext cx="3202428" cy="20484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77E07BF-F41E-4182-AA75-89E4721E00D9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30966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0" y="0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Introdução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28131" y="1113588"/>
            <a:ext cx="5512022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dirty="0"/>
              <a:t>Existem sistemas, como o </a:t>
            </a:r>
            <a:r>
              <a:rPr lang="pt-PT" dirty="0" err="1"/>
              <a:t>Biblio.net</a:t>
            </a:r>
            <a:r>
              <a:rPr lang="pt-PT" dirty="0"/>
              <a:t>, o </a:t>
            </a:r>
            <a:r>
              <a:rPr lang="pt-PT" dirty="0" err="1"/>
              <a:t>Evergreen</a:t>
            </a:r>
            <a:r>
              <a:rPr lang="pt-PT" dirty="0"/>
              <a:t>, o PMB, o </a:t>
            </a:r>
            <a:r>
              <a:rPr lang="pt-PT" dirty="0" err="1"/>
              <a:t>Koha</a:t>
            </a:r>
            <a:r>
              <a:rPr lang="pt-PT" dirty="0"/>
              <a:t> e o </a:t>
            </a:r>
            <a:r>
              <a:rPr lang="pt-PT" dirty="0" err="1"/>
              <a:t>Aleph</a:t>
            </a:r>
            <a:r>
              <a:rPr lang="pt-PT" dirty="0"/>
              <a:t> que permitem a catalogação detalhada, a manutenção e o desenvolvimento de todo o acervo. Contudo, </a:t>
            </a:r>
            <a:r>
              <a:rPr lang="pt-PT" dirty="0" err="1"/>
              <a:t>não</a:t>
            </a:r>
            <a:r>
              <a:rPr lang="pt-PT" dirty="0"/>
              <a:t> possibilita muita das vezes a comunidade </a:t>
            </a:r>
            <a:r>
              <a:rPr lang="pt-PT" dirty="0" err="1"/>
              <a:t>académica</a:t>
            </a:r>
            <a:r>
              <a:rPr lang="pt-PT" dirty="0"/>
              <a:t> ser eficiente, tanto na sua </a:t>
            </a:r>
            <a:r>
              <a:rPr lang="pt-PT" dirty="0" err="1"/>
              <a:t>gestão</a:t>
            </a:r>
            <a:r>
              <a:rPr lang="pt-PT" dirty="0"/>
              <a:t>, como na sua procura. </a:t>
            </a: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3D65A3A1-49EE-5A4F-9F25-625521F390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5874" y="2791602"/>
            <a:ext cx="3094392" cy="20484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9C0E4C1-BA50-4E21-9BBC-0AF4A6B10E52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41060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0" y="52997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Projeto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28131" y="1113588"/>
            <a:ext cx="5512022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dirty="0"/>
              <a:t>Pretende-se conceber uma aplicação </a:t>
            </a:r>
            <a:r>
              <a:rPr lang="pt-PT" i="1" dirty="0"/>
              <a:t>android</a:t>
            </a:r>
            <a:r>
              <a:rPr lang="pt-PT" dirty="0"/>
              <a:t> complementar para um sistema integrado de gestão de bibliotecas, onde se faça desde a gestão de documentação aos seus aos empréstimos efetuados pelos seus leitores.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endParaRPr lang="pt-PT" dirty="0"/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endParaRPr lang="pt-PT" dirty="0"/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D058919-AB2A-C443-B738-7E236D372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819" y="416804"/>
            <a:ext cx="2446512" cy="43513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0773AC7-E032-4D06-ADFF-33457EE304D1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47404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Funcionalidades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FD266AC-84A9-0943-B543-02E961A4CAB9}"/>
              </a:ext>
            </a:extLst>
          </p:cNvPr>
          <p:cNvGrpSpPr/>
          <p:nvPr/>
        </p:nvGrpSpPr>
        <p:grpSpPr>
          <a:xfrm>
            <a:off x="650531" y="1487167"/>
            <a:ext cx="7842937" cy="2633444"/>
            <a:chOff x="470129" y="1729466"/>
            <a:chExt cx="7842937" cy="2633444"/>
          </a:xfrm>
        </p:grpSpPr>
        <p:pic>
          <p:nvPicPr>
            <p:cNvPr id="8" name="Marcador de Posição de Conteúdo 5">
              <a:extLst>
                <a:ext uri="{FF2B5EF4-FFF2-40B4-BE49-F238E27FC236}">
                  <a16:creationId xmlns:a16="http://schemas.microsoft.com/office/drawing/2014/main" id="{1D317207-24D4-D346-A3D6-20F53F762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129" y="1729466"/>
              <a:ext cx="7842937" cy="583428"/>
            </a:xfrm>
            <a:prstGeom prst="rect">
              <a:avLst/>
            </a:prstGeom>
          </p:spPr>
        </p:pic>
        <p:pic>
          <p:nvPicPr>
            <p:cNvPr id="10" name="Imagem 9" descr="Uma imagem com texto&#10;&#10;Descrição gerada automaticamente">
              <a:extLst>
                <a:ext uri="{FF2B5EF4-FFF2-40B4-BE49-F238E27FC236}">
                  <a16:creationId xmlns:a16="http://schemas.microsoft.com/office/drawing/2014/main" id="{274A4096-23D7-644C-B2AC-711C12FA2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129" y="2304243"/>
              <a:ext cx="7842937" cy="2058667"/>
            </a:xfrm>
            <a:prstGeom prst="rect">
              <a:avLst/>
            </a:prstGeom>
          </p:spPr>
        </p:pic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F52B11-B984-4249-A73D-4C09F00879AE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08723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Funcionalidades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81CB736-2ED9-E34A-8580-0A228074F963}"/>
              </a:ext>
            </a:extLst>
          </p:cNvPr>
          <p:cNvGrpSpPr/>
          <p:nvPr/>
        </p:nvGrpSpPr>
        <p:grpSpPr>
          <a:xfrm>
            <a:off x="649223" y="1257604"/>
            <a:ext cx="7845553" cy="3092571"/>
            <a:chOff x="517207" y="1569154"/>
            <a:chExt cx="7845553" cy="3092571"/>
          </a:xfrm>
        </p:grpSpPr>
        <p:pic>
          <p:nvPicPr>
            <p:cNvPr id="13" name="Marcador de Posição de Conteúdo 5">
              <a:extLst>
                <a:ext uri="{FF2B5EF4-FFF2-40B4-BE49-F238E27FC236}">
                  <a16:creationId xmlns:a16="http://schemas.microsoft.com/office/drawing/2014/main" id="{BC533C48-33DF-0242-84C3-E20D4B238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07" y="1569154"/>
              <a:ext cx="7845552" cy="583622"/>
            </a:xfrm>
            <a:prstGeom prst="rect">
              <a:avLst/>
            </a:prstGeom>
          </p:spPr>
        </p:pic>
        <p:pic>
          <p:nvPicPr>
            <p:cNvPr id="14" name="Imagem 13" descr="Uma imagem com mesa&#10;&#10;Descrição gerada automaticamente">
              <a:extLst>
                <a:ext uri="{FF2B5EF4-FFF2-40B4-BE49-F238E27FC236}">
                  <a16:creationId xmlns:a16="http://schemas.microsoft.com/office/drawing/2014/main" id="{3BC1ADA1-16BE-B345-9594-2040C8006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08" y="2143811"/>
              <a:ext cx="7845552" cy="2517914"/>
            </a:xfrm>
            <a:prstGeom prst="rect">
              <a:avLst/>
            </a:prstGeom>
          </p:spPr>
        </p:pic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E93B0D-ABF2-4196-A589-3A29054597E8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64155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Funcionalidades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21093CF-5819-5648-BA40-F6CA58A1AC4F}"/>
              </a:ext>
            </a:extLst>
          </p:cNvPr>
          <p:cNvGrpSpPr/>
          <p:nvPr/>
        </p:nvGrpSpPr>
        <p:grpSpPr>
          <a:xfrm>
            <a:off x="638512" y="1547924"/>
            <a:ext cx="7866975" cy="2047651"/>
            <a:chOff x="502863" y="1740512"/>
            <a:chExt cx="7866975" cy="2047651"/>
          </a:xfrm>
        </p:grpSpPr>
        <p:pic>
          <p:nvPicPr>
            <p:cNvPr id="15" name="Marcador de Posição de Conteúdo 6">
              <a:extLst>
                <a:ext uri="{FF2B5EF4-FFF2-40B4-BE49-F238E27FC236}">
                  <a16:creationId xmlns:a16="http://schemas.microsoft.com/office/drawing/2014/main" id="{C7F64C2B-B8A3-2C4C-A311-48A9156EC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863" y="1740512"/>
              <a:ext cx="7866975" cy="585216"/>
            </a:xfrm>
            <a:prstGeom prst="rect">
              <a:avLst/>
            </a:prstGeom>
          </p:spPr>
        </p:pic>
        <p:pic>
          <p:nvPicPr>
            <p:cNvPr id="19" name="Imagem 18" descr="Uma imagem com texto&#10;&#10;Descrição gerada automaticamente">
              <a:extLst>
                <a:ext uri="{FF2B5EF4-FFF2-40B4-BE49-F238E27FC236}">
                  <a16:creationId xmlns:a16="http://schemas.microsoft.com/office/drawing/2014/main" id="{F9AB5591-6E97-D942-B440-23429F0D4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863" y="2316763"/>
              <a:ext cx="7866975" cy="1471400"/>
            </a:xfrm>
            <a:prstGeom prst="rect">
              <a:avLst/>
            </a:prstGeom>
          </p:spPr>
        </p:pic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8642029E-470F-4E07-80D1-FB729993FCA8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75997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Funcionalidades [Extras]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C0A72845-E77C-4E6E-A4C6-CE693F237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75" y="1827129"/>
            <a:ext cx="7845552" cy="148924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350CE2B-3932-4A44-8DA6-F1EE41C11B32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33833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lo de apresentaçã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Words>853</Words>
  <Application>Microsoft Office PowerPoint</Application>
  <PresentationFormat>Apresentação no Ecrã (16:9)</PresentationFormat>
  <Paragraphs>171</Paragraphs>
  <Slides>19</Slides>
  <Notes>18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19</vt:i4>
      </vt:variant>
    </vt:vector>
  </HeadingPairs>
  <TitlesOfParts>
    <vt:vector size="23" baseType="lpstr">
      <vt:lpstr>Arial</vt:lpstr>
      <vt:lpstr>Calibri</vt:lpstr>
      <vt:lpstr>Tema do Office</vt:lpstr>
      <vt:lpstr>Modelo de apresentação personalizado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IPLeiria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ADICIONAR TÍTULO</dc:title>
  <dc:creator>admin</dc:creator>
  <cp:lastModifiedBy>André Filipe Andrade Machado</cp:lastModifiedBy>
  <cp:revision>31</cp:revision>
  <dcterms:created xsi:type="dcterms:W3CDTF">2016-11-22T14:19:58Z</dcterms:created>
  <dcterms:modified xsi:type="dcterms:W3CDTF">2020-11-06T23:25:42Z</dcterms:modified>
</cp:coreProperties>
</file>