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8" r:id="rId4"/>
    <p:sldId id="262" r:id="rId5"/>
    <p:sldId id="265" r:id="rId6"/>
    <p:sldId id="272" r:id="rId7"/>
    <p:sldId id="273" r:id="rId8"/>
    <p:sldId id="279" r:id="rId9"/>
    <p:sldId id="276" r:id="rId10"/>
    <p:sldId id="277" r:id="rId11"/>
    <p:sldId id="278" r:id="rId12"/>
    <p:sldId id="271" r:id="rId13"/>
  </p:sldIdLst>
  <p:sldSz cx="9144000" cy="5143500" type="screen16x9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12" autoAdjust="0"/>
    <p:restoredTop sz="89592" autoAdjust="0"/>
  </p:normalViewPr>
  <p:slideViewPr>
    <p:cSldViewPr>
      <p:cViewPr varScale="1">
        <p:scale>
          <a:sx n="96" d="100"/>
          <a:sy n="96" d="100"/>
        </p:scale>
        <p:origin x="192" y="10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774DA-5E7A-4E8E-9D7E-8A8FDC2213D4}" type="datetimeFigureOut">
              <a:rPr lang="pt-PT" smtClean="0"/>
              <a:t>21/01/21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E2096-22CA-4FA4-A437-FE0AA9D195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3040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A8C7F-B61F-4F96-990B-EDC6C319C29A}" type="datetimeFigureOut">
              <a:rPr lang="pt-PT" smtClean="0"/>
              <a:t>21/01/21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4DC13-8086-457A-8A9F-EEE18A3C9FD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619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280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3554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3134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4225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1228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9209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7018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762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556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28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14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077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793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695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6545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04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172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1373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7476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900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472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5140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8663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239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547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215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206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708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298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113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44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236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640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D31C20D2-3311-3A41-8D66-A2EA7CF64A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70911"/>
            <a:ext cx="5724128" cy="1053425"/>
          </a:xfrm>
          <a:prstGeom prst="rect">
            <a:avLst/>
          </a:prstGeom>
        </p:spPr>
      </p:pic>
      <p:sp>
        <p:nvSpPr>
          <p:cNvPr id="4" name="Rectângulo 3"/>
          <p:cNvSpPr/>
          <p:nvPr/>
        </p:nvSpPr>
        <p:spPr>
          <a:xfrm>
            <a:off x="0" y="789552"/>
            <a:ext cx="9144000" cy="4050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371600" y="3200889"/>
            <a:ext cx="6400800" cy="74197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Sistema de Gestão de Bibliotecas Académicas</a:t>
            </a:r>
          </a:p>
        </p:txBody>
      </p:sp>
      <p:cxnSp>
        <p:nvCxnSpPr>
          <p:cNvPr id="10" name="Conexão recta 9"/>
          <p:cNvCxnSpPr/>
          <p:nvPr/>
        </p:nvCxnSpPr>
        <p:spPr>
          <a:xfrm>
            <a:off x="3887924" y="2787774"/>
            <a:ext cx="136815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Logótipo do Politécnico de Leir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90" y="-92546"/>
            <a:ext cx="2515002" cy="99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21/01/21</a:t>
            </a:fld>
            <a:endParaRPr lang="pt-PT" sz="800" b="1" dirty="0"/>
          </a:p>
        </p:txBody>
      </p:sp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F9E9CAF3-6655-A94F-8683-2C56B257BB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62" y="1604461"/>
            <a:ext cx="5256076" cy="96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38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Distribuição de tarefas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21/01/21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96140FF-F15E-CE4E-93DB-EF5F78FB0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08" y="953392"/>
            <a:ext cx="6093405" cy="381287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0946C4D-E5AC-4012-8F91-EAB3793249AD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58B240D-FC2D-214A-ABAC-6EB20AB31B4F}"/>
              </a:ext>
            </a:extLst>
          </p:cNvPr>
          <p:cNvGraphicFramePr>
            <a:graphicFrameLocks noGrp="1"/>
          </p:cNvGraphicFramePr>
          <p:nvPr/>
        </p:nvGraphicFramePr>
        <p:xfrm>
          <a:off x="5508104" y="997566"/>
          <a:ext cx="1175792" cy="37988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996927710"/>
                    </a:ext>
                  </a:extLst>
                </a:gridCol>
              </a:tblGrid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46498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56725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44148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932806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647147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031725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33500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638238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912103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0217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03715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608461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57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892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0" y="0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Sobre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1" y="1113588"/>
            <a:ext cx="5512022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600" dirty="0"/>
              <a:t>SARAMAGO - Sistema de Gestão de Bibliotecas Académicas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br>
              <a:rPr lang="pt-PT" sz="1600" dirty="0"/>
            </a:br>
            <a:r>
              <a:rPr lang="pt-PT" sz="1600" dirty="0"/>
              <a:t>Criado por: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600" dirty="0"/>
              <a:t>2180622 – André Machado 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2180659 – Gonçalo Rocha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PT" sz="1500" dirty="0"/>
              <a:t>Projeto Final</a:t>
            </a:r>
          </a:p>
          <a:p>
            <a:r>
              <a:rPr lang="pt-PT" sz="1500" dirty="0"/>
              <a:t>Acesso Móvel a Sistemas de Informação (AMSI) </a:t>
            </a:r>
          </a:p>
          <a:p>
            <a:endParaRPr lang="pt-PT" sz="1500" b="1" dirty="0"/>
          </a:p>
          <a:p>
            <a:r>
              <a:rPr lang="pt-PT" sz="1500" b="1" dirty="0" err="1"/>
              <a:t>TeSP</a:t>
            </a:r>
            <a:r>
              <a:rPr lang="pt-PT" sz="1500" b="1" dirty="0"/>
              <a:t> Programação de Sistemas de Informação (PSI) 2020/2021</a:t>
            </a:r>
          </a:p>
          <a:p>
            <a:r>
              <a:rPr lang="pt-PT" sz="1500" b="1" dirty="0"/>
              <a:t>© Escola Superior de Tecnologia e Gestão – Politécnico de Leiria</a:t>
            </a: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21/01/21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45EB9E48-D0F0-844F-ABDB-087BE56016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16" y="2312337"/>
            <a:ext cx="2735121" cy="50335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DFDC54F-B9E1-4470-BDD8-3433CCC0E4F5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  <a:endParaRPr kumimoji="0" lang="pt-PT" sz="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987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0" y="0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Introdução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1" y="1113588"/>
            <a:ext cx="551202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dirty="0"/>
              <a:t>Pretendeu-se conceber uma aplicação </a:t>
            </a:r>
            <a:r>
              <a:rPr lang="pt-PT" i="1" dirty="0" err="1"/>
              <a:t>android</a:t>
            </a:r>
            <a:r>
              <a:rPr lang="pt-PT" dirty="0"/>
              <a:t> complementar para um sistema integrado de gestão de bibliotecas, onde se faz desde a gestão de documentação aos seus aos empréstimos efetuados pelos seus leitores.</a:t>
            </a: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21/01/21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/>
              <a:t>POLITÉCNICO DE LEIRIA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8C2D8AB-3CF6-46DA-99FF-10310079BFE7}"/>
              </a:ext>
            </a:extLst>
          </p:cNvPr>
          <p:cNvSpPr txBox="1"/>
          <p:nvPr/>
        </p:nvSpPr>
        <p:spPr>
          <a:xfrm>
            <a:off x="8766085" y="4839526"/>
            <a:ext cx="3600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BB094D-990D-4EA1-8EA9-B78AAD538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392" y="395478"/>
            <a:ext cx="2632587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13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Funcionalidades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21/01/21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F52B11-B984-4249-A73D-4C09F00879AE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FF2835-79B8-2841-8827-83499AF2E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935" y="1185278"/>
            <a:ext cx="4200694" cy="305545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F7701A9-9BDB-2A47-9C81-BFF2CA813EFA}"/>
              </a:ext>
            </a:extLst>
          </p:cNvPr>
          <p:cNvSpPr txBox="1"/>
          <p:nvPr/>
        </p:nvSpPr>
        <p:spPr>
          <a:xfrm>
            <a:off x="428131" y="1113588"/>
            <a:ext cx="4100935" cy="2187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400" dirty="0"/>
              <a:t>Das 20 funcionalidades propostas inicialmente, apenas 03 foram criadas. 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endParaRPr lang="pt-PT" sz="1400" dirty="0"/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400" dirty="0"/>
              <a:t>Nomeadamente: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200" dirty="0"/>
              <a:t>RF 01 – Visualização, inserção, edição e eliminação de leitores.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200" dirty="0"/>
              <a:t>RF 02 – Visualização das informações do leitor.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200" dirty="0"/>
              <a:t>RF 06 – Visualização, inserção, edição e eliminação de obras.</a:t>
            </a:r>
          </a:p>
        </p:txBody>
      </p:sp>
    </p:spTree>
    <p:extLst>
      <p:ext uri="{BB962C8B-B14F-4D97-AF65-F5344CB8AC3E}">
        <p14:creationId xmlns:p14="http://schemas.microsoft.com/office/powerpoint/2010/main" val="310872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Página Inicial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Telas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21/01/21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38ADA4E-5C57-CD4F-A6C0-7302E880BC13}"/>
              </a:ext>
            </a:extLst>
          </p:cNvPr>
          <p:cNvSpPr txBox="1"/>
          <p:nvPr/>
        </p:nvSpPr>
        <p:spPr>
          <a:xfrm>
            <a:off x="4038232" y="4493608"/>
            <a:ext cx="10675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Página Inicial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0AD0517-7F0A-460A-AD8E-828D23C3A94C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1249E8-3062-486B-8664-0D0A138BE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810" y="1034200"/>
            <a:ext cx="208288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88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Dashboard</a:t>
            </a:r>
            <a:endParaRPr lang="pt-PT" sz="32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Telas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21/01/21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0556B8-138D-7C49-B567-755A811A44C1}"/>
              </a:ext>
            </a:extLst>
          </p:cNvPr>
          <p:cNvSpPr txBox="1"/>
          <p:nvPr/>
        </p:nvSpPr>
        <p:spPr>
          <a:xfrm>
            <a:off x="526893" y="4493608"/>
            <a:ext cx="19568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300" dirty="0" err="1"/>
              <a:t>Dashboard</a:t>
            </a:r>
            <a:endParaRPr lang="pt-PT" sz="13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D31A7FF-820A-3D40-84BA-49F7DFF43B2D}"/>
              </a:ext>
            </a:extLst>
          </p:cNvPr>
          <p:cNvSpPr txBox="1"/>
          <p:nvPr/>
        </p:nvSpPr>
        <p:spPr>
          <a:xfrm>
            <a:off x="3533802" y="4509538"/>
            <a:ext cx="1948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/>
              <a:t>Navigation</a:t>
            </a:r>
            <a:r>
              <a:rPr lang="pt-PT" sz="1400" dirty="0"/>
              <a:t> </a:t>
            </a:r>
            <a:r>
              <a:rPr lang="pt-PT" sz="1400" dirty="0" err="1"/>
              <a:t>Drawer</a:t>
            </a:r>
            <a:endParaRPr lang="pt-PT" sz="13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B48670-5400-4089-B7C7-20F188FD6B46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486CC7-281B-417B-909A-D904C034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765" y="1280522"/>
            <a:ext cx="1948124" cy="32364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FC2A01-5863-420F-9E8F-1D7CB8752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29" y="1280522"/>
            <a:ext cx="1956875" cy="323697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C4F0145-D1F2-C441-A3B6-82B68A05C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923" y="1280522"/>
            <a:ext cx="1957500" cy="32364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706879D-45D7-4A47-8918-3AC0C5562A0E}"/>
              </a:ext>
            </a:extLst>
          </p:cNvPr>
          <p:cNvSpPr txBox="1"/>
          <p:nvPr/>
        </p:nvSpPr>
        <p:spPr>
          <a:xfrm>
            <a:off x="6711452" y="4509538"/>
            <a:ext cx="17264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300" dirty="0" err="1"/>
              <a:t>Alert</a:t>
            </a:r>
            <a:r>
              <a:rPr lang="pt-PT" sz="1300" dirty="0"/>
              <a:t> </a:t>
            </a:r>
            <a:r>
              <a:rPr lang="pt-PT" sz="1300" dirty="0" err="1"/>
              <a:t>Dialog</a:t>
            </a:r>
            <a:r>
              <a:rPr lang="pt-PT" sz="1300" dirty="0"/>
              <a:t> de Logout</a:t>
            </a:r>
          </a:p>
        </p:txBody>
      </p:sp>
    </p:spTree>
    <p:extLst>
      <p:ext uri="{BB962C8B-B14F-4D97-AF65-F5344CB8AC3E}">
        <p14:creationId xmlns:p14="http://schemas.microsoft.com/office/powerpoint/2010/main" val="3717815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Leitores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Telas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21/01/21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E5D6963-FB13-412C-B36B-8B4BC27DF723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AA25D98-2CA8-7A47-9F14-E773575DA892}"/>
              </a:ext>
            </a:extLst>
          </p:cNvPr>
          <p:cNvGrpSpPr/>
          <p:nvPr/>
        </p:nvGrpSpPr>
        <p:grpSpPr>
          <a:xfrm>
            <a:off x="2427135" y="953392"/>
            <a:ext cx="4289731" cy="3701932"/>
            <a:chOff x="1112338" y="953392"/>
            <a:chExt cx="4289731" cy="3701932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DF2DF96-C25D-1643-B009-32E6EA1DFED4}"/>
                </a:ext>
              </a:extLst>
            </p:cNvPr>
            <p:cNvSpPr txBox="1"/>
            <p:nvPr/>
          </p:nvSpPr>
          <p:spPr>
            <a:xfrm>
              <a:off x="3790825" y="4362936"/>
              <a:ext cx="115288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 sz="1300" dirty="0"/>
                <a:t>Ficha do leitor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E5840C1B-1521-2844-9ED0-710DCFC7B647}"/>
                </a:ext>
              </a:extLst>
            </p:cNvPr>
            <p:cNvSpPr txBox="1"/>
            <p:nvPr/>
          </p:nvSpPr>
          <p:spPr>
            <a:xfrm>
              <a:off x="1361549" y="4362936"/>
              <a:ext cx="157337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 sz="1300" dirty="0"/>
                <a:t>Listagem de Leitores</a:t>
              </a: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1AC07541-0B79-4821-B268-197DDCC7D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2338" y="953392"/>
              <a:ext cx="2071803" cy="342900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A2123232-1206-4CD8-9C1A-305B4C5CB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2462" y="953392"/>
              <a:ext cx="2069607" cy="3429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8658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ângulo 16">
            <a:extLst>
              <a:ext uri="{FF2B5EF4-FFF2-40B4-BE49-F238E27FC236}">
                <a16:creationId xmlns:a16="http://schemas.microsoft.com/office/drawing/2014/main" id="{1203D39C-0B8A-45FE-8F65-DA944E3BBCAE}"/>
              </a:ext>
            </a:extLst>
          </p:cNvPr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5AC1AC3-BBF8-43A1-90BA-8F54F15A6103}"/>
              </a:ext>
            </a:extLst>
          </p:cNvPr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Leitores</a:t>
            </a:r>
          </a:p>
        </p:txBody>
      </p:sp>
      <p:cxnSp>
        <p:nvCxnSpPr>
          <p:cNvPr id="4" name="Conexão recta 10">
            <a:extLst>
              <a:ext uri="{FF2B5EF4-FFF2-40B4-BE49-F238E27FC236}">
                <a16:creationId xmlns:a16="http://schemas.microsoft.com/office/drawing/2014/main" id="{A77CD529-3625-4D42-A69E-FF0EF185CDA8}"/>
              </a:ext>
            </a:extLst>
          </p:cNvPr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1">
            <a:extLst>
              <a:ext uri="{FF2B5EF4-FFF2-40B4-BE49-F238E27FC236}">
                <a16:creationId xmlns:a16="http://schemas.microsoft.com/office/drawing/2014/main" id="{7E3877CC-0E88-4922-BA26-3607071A2248}"/>
              </a:ext>
            </a:extLst>
          </p:cNvPr>
          <p:cNvSpPr txBox="1">
            <a:spLocks/>
          </p:cNvSpPr>
          <p:nvPr/>
        </p:nvSpPr>
        <p:spPr>
          <a:xfrm>
            <a:off x="432656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Telas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Marcador de Posição da Data 4">
            <a:extLst>
              <a:ext uri="{FF2B5EF4-FFF2-40B4-BE49-F238E27FC236}">
                <a16:creationId xmlns:a16="http://schemas.microsoft.com/office/drawing/2014/main" id="{48762EF8-3D38-40E6-B745-28F4A21593C5}"/>
              </a:ext>
            </a:extLst>
          </p:cNvPr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21/01/21</a:t>
            </a:fld>
            <a:endParaRPr lang="pt-PT" sz="800" b="1" dirty="0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64DC6DA1-F0FB-45B1-B00A-35F9CBE1942B}"/>
              </a:ext>
            </a:extLst>
          </p:cNvPr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569F297-121C-4D56-A0DA-6F965C8F135C}"/>
              </a:ext>
            </a:extLst>
          </p:cNvPr>
          <p:cNvSpPr txBox="1"/>
          <p:nvPr/>
        </p:nvSpPr>
        <p:spPr>
          <a:xfrm>
            <a:off x="1300492" y="4362468"/>
            <a:ext cx="20785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300" dirty="0"/>
              <a:t>Adicionar um leitor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7BA9001-92FF-4728-9175-8830BB56DE94}"/>
              </a:ext>
            </a:extLst>
          </p:cNvPr>
          <p:cNvSpPr txBox="1"/>
          <p:nvPr/>
        </p:nvSpPr>
        <p:spPr>
          <a:xfrm>
            <a:off x="3533837" y="4365530"/>
            <a:ext cx="20763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300" dirty="0"/>
              <a:t>Editar um leitor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7AC2319-3AB1-441C-9CBB-2C099E5D1EE7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A654DC3-AEC2-4E8F-84DB-D25367D90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92" y="931826"/>
            <a:ext cx="2078519" cy="3429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40336B9-F5FA-49C9-8785-AC86B3B8F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837" y="935295"/>
            <a:ext cx="2076326" cy="34290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501ADA7A-2D02-4C39-9E6D-88516DF9C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989" y="931646"/>
            <a:ext cx="2077343" cy="34290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B26AC85D-16C1-4F21-9B00-545ADBE539F3}"/>
              </a:ext>
            </a:extLst>
          </p:cNvPr>
          <p:cNvSpPr txBox="1"/>
          <p:nvPr/>
        </p:nvSpPr>
        <p:spPr>
          <a:xfrm>
            <a:off x="5766006" y="4362468"/>
            <a:ext cx="20763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300" dirty="0"/>
              <a:t>Eliminar um leitor</a:t>
            </a:r>
          </a:p>
        </p:txBody>
      </p:sp>
    </p:spTree>
    <p:extLst>
      <p:ext uri="{BB962C8B-B14F-4D97-AF65-F5344CB8AC3E}">
        <p14:creationId xmlns:p14="http://schemas.microsoft.com/office/powerpoint/2010/main" val="336590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Catálogo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Telas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21/01/21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4C7C90B-514A-4677-9068-B3FE28FAED6F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1A97194-A0FB-F54A-8494-5BB066EAF7C4}"/>
              </a:ext>
            </a:extLst>
          </p:cNvPr>
          <p:cNvGrpSpPr/>
          <p:nvPr/>
        </p:nvGrpSpPr>
        <p:grpSpPr>
          <a:xfrm>
            <a:off x="1935137" y="924288"/>
            <a:ext cx="5273726" cy="3721388"/>
            <a:chOff x="1929001" y="924288"/>
            <a:chExt cx="5273726" cy="3721388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77011440-CEB3-5E40-835F-30CC47DA5383}"/>
                </a:ext>
              </a:extLst>
            </p:cNvPr>
            <p:cNvSpPr txBox="1"/>
            <p:nvPr/>
          </p:nvSpPr>
          <p:spPr>
            <a:xfrm>
              <a:off x="2234651" y="4353288"/>
              <a:ext cx="147277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300" dirty="0"/>
                <a:t>Listagem das obras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C66D644-C46B-BA4A-A1B2-2E21E5460AC2}"/>
                </a:ext>
              </a:extLst>
            </p:cNvPr>
            <p:cNvSpPr txBox="1"/>
            <p:nvPr/>
          </p:nvSpPr>
          <p:spPr>
            <a:xfrm>
              <a:off x="5619335" y="4353288"/>
              <a:ext cx="109498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300" dirty="0"/>
                <a:t>Ficha da obra</a:t>
              </a:r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29458CF-5234-45D0-AF39-8E6929466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9001" y="924288"/>
              <a:ext cx="2084076" cy="3429000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8D70C58-1085-451B-A80E-916DE5C00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0924" y="924878"/>
              <a:ext cx="2071803" cy="3429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1634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Distribuição de tarefas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21/01/21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0" name="Marcador de Posição de Conteúdo 3">
            <a:extLst>
              <a:ext uri="{FF2B5EF4-FFF2-40B4-BE49-F238E27FC236}">
                <a16:creationId xmlns:a16="http://schemas.microsoft.com/office/drawing/2014/main" id="{32905D98-D9FE-E440-B1EC-F376E2210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68" y="897452"/>
            <a:ext cx="5995708" cy="3812874"/>
          </a:xfrm>
          <a:prstGeom prst="rect">
            <a:avLst/>
          </a:prstGeom>
        </p:spPr>
      </p:pic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58B240D-FC2D-214A-ABAC-6EB20AB31B4F}"/>
              </a:ext>
            </a:extLst>
          </p:cNvPr>
          <p:cNvGraphicFramePr>
            <a:graphicFrameLocks noGrp="1"/>
          </p:cNvGraphicFramePr>
          <p:nvPr/>
        </p:nvGraphicFramePr>
        <p:xfrm>
          <a:off x="5508104" y="983631"/>
          <a:ext cx="1175792" cy="3800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9969277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050" dirty="0">
                          <a:solidFill>
                            <a:schemeClr val="bg1"/>
                          </a:solidFill>
                        </a:rPr>
                        <a:t>Estado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1365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46498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kumimoji="0" lang="pt-PT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Implementado</a:t>
                      </a:r>
                      <a:endParaRPr lang="pt-PT" sz="11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567252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44148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932806"/>
                  </a:ext>
                </a:extLst>
              </a:tr>
              <a:tr h="249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647147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Implementado Parcialmente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031725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335002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638238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912103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281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02172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800409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FDFA8873-DF31-4558-B2EA-590FD128354B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56127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Words>312</Words>
  <Application>Microsoft Macintosh PowerPoint</Application>
  <PresentationFormat>Apresentação no Ecrã (16:9)</PresentationFormat>
  <Paragraphs>115</Paragraphs>
  <Slides>11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Tema do Office</vt:lpstr>
      <vt:lpstr>Modelo de apresentação personalizado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IPLeiria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ADICIONAR TÍTULO</dc:title>
  <dc:creator>admin</dc:creator>
  <cp:lastModifiedBy>Gonçalo Rocha</cp:lastModifiedBy>
  <cp:revision>42</cp:revision>
  <dcterms:created xsi:type="dcterms:W3CDTF">2016-11-22T14:19:58Z</dcterms:created>
  <dcterms:modified xsi:type="dcterms:W3CDTF">2021-01-21T20:58:41Z</dcterms:modified>
</cp:coreProperties>
</file>