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vinagre" initials="cv" lastIdx="1" clrIdx="0">
    <p:extLst>
      <p:ext uri="{19B8F6BF-5375-455C-9EA6-DF929625EA0E}">
        <p15:presenceInfo xmlns:p15="http://schemas.microsoft.com/office/powerpoint/2012/main" userId="496c5199a55a05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Destaqu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Grafico</a:t>
            </a:r>
            <a:r>
              <a:rPr lang="pt-PT" dirty="0"/>
              <a:t> </a:t>
            </a:r>
            <a:r>
              <a:rPr lang="pt-PT" dirty="0" err="1"/>
              <a:t>Burndown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4.0843749999999998E-2"/>
          <c:y val="0.10303124366195597"/>
          <c:w val="0.94509374999999995"/>
          <c:h val="0.76893579177314275"/>
        </c:manualLayout>
      </c:layout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Burndown real1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14</c:v>
                </c:pt>
                <c:pt idx="1">
                  <c:v>11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EB-46AE-8144-B36BC9451D96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Expectativa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</c:numCache>
            </c:numRef>
          </c:cat>
          <c:val>
            <c:numRef>
              <c:f>Folha1!$C$2:$C$6</c:f>
              <c:numCache>
                <c:formatCode>General</c:formatCode>
                <c:ptCount val="5"/>
                <c:pt idx="0">
                  <c:v>14</c:v>
                </c:pt>
                <c:pt idx="1">
                  <c:v>10</c:v>
                </c:pt>
                <c:pt idx="2">
                  <c:v>7</c:v>
                </c:pt>
                <c:pt idx="3">
                  <c:v>2.8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EB-46AE-8144-B36BC9451D96}"/>
            </c:ext>
          </c:extLst>
        </c:ser>
        <c:ser>
          <c:idx val="2"/>
          <c:order val="2"/>
          <c:tx>
            <c:strRef>
              <c:f>Folha1!$D$1</c:f>
              <c:strCache>
                <c:ptCount val="1"/>
                <c:pt idx="0">
                  <c:v>Coluna1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Folha1!$A$2:$A$6</c:f>
              <c:numCache>
                <c:formatCode>General</c:formatCode>
                <c:ptCount val="5"/>
              </c:numCache>
            </c:numRef>
          </c:cat>
          <c:val>
            <c:numRef>
              <c:f>Folha1!$D$2:$D$6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EB-46AE-8144-B36BC945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1016144"/>
        <c:axId val="67210944"/>
      </c:lineChart>
      <c:catAx>
        <c:axId val="40101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7210944"/>
        <c:crosses val="autoZero"/>
        <c:auto val="1"/>
        <c:lblAlgn val="ctr"/>
        <c:lblOffset val="100"/>
        <c:noMultiLvlLbl val="0"/>
      </c:catAx>
      <c:valAx>
        <c:axId val="6721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0101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c:rich>
      </c:tx>
      <c:layout>
        <c:manualLayout>
          <c:xMode val="edge"/>
          <c:yMode val="edge"/>
          <c:x val="0.30938948415584488"/>
          <c:y val="3.4162039249582839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Burndown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Folha1!$B$2:$B$8</c:f>
              <c:numCache>
                <c:formatCode>General</c:formatCode>
                <c:ptCount val="7"/>
                <c:pt idx="0">
                  <c:v>14</c:v>
                </c:pt>
                <c:pt idx="1">
                  <c:v>13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3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AD-4E03-8A00-A22770EA5489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Expectativa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Folha1!$C$2:$C$8</c:f>
              <c:numCache>
                <c:formatCode>General</c:formatCode>
                <c:ptCount val="7"/>
                <c:pt idx="0">
                  <c:v>11</c:v>
                </c:pt>
                <c:pt idx="1">
                  <c:v>8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AD-4E03-8A00-A22770EA5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651824"/>
        <c:axId val="247889520"/>
      </c:lineChart>
      <c:catAx>
        <c:axId val="24265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7889520"/>
        <c:crosses val="autoZero"/>
        <c:auto val="1"/>
        <c:lblAlgn val="ctr"/>
        <c:lblOffset val="100"/>
        <c:noMultiLvlLbl val="0"/>
      </c:catAx>
      <c:valAx>
        <c:axId val="2478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265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c:rich>
      </c:tx>
      <c:layout>
        <c:manualLayout>
          <c:xMode val="edge"/>
          <c:yMode val="edge"/>
          <c:x val="0.30938948415584488"/>
          <c:y val="3.4162039249582839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7.8623822410320066E-2"/>
          <c:y val="0.17445654519993742"/>
          <c:w val="0.87732928302291646"/>
          <c:h val="0.70553536013426588"/>
        </c:manualLayout>
      </c:layout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Burndown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Folha1!$B$2:$B$8</c:f>
              <c:numCache>
                <c:formatCode>General</c:formatCode>
                <c:ptCount val="7"/>
                <c:pt idx="1">
                  <c:v>18</c:v>
                </c:pt>
                <c:pt idx="2">
                  <c:v>15</c:v>
                </c:pt>
                <c:pt idx="3">
                  <c:v>13</c:v>
                </c:pt>
                <c:pt idx="4">
                  <c:v>8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FE-4702-B469-D950EAB24690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Expectativa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Folha1!$C$2:$C$8</c:f>
              <c:numCache>
                <c:formatCode>General</c:formatCode>
                <c:ptCount val="7"/>
                <c:pt idx="1">
                  <c:v>15</c:v>
                </c:pt>
                <c:pt idx="2">
                  <c:v>8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FE-4702-B469-D950EAB24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651824"/>
        <c:axId val="247889520"/>
      </c:lineChart>
      <c:catAx>
        <c:axId val="24265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7889520"/>
        <c:crosses val="autoZero"/>
        <c:auto val="1"/>
        <c:lblAlgn val="ctr"/>
        <c:lblOffset val="100"/>
        <c:noMultiLvlLbl val="0"/>
      </c:catAx>
      <c:valAx>
        <c:axId val="2478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265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Burndown</a:t>
            </a:r>
            <a:r>
              <a:rPr lang="pt-PT" dirty="0"/>
              <a:t> </a:t>
            </a:r>
            <a:r>
              <a:rPr lang="pt-PT" dirty="0" err="1"/>
              <a:t>Chart</a:t>
            </a:r>
            <a:endParaRPr lang="pt-PT" dirty="0"/>
          </a:p>
        </c:rich>
      </c:tx>
      <c:layout>
        <c:manualLayout>
          <c:xMode val="edge"/>
          <c:yMode val="edge"/>
          <c:x val="0.30938948415584488"/>
          <c:y val="3.4162039249582839E-2"/>
        </c:manualLayout>
      </c:layout>
      <c:overlay val="0"/>
      <c:spPr>
        <a:solidFill>
          <a:schemeClr val="bg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>
        <c:manualLayout>
          <c:layoutTarget val="inner"/>
          <c:xMode val="edge"/>
          <c:yMode val="edge"/>
          <c:x val="7.8623822410320066E-2"/>
          <c:y val="0.17445654519993742"/>
          <c:w val="0.87732928302291646"/>
          <c:h val="0.70553536013426588"/>
        </c:manualLayout>
      </c:layout>
      <c:lineChart>
        <c:grouping val="standar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Burndown Real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Folha1!$B$2:$B$8</c:f>
              <c:numCache>
                <c:formatCode>General</c:formatCode>
                <c:ptCount val="7"/>
                <c:pt idx="0">
                  <c:v>22</c:v>
                </c:pt>
                <c:pt idx="1">
                  <c:v>17</c:v>
                </c:pt>
                <c:pt idx="2">
                  <c:v>15</c:v>
                </c:pt>
                <c:pt idx="3">
                  <c:v>13</c:v>
                </c:pt>
                <c:pt idx="4">
                  <c:v>8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86-4861-A670-156838D640DF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Expectativa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Folha1!$A$2:$A$8</c:f>
              <c:numCache>
                <c:formatCode>General</c:formatCode>
                <c:ptCount val="7"/>
              </c:numCache>
            </c:numRef>
          </c:cat>
          <c:val>
            <c:numRef>
              <c:f>Folha1!$C$2:$C$8</c:f>
              <c:numCache>
                <c:formatCode>General</c:formatCode>
                <c:ptCount val="7"/>
                <c:pt idx="0">
                  <c:v>20</c:v>
                </c:pt>
                <c:pt idx="1">
                  <c:v>15</c:v>
                </c:pt>
                <c:pt idx="2">
                  <c:v>8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86-4861-A670-156838D640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2651824"/>
        <c:axId val="247889520"/>
      </c:lineChart>
      <c:catAx>
        <c:axId val="24265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7889520"/>
        <c:crosses val="autoZero"/>
        <c:auto val="1"/>
        <c:lblAlgn val="ctr"/>
        <c:lblOffset val="100"/>
        <c:noMultiLvlLbl val="0"/>
      </c:catAx>
      <c:valAx>
        <c:axId val="2478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4265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16:42:27.923" idx="1">
    <p:pos x="3691" y="136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07-May-20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prnt.sc/sc0yqm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47268-91F0-4D37-AB46-7BEED31AD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698" y="135251"/>
            <a:ext cx="10572000" cy="1746815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/>
              <a:t>Metodologias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de software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D96070-73BF-46BB-B792-B4B6C279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9626" y="5232812"/>
            <a:ext cx="2952374" cy="162518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Realizado</a:t>
            </a:r>
            <a:r>
              <a:rPr lang="en-US" dirty="0"/>
              <a:t> Por: </a:t>
            </a:r>
          </a:p>
          <a:p>
            <a:r>
              <a:rPr lang="en-US" dirty="0"/>
              <a:t>Carlos Vinagre 2180687</a:t>
            </a:r>
          </a:p>
          <a:p>
            <a:r>
              <a:rPr lang="en-US" dirty="0"/>
              <a:t>Hugo </a:t>
            </a:r>
            <a:r>
              <a:rPr lang="en-US" dirty="0" err="1"/>
              <a:t>Eusébio</a:t>
            </a:r>
            <a:r>
              <a:rPr lang="en-US" dirty="0"/>
              <a:t> 2180607</a:t>
            </a:r>
          </a:p>
          <a:p>
            <a:r>
              <a:rPr lang="en-US" dirty="0"/>
              <a:t>André Nunes 2180682</a:t>
            </a:r>
          </a:p>
          <a:p>
            <a:endParaRPr lang="pt-PT" dirty="0"/>
          </a:p>
        </p:txBody>
      </p:sp>
      <p:pic>
        <p:nvPicPr>
          <p:cNvPr id="1026" name="Picture 2" descr="Instituto Politécnico de Leiria – Wikipédia, a enciclopédia livre">
            <a:extLst>
              <a:ext uri="{FF2B5EF4-FFF2-40B4-BE49-F238E27FC236}">
                <a16:creationId xmlns:a16="http://schemas.microsoft.com/office/drawing/2014/main" id="{9C8D7E85-FE89-4722-A09B-97B5585D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607931"/>
            <a:ext cx="8201025" cy="323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76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7E42B8-B669-4031-B721-645AA867E2D8}"/>
              </a:ext>
            </a:extLst>
          </p:cNvPr>
          <p:cNvSpPr txBox="1"/>
          <p:nvPr/>
        </p:nvSpPr>
        <p:spPr>
          <a:xfrm>
            <a:off x="5648600" y="18529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Sprints</a:t>
            </a:r>
            <a:endParaRPr lang="pt-PT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93A944-E713-44DF-92D6-0D81E51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pic>
        <p:nvPicPr>
          <p:cNvPr id="8" name="Marcador de Posição de Conteúdo 7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2B70178-16D1-4893-80F3-9EE814424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844" y="2534920"/>
            <a:ext cx="7955186" cy="3636963"/>
          </a:xfrm>
        </p:spPr>
      </p:pic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66D1E78-0EAB-4C73-82F0-328E61DD2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93457"/>
              </p:ext>
            </p:extLst>
          </p:nvPr>
        </p:nvGraphicFramePr>
        <p:xfrm>
          <a:off x="8227370" y="2796540"/>
          <a:ext cx="3799126" cy="3246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326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D7E42B8-B669-4031-B721-645AA867E2D8}"/>
              </a:ext>
            </a:extLst>
          </p:cNvPr>
          <p:cNvSpPr txBox="1"/>
          <p:nvPr/>
        </p:nvSpPr>
        <p:spPr>
          <a:xfrm>
            <a:off x="5648600" y="18529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Sprints</a:t>
            </a:r>
            <a:endParaRPr lang="pt-PT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93A944-E713-44DF-92D6-0D81E51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pic>
        <p:nvPicPr>
          <p:cNvPr id="6" name="Marcador de Posição de Conteúdo 5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E1098F78-3213-4FDF-A3DE-84B52715C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919922"/>
            <a:ext cx="7351225" cy="1789237"/>
          </a:xfrm>
        </p:spPr>
      </p:pic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C1711BEF-53E9-4BDD-B7B8-5B2D984FF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814253"/>
              </p:ext>
            </p:extLst>
          </p:nvPr>
        </p:nvGraphicFramePr>
        <p:xfrm>
          <a:off x="7399018" y="2623395"/>
          <a:ext cx="4358642" cy="2230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803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E0298A-26FA-46A1-9C8E-209EBA34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9286846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 err="1"/>
              <a:t>Fim</a:t>
            </a:r>
            <a:r>
              <a:rPr lang="en-US" sz="5400" dirty="0"/>
              <a:t> da </a:t>
            </a:r>
            <a:r>
              <a:rPr lang="en-US" sz="5400" dirty="0" err="1"/>
              <a:t>parte</a:t>
            </a:r>
            <a:r>
              <a:rPr lang="en-US" sz="5400" dirty="0"/>
              <a:t> de </a:t>
            </a:r>
            <a:r>
              <a:rPr lang="en-US" sz="5400" dirty="0" err="1"/>
              <a:t>programação</a:t>
            </a:r>
            <a:r>
              <a:rPr lang="en-US" sz="5400" dirty="0"/>
              <a:t> </a:t>
            </a:r>
            <a:r>
              <a:rPr lang="en-US" sz="5400" dirty="0" err="1"/>
              <a:t>Servidor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343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CD73C-FBE1-47E3-A21E-1E2C4A9A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513977"/>
            <a:ext cx="10571998" cy="97045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0DB431-43F2-4DBA-BB21-81C2E9C0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âmbito da cadeira de desenvolvimento de aplicações iremos criar um software de gestão de casas, software esse que permitirá ao cliente poder registar-se no sistema e posteriormente executar serviços e limpezas ou até arrendar ou comprar casas.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B60714-0EE4-4AD3-8520-4D2BC4BC276D}"/>
              </a:ext>
            </a:extLst>
          </p:cNvPr>
          <p:cNvSpPr txBox="1"/>
          <p:nvPr/>
        </p:nvSpPr>
        <p:spPr>
          <a:xfrm>
            <a:off x="4918655" y="2507382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Introdução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267948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CD73C-FBE1-47E3-A21E-1E2C4A9A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513977"/>
            <a:ext cx="10571998" cy="97045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2C617B5-A5A0-4D41-BD4E-4A42E826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095500"/>
            <a:ext cx="10554574" cy="37632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Product owner: </a:t>
            </a:r>
            <a:r>
              <a:rPr lang="en-US" dirty="0"/>
              <a:t>Hugo </a:t>
            </a:r>
            <a:r>
              <a:rPr lang="en-US" dirty="0" err="1"/>
              <a:t>Eusébio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Scrum Master: </a:t>
            </a:r>
            <a:r>
              <a:rPr lang="pt-PT" dirty="0"/>
              <a:t>Hugo Eusébio</a:t>
            </a:r>
          </a:p>
          <a:p>
            <a:pPr marL="0" indent="0">
              <a:buNone/>
            </a:pPr>
            <a:r>
              <a:rPr lang="en-US" b="1" dirty="0"/>
              <a:t>Development team: </a:t>
            </a:r>
            <a:r>
              <a:rPr lang="en-US" dirty="0"/>
              <a:t>André Nunes, Hugo </a:t>
            </a:r>
            <a:r>
              <a:rPr lang="en-US" dirty="0" err="1"/>
              <a:t>Eusébio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Clientes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PT" dirty="0"/>
              <a:t>(Professores de DA)</a:t>
            </a:r>
          </a:p>
          <a:p>
            <a:r>
              <a:rPr lang="pt-PT" dirty="0"/>
              <a:t>Romeu Paz</a:t>
            </a:r>
          </a:p>
          <a:p>
            <a:r>
              <a:rPr lang="pt-PT" dirty="0"/>
              <a:t>Samuel Brás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083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2CCDB3-BFDD-4CEB-AC6B-CD5591F6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b="1" dirty="0"/>
              <a:t>Aspetos positivos:</a:t>
            </a:r>
          </a:p>
          <a:p>
            <a:pPr marL="0" lvl="0" indent="0">
              <a:buNone/>
            </a:pPr>
            <a:r>
              <a:rPr lang="pt-PT" dirty="0"/>
              <a:t>Fácil interpretação do software.</a:t>
            </a:r>
          </a:p>
          <a:p>
            <a:pPr marL="0" lvl="0" indent="0">
              <a:buNone/>
            </a:pPr>
            <a:r>
              <a:rPr lang="pt-PT" dirty="0"/>
              <a:t>Software Gratuito no primeiro mês </a:t>
            </a:r>
          </a:p>
          <a:p>
            <a:pPr marL="0" lvl="0" indent="0">
              <a:buNone/>
            </a:pPr>
            <a:r>
              <a:rPr lang="pt-PT" dirty="0"/>
              <a:t>Registo simples e rápido </a:t>
            </a:r>
          </a:p>
          <a:p>
            <a:pPr marL="0" lvl="0" indent="0">
              <a:buNone/>
            </a:pPr>
            <a:r>
              <a:rPr lang="pt-PT" dirty="0"/>
              <a:t>Base de dados bastante completa </a:t>
            </a:r>
          </a:p>
          <a:p>
            <a:pPr marL="0" lv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Aspetos negativos:</a:t>
            </a:r>
          </a:p>
          <a:p>
            <a:pPr marL="0" lvl="0" indent="0">
              <a:buNone/>
            </a:pPr>
            <a:r>
              <a:rPr lang="pt-PT" dirty="0"/>
              <a:t>Software poderia ser mais apelativo</a:t>
            </a:r>
          </a:p>
          <a:p>
            <a:pPr marL="0" lvl="0" indent="0">
              <a:buNone/>
            </a:pPr>
            <a:r>
              <a:rPr lang="pt-PT" dirty="0"/>
              <a:t>Software um pouco lento </a:t>
            </a:r>
          </a:p>
          <a:p>
            <a:pPr marL="0" lvl="0" indent="0">
              <a:buNone/>
            </a:pPr>
            <a:r>
              <a:rPr lang="pt-PT" dirty="0"/>
              <a:t>Não contem os melhores níveis de segurança</a:t>
            </a:r>
          </a:p>
          <a:p>
            <a:endParaRPr lang="pt-PT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993D2BA-C51E-4E0B-9437-D690D6A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513977"/>
            <a:ext cx="10571998" cy="970450"/>
          </a:xfrm>
        </p:spPr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57EB0B-5E88-47FD-BABD-A3DCFAFDD51C}"/>
              </a:ext>
            </a:extLst>
          </p:cNvPr>
          <p:cNvSpPr txBox="1"/>
          <p:nvPr/>
        </p:nvSpPr>
        <p:spPr>
          <a:xfrm>
            <a:off x="4904006" y="1530191"/>
            <a:ext cx="2383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Análise de Impacto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8648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993D2BA-C51E-4E0B-9437-D690D6A6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73" y="537662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6A8E365-5124-4CA8-846F-17DE51B39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PT" sz="1600" b="1"/>
              <a:t>X-IMO</a:t>
            </a:r>
          </a:p>
          <a:p>
            <a:r>
              <a:rPr lang="pt-PT" sz="1600" b="1"/>
              <a:t>Avantio</a:t>
            </a:r>
          </a:p>
          <a:p>
            <a:r>
              <a:rPr lang="pt-PT" sz="1600" b="1"/>
              <a:t>Rentila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57EB0B-5E88-47FD-BABD-A3DCFAFDD51C}"/>
              </a:ext>
            </a:extLst>
          </p:cNvPr>
          <p:cNvSpPr txBox="1"/>
          <p:nvPr/>
        </p:nvSpPr>
        <p:spPr>
          <a:xfrm>
            <a:off x="4904006" y="1530191"/>
            <a:ext cx="26757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PT" b="1" dirty="0"/>
              <a:t>Análise Concorrencial</a:t>
            </a:r>
            <a:endParaRPr lang="pt-PT" b="1"/>
          </a:p>
          <a:p>
            <a:pPr>
              <a:spcAft>
                <a:spcPts val="600"/>
              </a:spcAft>
            </a:pPr>
            <a:endParaRPr lang="pt-PT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31141E2-6DBD-42F9-8B1E-000A9E4D2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381404"/>
              </p:ext>
            </p:extLst>
          </p:nvPr>
        </p:nvGraphicFramePr>
        <p:xfrm>
          <a:off x="2899671" y="2607950"/>
          <a:ext cx="6277349" cy="345932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910245">
                  <a:extLst>
                    <a:ext uri="{9D8B030D-6E8A-4147-A177-3AD203B41FA5}">
                      <a16:colId xmlns:a16="http://schemas.microsoft.com/office/drawing/2014/main" val="1183416002"/>
                    </a:ext>
                  </a:extLst>
                </a:gridCol>
                <a:gridCol w="1453834">
                  <a:extLst>
                    <a:ext uri="{9D8B030D-6E8A-4147-A177-3AD203B41FA5}">
                      <a16:colId xmlns:a16="http://schemas.microsoft.com/office/drawing/2014/main" val="2221588275"/>
                    </a:ext>
                  </a:extLst>
                </a:gridCol>
                <a:gridCol w="1456635">
                  <a:extLst>
                    <a:ext uri="{9D8B030D-6E8A-4147-A177-3AD203B41FA5}">
                      <a16:colId xmlns:a16="http://schemas.microsoft.com/office/drawing/2014/main" val="817085557"/>
                    </a:ext>
                  </a:extLst>
                </a:gridCol>
                <a:gridCol w="1456635">
                  <a:extLst>
                    <a:ext uri="{9D8B030D-6E8A-4147-A177-3AD203B41FA5}">
                      <a16:colId xmlns:a16="http://schemas.microsoft.com/office/drawing/2014/main" val="1052876355"/>
                    </a:ext>
                  </a:extLst>
                </a:gridCol>
              </a:tblGrid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Características</a:t>
                      </a:r>
                      <a:endParaRPr lang="pt-PT" sz="15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X-imo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Avantio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Rentila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521032"/>
                  </a:ext>
                </a:extLst>
              </a:tr>
              <a:tr h="42922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Interface intuitiva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19833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Pago 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529807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Segurança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59724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Rapidez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80904"/>
                  </a:ext>
                </a:extLst>
              </a:tr>
              <a:tr h="43754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Viabilidade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4443"/>
                  </a:ext>
                </a:extLst>
              </a:tr>
              <a:tr h="44901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Variedade de opções</a:t>
                      </a:r>
                      <a:endParaRPr lang="pt-PT" sz="15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267887" marT="89296" marB="89296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X</a:t>
                      </a:r>
                      <a:endParaRPr lang="pt-PT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pt-PT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8591" marR="66972" marT="89296" marB="89296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7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43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1ECB1-21B6-4793-8B64-B3608005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pic>
        <p:nvPicPr>
          <p:cNvPr id="7" name="Marcador de Posição de Conteúdo 6" descr="Uma imagem com texto, mapa, interior, computador&#10;&#10;Descrição gerada automaticamente">
            <a:extLst>
              <a:ext uri="{FF2B5EF4-FFF2-40B4-BE49-F238E27FC236}">
                <a16:creationId xmlns:a16="http://schemas.microsoft.com/office/drawing/2014/main" id="{10C2EE8C-1231-4EB4-B915-FFB381952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8455" y="1941342"/>
            <a:ext cx="6766560" cy="4916658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596ED7-2D71-46F4-A054-AB524F6ACAFC}"/>
              </a:ext>
            </a:extLst>
          </p:cNvPr>
          <p:cNvSpPr txBox="1"/>
          <p:nvPr/>
        </p:nvSpPr>
        <p:spPr>
          <a:xfrm>
            <a:off x="4393094" y="1417638"/>
            <a:ext cx="340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Diagrama de  classes</a:t>
            </a:r>
          </a:p>
        </p:txBody>
      </p:sp>
    </p:spTree>
    <p:extLst>
      <p:ext uri="{BB962C8B-B14F-4D97-AF65-F5344CB8AC3E}">
        <p14:creationId xmlns:p14="http://schemas.microsoft.com/office/powerpoint/2010/main" val="1877602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918A3-2983-4E78-A8D7-4AD95D78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C9CCAB-6B4C-4960-8A36-A913C1684405}"/>
              </a:ext>
            </a:extLst>
          </p:cNvPr>
          <p:cNvSpPr txBox="1"/>
          <p:nvPr/>
        </p:nvSpPr>
        <p:spPr>
          <a:xfrm>
            <a:off x="4473526" y="1431706"/>
            <a:ext cx="257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Sprints 1</a:t>
            </a:r>
          </a:p>
        </p:txBody>
      </p:sp>
      <p:graphicFrame>
        <p:nvGraphicFramePr>
          <p:cNvPr id="6" name="Marcador de Posição de Conteúdo 5">
            <a:extLst>
              <a:ext uri="{FF2B5EF4-FFF2-40B4-BE49-F238E27FC236}">
                <a16:creationId xmlns:a16="http://schemas.microsoft.com/office/drawing/2014/main" id="{1C08D220-B320-4B02-852B-376D09D00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811782"/>
              </p:ext>
            </p:extLst>
          </p:nvPr>
        </p:nvGraphicFramePr>
        <p:xfrm>
          <a:off x="7580242" y="2222500"/>
          <a:ext cx="4081671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Imagem 8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80EBCC5D-B4E2-4153-A8E5-B0295D282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" y="2533217"/>
            <a:ext cx="689112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1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C283C-9C7C-4177-BF9F-227DFC81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endParaRPr lang="pt-PT" dirty="0"/>
          </a:p>
        </p:txBody>
      </p:sp>
      <p:graphicFrame>
        <p:nvGraphicFramePr>
          <p:cNvPr id="4" name="Marcador de Posição de Conteúdo 5">
            <a:extLst>
              <a:ext uri="{FF2B5EF4-FFF2-40B4-BE49-F238E27FC236}">
                <a16:creationId xmlns:a16="http://schemas.microsoft.com/office/drawing/2014/main" id="{1F8C91E4-6263-4C08-B982-D4BAD5536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702433"/>
              </p:ext>
            </p:extLst>
          </p:nvPr>
        </p:nvGraphicFramePr>
        <p:xfrm>
          <a:off x="7182678" y="2222500"/>
          <a:ext cx="4190172" cy="36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m 6" descr="Uma imagem com captura de ecrã&#10;&#10;Descrição gerada automaticamente">
            <a:extLst>
              <a:ext uri="{FF2B5EF4-FFF2-40B4-BE49-F238E27FC236}">
                <a16:creationId xmlns:a16="http://schemas.microsoft.com/office/drawing/2014/main" id="{1F0EADDF-F757-4AF8-8185-F50E4F8B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26" y="2027583"/>
            <a:ext cx="6597766" cy="438322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66B32DE-1006-43A7-A69D-C2F6DFEB56A2}"/>
              </a:ext>
            </a:extLst>
          </p:cNvPr>
          <p:cNvSpPr txBox="1"/>
          <p:nvPr/>
        </p:nvSpPr>
        <p:spPr>
          <a:xfrm>
            <a:off x="4287078" y="1427030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Sprint 2</a:t>
            </a:r>
          </a:p>
        </p:txBody>
      </p:sp>
    </p:spTree>
    <p:extLst>
      <p:ext uri="{BB962C8B-B14F-4D97-AF65-F5344CB8AC3E}">
        <p14:creationId xmlns:p14="http://schemas.microsoft.com/office/powerpoint/2010/main" val="53708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4BA0F4-3610-4DAD-B0E1-6E58008B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No âmbito desta cadeira de Programação de Web-Servidor vamos fazer o jogo “</a:t>
            </a:r>
            <a:r>
              <a:rPr lang="pt-PT" dirty="0" err="1"/>
              <a:t>shut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box” que consiste num jogo de cartas que o jogador tem que rodar os dados e desseguida baixar as cartas do respetivo valor dos dados caso o jogador não tenha a carta do valor ou múltiplas cartas que a soma der o respetivo valor o turno troca para o seu adversário.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9EF227-1CE4-4423-BF79-1DA13557030B}"/>
              </a:ext>
            </a:extLst>
          </p:cNvPr>
          <p:cNvSpPr txBox="1"/>
          <p:nvPr/>
        </p:nvSpPr>
        <p:spPr>
          <a:xfrm>
            <a:off x="4935985" y="2503503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Introdução</a:t>
            </a:r>
            <a:endParaRPr lang="pt-PT" sz="2400" b="1" dirty="0"/>
          </a:p>
        </p:txBody>
      </p:sp>
    </p:spTree>
    <p:extLst>
      <p:ext uri="{BB962C8B-B14F-4D97-AF65-F5344CB8AC3E}">
        <p14:creationId xmlns:p14="http://schemas.microsoft.com/office/powerpoint/2010/main" val="342215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4BA0F4-3610-4DAD-B0E1-6E58008B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91467"/>
            <a:ext cx="10554574" cy="44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Nesto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e no de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a </a:t>
            </a:r>
            <a:r>
              <a:rPr lang="en-US" dirty="0" err="1"/>
              <a:t>metodologia</a:t>
            </a:r>
            <a:r>
              <a:rPr lang="en-US" dirty="0"/>
              <a:t> Scrum que é 1 </a:t>
            </a:r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que </a:t>
            </a:r>
            <a:r>
              <a:rPr lang="en-US" dirty="0" err="1"/>
              <a:t>basea</a:t>
            </a:r>
            <a:r>
              <a:rPr lang="en-US" dirty="0"/>
              <a:t>-se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produto</a:t>
            </a:r>
            <a:r>
              <a:rPr lang="en-US" dirty="0"/>
              <a:t> do 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Scrum divide-se </a:t>
            </a:r>
            <a:r>
              <a:rPr lang="en-US" dirty="0" err="1"/>
              <a:t>em</a:t>
            </a:r>
            <a:r>
              <a:rPr lang="en-US" dirty="0"/>
              <a:t> Sprints que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r>
              <a:rPr lang="en-US" dirty="0"/>
              <a:t> e no </a:t>
            </a:r>
            <a:r>
              <a:rPr lang="en-US" dirty="0" err="1"/>
              <a:t>fim</a:t>
            </a:r>
            <a:r>
              <a:rPr lang="en-US" dirty="0"/>
              <a:t> ha 1 Sprint retrospective</a:t>
            </a:r>
            <a:r>
              <a:rPr lang="pt-PT" dirty="0"/>
              <a:t>, no nosso caso há 4 Sprints: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Sprint 1: 30 Março a 14 Abril</a:t>
            </a:r>
          </a:p>
          <a:p>
            <a:r>
              <a:rPr lang="pt-PT" dirty="0"/>
              <a:t> Sprint 2: 15 a 28 Abril</a:t>
            </a:r>
          </a:p>
          <a:p>
            <a:r>
              <a:rPr lang="pt-PT" dirty="0"/>
              <a:t>Sprint 3: 29 Abril a 12 Maio</a:t>
            </a:r>
          </a:p>
          <a:p>
            <a:r>
              <a:rPr lang="pt-PT" dirty="0"/>
              <a:t>Sprint 4: 13 a 26 Maio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4BA0F4-3610-4DAD-B0E1-6E58008B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91467"/>
            <a:ext cx="10554574" cy="449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Product owner: </a:t>
            </a:r>
            <a:r>
              <a:rPr lang="en-US" dirty="0"/>
              <a:t>Carlos Vinagre</a:t>
            </a:r>
          </a:p>
          <a:p>
            <a:pPr marL="0" indent="0">
              <a:buNone/>
            </a:pPr>
            <a:r>
              <a:rPr lang="en-US" b="1" dirty="0"/>
              <a:t>Scrum Master: </a:t>
            </a:r>
            <a:r>
              <a:rPr lang="en-US" dirty="0"/>
              <a:t>Carlos Vinagre</a:t>
            </a:r>
          </a:p>
          <a:p>
            <a:pPr marL="0" indent="0">
              <a:buNone/>
            </a:pPr>
            <a:r>
              <a:rPr lang="en-US" b="1" dirty="0"/>
              <a:t>Development team: </a:t>
            </a:r>
            <a:r>
              <a:rPr lang="en-US" dirty="0"/>
              <a:t>Carlos Vinagre , André Nunes, Hugo </a:t>
            </a:r>
            <a:r>
              <a:rPr lang="en-US" dirty="0" err="1"/>
              <a:t>Eusébio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Clientes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pt-PT" dirty="0"/>
              <a:t>(Professores de PHP)</a:t>
            </a:r>
          </a:p>
          <a:p>
            <a:pPr marL="0" indent="0">
              <a:buNone/>
            </a:pPr>
            <a:r>
              <a:rPr lang="pt-PT" dirty="0"/>
              <a:t>Sílvio Mendes</a:t>
            </a:r>
          </a:p>
          <a:p>
            <a:pPr marL="0" indent="0">
              <a:buNone/>
            </a:pPr>
            <a:r>
              <a:rPr lang="pt-PT" dirty="0"/>
              <a:t>Joana Pedrosa</a:t>
            </a:r>
            <a:endParaRPr lang="en-US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873839" y="2060710"/>
            <a:ext cx="181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Scrum Team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393678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DAF07C2A-E988-4E90-B518-D7A15F926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71" y="2822726"/>
            <a:ext cx="7724775" cy="3152775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740674" y="2058777"/>
            <a:ext cx="2556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Logica de </a:t>
            </a:r>
            <a:r>
              <a:rPr lang="en-US" sz="2000" b="1" dirty="0" err="1"/>
              <a:t>Negocio</a:t>
            </a:r>
            <a:endParaRPr lang="pt-PT" sz="2000" b="1" dirty="0"/>
          </a:p>
        </p:txBody>
      </p:sp>
    </p:spTree>
    <p:extLst>
      <p:ext uri="{BB962C8B-B14F-4D97-AF65-F5344CB8AC3E}">
        <p14:creationId xmlns:p14="http://schemas.microsoft.com/office/powerpoint/2010/main" val="27581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740674" y="2058777"/>
            <a:ext cx="340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Analise de </a:t>
            </a:r>
            <a:r>
              <a:rPr lang="en-US" sz="2000" b="1" dirty="0" err="1"/>
              <a:t>Impacto</a:t>
            </a:r>
            <a:endParaRPr lang="pt-PT" sz="2000" b="1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7B56C25-6334-48A6-AC3D-93A9EDCD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73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Aspetos Positivos:</a:t>
            </a:r>
          </a:p>
          <a:p>
            <a:pPr lvl="0"/>
            <a:r>
              <a:rPr lang="pt-PT" dirty="0"/>
              <a:t>Fácil de jogar basta registar e pode jogar de imediatamente</a:t>
            </a:r>
          </a:p>
          <a:p>
            <a:pPr lvl="0"/>
            <a:r>
              <a:rPr lang="pt-PT" dirty="0" err="1"/>
              <a:t>Highscores</a:t>
            </a:r>
            <a:r>
              <a:rPr lang="pt-PT" dirty="0"/>
              <a:t> simples e claro</a:t>
            </a:r>
          </a:p>
          <a:p>
            <a:pPr lvl="0"/>
            <a:r>
              <a:rPr lang="pt-PT" dirty="0"/>
              <a:t>Não precisa de pagar para jogar</a:t>
            </a:r>
          </a:p>
          <a:p>
            <a:pPr lvl="0"/>
            <a:r>
              <a:rPr lang="pt-PT" dirty="0"/>
              <a:t>O administrador tem controlo sobre a ativação das contas</a:t>
            </a:r>
          </a:p>
          <a:p>
            <a:pPr marL="0" indent="0">
              <a:buNone/>
            </a:pPr>
            <a:r>
              <a:rPr lang="pt-PT" b="1" dirty="0"/>
              <a:t>Aspetos Negativos</a:t>
            </a:r>
          </a:p>
          <a:p>
            <a:pPr lvl="0"/>
            <a:r>
              <a:rPr lang="pt-PT" dirty="0"/>
              <a:t>Não contem muita variedade de jogos</a:t>
            </a:r>
          </a:p>
          <a:p>
            <a:pPr lvl="0"/>
            <a:r>
              <a:rPr lang="pt-PT" dirty="0"/>
              <a:t>O jogo podia ser mais dinâmico</a:t>
            </a:r>
          </a:p>
          <a:p>
            <a:pPr lvl="0"/>
            <a:r>
              <a:rPr lang="pt-PT" dirty="0"/>
              <a:t>A base de dados poderia ter mais informação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1235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38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174573CA-AA86-42A8-9BDB-5090F7157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PT" sz="1600" b="1"/>
              <a:t>Playonlinedicegames.com</a:t>
            </a:r>
          </a:p>
          <a:p>
            <a:r>
              <a:rPr lang="pt-PT" sz="1600" b="1"/>
              <a:t>Tabletopia</a:t>
            </a:r>
          </a:p>
          <a:p>
            <a:r>
              <a:rPr lang="pt-PT" sz="1600" b="1"/>
              <a:t>Novelgames.com</a:t>
            </a:r>
          </a:p>
          <a:p>
            <a:endParaRPr lang="pt-PT" sz="1600" b="1"/>
          </a:p>
          <a:p>
            <a:endParaRPr lang="pt-PT" sz="1600" b="1"/>
          </a:p>
          <a:p>
            <a:endParaRPr lang="pt-PT" sz="16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740674" y="2058777"/>
            <a:ext cx="3400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/>
              <a:t>Analise Concorrencial</a:t>
            </a:r>
            <a:endParaRPr lang="pt-PT" sz="2000" b="1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46C8EE2-F73D-4903-AC82-33CD17C38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94582"/>
              </p:ext>
            </p:extLst>
          </p:nvPr>
        </p:nvGraphicFramePr>
        <p:xfrm>
          <a:off x="4186949" y="3429000"/>
          <a:ext cx="7369176" cy="2339062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1574445">
                  <a:extLst>
                    <a:ext uri="{9D8B030D-6E8A-4147-A177-3AD203B41FA5}">
                      <a16:colId xmlns:a16="http://schemas.microsoft.com/office/drawing/2014/main" val="3380693022"/>
                    </a:ext>
                  </a:extLst>
                </a:gridCol>
                <a:gridCol w="2416828">
                  <a:extLst>
                    <a:ext uri="{9D8B030D-6E8A-4147-A177-3AD203B41FA5}">
                      <a16:colId xmlns:a16="http://schemas.microsoft.com/office/drawing/2014/main" val="470222180"/>
                    </a:ext>
                  </a:extLst>
                </a:gridCol>
                <a:gridCol w="1604315">
                  <a:extLst>
                    <a:ext uri="{9D8B030D-6E8A-4147-A177-3AD203B41FA5}">
                      <a16:colId xmlns:a16="http://schemas.microsoft.com/office/drawing/2014/main" val="3349158378"/>
                    </a:ext>
                  </a:extLst>
                </a:gridCol>
                <a:gridCol w="1773588">
                  <a:extLst>
                    <a:ext uri="{9D8B030D-6E8A-4147-A177-3AD203B41FA5}">
                      <a16:colId xmlns:a16="http://schemas.microsoft.com/office/drawing/2014/main" val="1694977097"/>
                    </a:ext>
                  </a:extLst>
                </a:gridCol>
              </a:tblGrid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Características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Playonlinedicegame.com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Tabletopia.com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Novelgames.com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929239929"/>
                  </a:ext>
                </a:extLst>
              </a:tr>
              <a:tr h="3218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Interface intuitiva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X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891454823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Pago 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X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X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907289496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Segurança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-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67745459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Rapidez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1483572907"/>
                  </a:ext>
                </a:extLst>
              </a:tr>
              <a:tr h="32418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Viabilidade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-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2072220962"/>
                  </a:ext>
                </a:extLst>
              </a:tr>
              <a:tr h="6151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Variedade de opções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-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>
                          <a:effectLst/>
                        </a:rPr>
                        <a:t>X</a:t>
                      </a:r>
                      <a:endParaRPr lang="pt-PT" sz="13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pt-PT" sz="1300" dirty="0">
                          <a:effectLst/>
                        </a:rPr>
                        <a:t>-</a:t>
                      </a:r>
                      <a:endParaRPr lang="pt-PT" sz="13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284" marR="73284" marT="0" marB="0"/>
                </a:tc>
                <a:extLst>
                  <a:ext uri="{0D108BD9-81ED-4DB2-BD59-A6C34878D82A}">
                    <a16:rowId xmlns:a16="http://schemas.microsoft.com/office/drawing/2014/main" val="296791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63C92-F091-4725-8F0C-B01640DA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DCA90C-5F40-4E0D-AF85-A92577B22182}"/>
              </a:ext>
            </a:extLst>
          </p:cNvPr>
          <p:cNvSpPr txBox="1"/>
          <p:nvPr/>
        </p:nvSpPr>
        <p:spPr>
          <a:xfrm>
            <a:off x="5641759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40E663-4D89-4FEF-ABD3-989AEB6AB91E}"/>
              </a:ext>
            </a:extLst>
          </p:cNvPr>
          <p:cNvSpPr txBox="1"/>
          <p:nvPr/>
        </p:nvSpPr>
        <p:spPr>
          <a:xfrm>
            <a:off x="4465467" y="1769260"/>
            <a:ext cx="163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err="1"/>
              <a:t>WireFrame</a:t>
            </a:r>
            <a:endParaRPr lang="pt-PT" sz="2000" b="1" dirty="0"/>
          </a:p>
        </p:txBody>
      </p:sp>
      <p:pic>
        <p:nvPicPr>
          <p:cNvPr id="12" name="Marcador de Posição de Conteúdo 11" descr="Uma imagem com captura de ecrã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18B90CA0-8EE9-42FA-A63D-3C2BF1936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2724" y="2169370"/>
            <a:ext cx="1156019" cy="4536440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6709D4-64DB-4D94-B749-6CE5CB47E8BF}"/>
              </a:ext>
            </a:extLst>
          </p:cNvPr>
          <p:cNvSpPr txBox="1"/>
          <p:nvPr/>
        </p:nvSpPr>
        <p:spPr>
          <a:xfrm>
            <a:off x="6095999" y="5849035"/>
            <a:ext cx="609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Nota: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carregar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hiperligação</a:t>
            </a:r>
            <a:r>
              <a:rPr lang="en-US" dirty="0"/>
              <a:t> para 1 site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com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resolução</a:t>
            </a:r>
            <a:r>
              <a:rPr lang="en-US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674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493E581E-7F48-476C-9E00-3497FC874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106" y="2404343"/>
            <a:ext cx="5639587" cy="3486637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D7E42B8-B669-4031-B721-645AA867E2D8}"/>
              </a:ext>
            </a:extLst>
          </p:cNvPr>
          <p:cNvSpPr txBox="1"/>
          <p:nvPr/>
        </p:nvSpPr>
        <p:spPr>
          <a:xfrm>
            <a:off x="4572000" y="185295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Diagrama</a:t>
            </a:r>
            <a:r>
              <a:rPr lang="en-US" b="1" dirty="0"/>
              <a:t> de Classes</a:t>
            </a:r>
            <a:endParaRPr lang="pt-PT" b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93A944-E713-44DF-92D6-0D81E516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20" y="479386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Programação</a:t>
            </a:r>
            <a:r>
              <a:rPr lang="en-US" dirty="0"/>
              <a:t> Web-</a:t>
            </a:r>
            <a:r>
              <a:rPr lang="en-US" dirty="0" err="1"/>
              <a:t>Servidor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0681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553</Words>
  <Application>Microsoft Office PowerPoint</Application>
  <PresentationFormat>Ecrã Panorâmico</PresentationFormat>
  <Paragraphs>152</Paragraphs>
  <Slides>19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3" baseType="lpstr">
      <vt:lpstr>Calibri</vt:lpstr>
      <vt:lpstr>Century Gothic</vt:lpstr>
      <vt:lpstr>Wingdings 2</vt:lpstr>
      <vt:lpstr>Citação</vt:lpstr>
      <vt:lpstr>Projeto de Metodologias de Desenvolvimento de software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Programação Web-Servidor</vt:lpstr>
      <vt:lpstr>Fim da parte de programação Servidor</vt:lpstr>
      <vt:lpstr>Desenvolvimento de aplicações</vt:lpstr>
      <vt:lpstr>Desenvolvimento de aplicações</vt:lpstr>
      <vt:lpstr>Desenvolvimento de aplicações</vt:lpstr>
      <vt:lpstr>Desenvolvimento de aplicações</vt:lpstr>
      <vt:lpstr>Desenvolvimento de aplicações</vt:lpstr>
      <vt:lpstr>Desenvolvimento de aplicações</vt:lpstr>
      <vt:lpstr>Desenvolvimento de aplicações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Metodologias de Desenvolvimento de software</dc:title>
  <dc:creator>carlos vinagre</dc:creator>
  <cp:lastModifiedBy>carlos vinagre</cp:lastModifiedBy>
  <cp:revision>5</cp:revision>
  <dcterms:created xsi:type="dcterms:W3CDTF">2020-05-06T18:01:56Z</dcterms:created>
  <dcterms:modified xsi:type="dcterms:W3CDTF">2020-05-06T23:46:57Z</dcterms:modified>
</cp:coreProperties>
</file>