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vinagre" initials="cv" lastIdx="1" clrIdx="0">
    <p:extLst>
      <p:ext uri="{19B8F6BF-5375-455C-9EA6-DF929625EA0E}">
        <p15:presenceInfo xmlns:p15="http://schemas.microsoft.com/office/powerpoint/2012/main" userId="496c5199a55a05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Grafico</a:t>
            </a:r>
            <a:r>
              <a:rPr lang="pt-PT" dirty="0"/>
              <a:t> </a:t>
            </a:r>
            <a:r>
              <a:rPr lang="pt-PT" dirty="0" err="1"/>
              <a:t>Burndown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4.0843749999999998E-2"/>
          <c:y val="0.10303124366195597"/>
          <c:w val="0.94509374999999995"/>
          <c:h val="0.76893579177314275"/>
        </c:manualLayout>
      </c:layout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Burndown real1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14</c:v>
                </c:pt>
                <c:pt idx="1">
                  <c:v>11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EB-46AE-8144-B36BC9451D96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Expectativa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</c:numCache>
            </c:numRef>
          </c:cat>
          <c:val>
            <c:numRef>
              <c:f>Folha1!$C$2:$C$6</c:f>
              <c:numCache>
                <c:formatCode>General</c:formatCode>
                <c:ptCount val="5"/>
                <c:pt idx="0">
                  <c:v>14</c:v>
                </c:pt>
                <c:pt idx="1">
                  <c:v>10</c:v>
                </c:pt>
                <c:pt idx="2">
                  <c:v>7</c:v>
                </c:pt>
                <c:pt idx="3">
                  <c:v>2.8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EB-46AE-8144-B36BC9451D96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</c:numCache>
            </c:numRef>
          </c:cat>
          <c:val>
            <c:numRef>
              <c:f>Folha1!$D$2:$D$6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EB-46AE-8144-B36BC945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016144"/>
        <c:axId val="67210944"/>
      </c:lineChart>
      <c:catAx>
        <c:axId val="40101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210944"/>
        <c:crosses val="autoZero"/>
        <c:auto val="1"/>
        <c:lblAlgn val="ctr"/>
        <c:lblOffset val="100"/>
        <c:noMultiLvlLbl val="0"/>
      </c:catAx>
      <c:valAx>
        <c:axId val="672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0101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c:rich>
      </c:tx>
      <c:layout>
        <c:manualLayout>
          <c:xMode val="edge"/>
          <c:yMode val="edge"/>
          <c:x val="0.30938948415584488"/>
          <c:y val="3.4162039249582839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Burndown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Folha1!$B$2:$B$8</c:f>
              <c:numCache>
                <c:formatCode>General</c:formatCode>
                <c:ptCount val="7"/>
                <c:pt idx="0">
                  <c:v>14</c:v>
                </c:pt>
                <c:pt idx="1">
                  <c:v>13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D-4E03-8A00-A22770EA548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Expectativa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Folha1!$C$2:$C$8</c:f>
              <c:numCache>
                <c:formatCode>General</c:formatCode>
                <c:ptCount val="7"/>
                <c:pt idx="0">
                  <c:v>11</c:v>
                </c:pt>
                <c:pt idx="1">
                  <c:v>8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D-4E03-8A00-A22770EA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651824"/>
        <c:axId val="247889520"/>
      </c:lineChart>
      <c:catAx>
        <c:axId val="24265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7889520"/>
        <c:crosses val="autoZero"/>
        <c:auto val="1"/>
        <c:lblAlgn val="ctr"/>
        <c:lblOffset val="100"/>
        <c:noMultiLvlLbl val="0"/>
      </c:catAx>
      <c:valAx>
        <c:axId val="2478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265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16:42:27.923" idx="1">
    <p:pos x="3691" y="136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06-May-20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rnt.sc/sc0yqm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47268-91F0-4D37-AB46-7BEED31AD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698" y="135251"/>
            <a:ext cx="10572000" cy="1746815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software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D96070-73BF-46BB-B792-B4B6C279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626" y="5232812"/>
            <a:ext cx="2952374" cy="162518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Por: </a:t>
            </a:r>
          </a:p>
          <a:p>
            <a:r>
              <a:rPr lang="en-US" dirty="0"/>
              <a:t>Carlos Vinagre 2180687</a:t>
            </a:r>
          </a:p>
          <a:p>
            <a:r>
              <a:rPr lang="en-US" dirty="0"/>
              <a:t>Hugo </a:t>
            </a:r>
            <a:r>
              <a:rPr lang="en-US" dirty="0" err="1"/>
              <a:t>Eusébio</a:t>
            </a:r>
            <a:r>
              <a:rPr lang="en-US" dirty="0"/>
              <a:t> 2180607</a:t>
            </a:r>
          </a:p>
          <a:p>
            <a:r>
              <a:rPr lang="en-US" dirty="0"/>
              <a:t>André Nunes 2180682</a:t>
            </a:r>
          </a:p>
          <a:p>
            <a:endParaRPr lang="pt-PT" dirty="0"/>
          </a:p>
        </p:txBody>
      </p:sp>
      <p:pic>
        <p:nvPicPr>
          <p:cNvPr id="1026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9C8D7E85-FE89-4722-A09B-97B5585D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07931"/>
            <a:ext cx="8201025" cy="32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6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7E42B8-B669-4031-B721-645AA867E2D8}"/>
              </a:ext>
            </a:extLst>
          </p:cNvPr>
          <p:cNvSpPr txBox="1"/>
          <p:nvPr/>
        </p:nvSpPr>
        <p:spPr>
          <a:xfrm>
            <a:off x="5648600" y="18529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Sprints</a:t>
            </a:r>
            <a:endParaRPr lang="pt-PT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93A944-E713-44DF-92D6-0D81E51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pic>
        <p:nvPicPr>
          <p:cNvPr id="8" name="Marcador de Posição de Conteúdo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2B70178-16D1-4893-80F3-9EE814424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44" y="2534920"/>
            <a:ext cx="7955186" cy="3636963"/>
          </a:xfr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66D1E78-0EAB-4C73-82F0-328E61DD2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27015"/>
              </p:ext>
            </p:extLst>
          </p:nvPr>
        </p:nvGraphicFramePr>
        <p:xfrm>
          <a:off x="8227370" y="2796540"/>
          <a:ext cx="3799126" cy="324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26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7E42B8-B669-4031-B721-645AA867E2D8}"/>
              </a:ext>
            </a:extLst>
          </p:cNvPr>
          <p:cNvSpPr txBox="1"/>
          <p:nvPr/>
        </p:nvSpPr>
        <p:spPr>
          <a:xfrm>
            <a:off x="5648600" y="18529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Sprints</a:t>
            </a:r>
            <a:endParaRPr lang="pt-PT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93A944-E713-44DF-92D6-0D81E51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1098F78-3213-4FDF-A3DE-84B52715C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919922"/>
            <a:ext cx="7351225" cy="1789237"/>
          </a:xfr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1711BEF-53E9-4BDD-B7B8-5B2D984FF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814253"/>
              </p:ext>
            </p:extLst>
          </p:nvPr>
        </p:nvGraphicFramePr>
        <p:xfrm>
          <a:off x="7399018" y="2623395"/>
          <a:ext cx="4358642" cy="2230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803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0298A-26FA-46A1-9C8E-209EBA34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928684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/>
              <a:t>Fim</a:t>
            </a:r>
            <a:r>
              <a:rPr lang="en-US" sz="5400" dirty="0"/>
              <a:t> da </a:t>
            </a:r>
            <a:r>
              <a:rPr lang="en-US" sz="5400" dirty="0" err="1"/>
              <a:t>parte</a:t>
            </a:r>
            <a:r>
              <a:rPr lang="en-US" sz="5400" dirty="0"/>
              <a:t> de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/>
              <a:t>Servidor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343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CD73C-FBE1-47E3-A21E-1E2C4A9A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513977"/>
            <a:ext cx="10571998" cy="97045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0DB431-43F2-4DBA-BB21-81C2E9C0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âmbito da cadeira de desenvolvimento de aplicações iremos criar um software de gestão de casas, software esse que permitirá ao cliente poder registar-se no sistema e posteriormente executar serviços e limpezas ou até arrendar ou comprar casas.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B60714-0EE4-4AD3-8520-4D2BC4BC276D}"/>
              </a:ext>
            </a:extLst>
          </p:cNvPr>
          <p:cNvSpPr txBox="1"/>
          <p:nvPr/>
        </p:nvSpPr>
        <p:spPr>
          <a:xfrm>
            <a:off x="4918655" y="2507382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Introdução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67948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CD73C-FBE1-47E3-A21E-1E2C4A9A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513977"/>
            <a:ext cx="10571998" cy="97045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C617B5-A5A0-4D41-BD4E-4A42E826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95500"/>
            <a:ext cx="10554574" cy="37632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Product owner: </a:t>
            </a:r>
            <a:r>
              <a:rPr lang="en-US" dirty="0"/>
              <a:t>Hugo </a:t>
            </a:r>
            <a:r>
              <a:rPr lang="en-US" dirty="0" err="1"/>
              <a:t>Eusébio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Scrum Master: </a:t>
            </a:r>
            <a:r>
              <a:rPr lang="pt-PT" dirty="0"/>
              <a:t>Hugo Eusébio</a:t>
            </a:r>
          </a:p>
          <a:p>
            <a:pPr marL="0" indent="0">
              <a:buNone/>
            </a:pPr>
            <a:r>
              <a:rPr lang="en-US" b="1" dirty="0"/>
              <a:t>Development team: </a:t>
            </a:r>
            <a:r>
              <a:rPr lang="en-US" dirty="0"/>
              <a:t>André Nunes, Hugo </a:t>
            </a:r>
            <a:r>
              <a:rPr lang="en-US" dirty="0" err="1"/>
              <a:t>Eusébio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Clientes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PT" dirty="0"/>
              <a:t>(Professores de DA)</a:t>
            </a:r>
          </a:p>
          <a:p>
            <a:r>
              <a:rPr lang="pt-PT" dirty="0"/>
              <a:t>Romeu Paz</a:t>
            </a:r>
          </a:p>
          <a:p>
            <a:r>
              <a:rPr lang="pt-PT" dirty="0"/>
              <a:t>Samuel Brás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083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2CCDB3-BFDD-4CEB-AC6B-CD5591F6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/>
              <a:t>Aspetos positivos:</a:t>
            </a:r>
          </a:p>
          <a:p>
            <a:pPr marL="0" lvl="0" indent="0">
              <a:buNone/>
            </a:pPr>
            <a:r>
              <a:rPr lang="pt-PT" dirty="0"/>
              <a:t>Fácil interpretação do software.</a:t>
            </a:r>
          </a:p>
          <a:p>
            <a:pPr marL="0" lvl="0" indent="0">
              <a:buNone/>
            </a:pPr>
            <a:r>
              <a:rPr lang="pt-PT" dirty="0"/>
              <a:t>Software Gratuito no primeiro mês </a:t>
            </a:r>
          </a:p>
          <a:p>
            <a:pPr marL="0" lvl="0" indent="0">
              <a:buNone/>
            </a:pPr>
            <a:r>
              <a:rPr lang="pt-PT" dirty="0"/>
              <a:t>Registo simples e rápido </a:t>
            </a:r>
          </a:p>
          <a:p>
            <a:pPr marL="0" lvl="0" indent="0">
              <a:buNone/>
            </a:pPr>
            <a:r>
              <a:rPr lang="pt-PT" dirty="0"/>
              <a:t>Base de dados bastante completa </a:t>
            </a:r>
          </a:p>
          <a:p>
            <a:pPr marL="0" lv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Aspetos negativos:</a:t>
            </a:r>
          </a:p>
          <a:p>
            <a:pPr marL="0" lvl="0" indent="0">
              <a:buNone/>
            </a:pPr>
            <a:r>
              <a:rPr lang="pt-PT" dirty="0"/>
              <a:t>Software poderia ser mais apelativo</a:t>
            </a:r>
          </a:p>
          <a:p>
            <a:pPr marL="0" lvl="0" indent="0">
              <a:buNone/>
            </a:pPr>
            <a:r>
              <a:rPr lang="pt-PT" dirty="0"/>
              <a:t>Software um pouco lento </a:t>
            </a:r>
          </a:p>
          <a:p>
            <a:pPr marL="0" lvl="0" indent="0">
              <a:buNone/>
            </a:pPr>
            <a:r>
              <a:rPr lang="pt-PT" dirty="0"/>
              <a:t>Não contem os melhores níveis de segurança</a:t>
            </a:r>
          </a:p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93D2BA-C51E-4E0B-9437-D690D6A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513977"/>
            <a:ext cx="10571998" cy="97045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57EB0B-5E88-47FD-BABD-A3DCFAFDD51C}"/>
              </a:ext>
            </a:extLst>
          </p:cNvPr>
          <p:cNvSpPr txBox="1"/>
          <p:nvPr/>
        </p:nvSpPr>
        <p:spPr>
          <a:xfrm>
            <a:off x="4904006" y="1530191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Análise de Impacto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864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993D2BA-C51E-4E0B-9437-D690D6A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A8E365-5124-4CA8-846F-17DE51B3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PT" sz="1600" b="1"/>
              <a:t>X-IMO</a:t>
            </a:r>
          </a:p>
          <a:p>
            <a:r>
              <a:rPr lang="pt-PT" sz="1600" b="1"/>
              <a:t>Avantio</a:t>
            </a:r>
          </a:p>
          <a:p>
            <a:r>
              <a:rPr lang="pt-PT" sz="1600" b="1"/>
              <a:t>Rentila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57EB0B-5E88-47FD-BABD-A3DCFAFDD51C}"/>
              </a:ext>
            </a:extLst>
          </p:cNvPr>
          <p:cNvSpPr txBox="1"/>
          <p:nvPr/>
        </p:nvSpPr>
        <p:spPr>
          <a:xfrm>
            <a:off x="4904006" y="1530191"/>
            <a:ext cx="26757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/>
              <a:t>Análise Concorrencial</a:t>
            </a:r>
            <a:endParaRPr lang="pt-PT" b="1"/>
          </a:p>
          <a:p>
            <a:pPr>
              <a:spcAft>
                <a:spcPts val="600"/>
              </a:spcAft>
            </a:pPr>
            <a:endParaRPr lang="pt-PT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31141E2-6DBD-42F9-8B1E-000A9E4D2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81404"/>
              </p:ext>
            </p:extLst>
          </p:nvPr>
        </p:nvGraphicFramePr>
        <p:xfrm>
          <a:off x="2899671" y="2607950"/>
          <a:ext cx="6277349" cy="345932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10245">
                  <a:extLst>
                    <a:ext uri="{9D8B030D-6E8A-4147-A177-3AD203B41FA5}">
                      <a16:colId xmlns:a16="http://schemas.microsoft.com/office/drawing/2014/main" val="1183416002"/>
                    </a:ext>
                  </a:extLst>
                </a:gridCol>
                <a:gridCol w="1453834">
                  <a:extLst>
                    <a:ext uri="{9D8B030D-6E8A-4147-A177-3AD203B41FA5}">
                      <a16:colId xmlns:a16="http://schemas.microsoft.com/office/drawing/2014/main" val="2221588275"/>
                    </a:ext>
                  </a:extLst>
                </a:gridCol>
                <a:gridCol w="1456635">
                  <a:extLst>
                    <a:ext uri="{9D8B030D-6E8A-4147-A177-3AD203B41FA5}">
                      <a16:colId xmlns:a16="http://schemas.microsoft.com/office/drawing/2014/main" val="817085557"/>
                    </a:ext>
                  </a:extLst>
                </a:gridCol>
                <a:gridCol w="1456635">
                  <a:extLst>
                    <a:ext uri="{9D8B030D-6E8A-4147-A177-3AD203B41FA5}">
                      <a16:colId xmlns:a16="http://schemas.microsoft.com/office/drawing/2014/main" val="1052876355"/>
                    </a:ext>
                  </a:extLst>
                </a:gridCol>
              </a:tblGrid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Características</a:t>
                      </a:r>
                      <a:endParaRPr lang="pt-PT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X-imo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Avantio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Rentila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521032"/>
                  </a:ext>
                </a:extLst>
              </a:tr>
              <a:tr h="4292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Interface intuitiva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19833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Pago 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529807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Segurança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59724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Rapidez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80904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Viabilidade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4443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Variedade de opções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7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3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4BA0F4-3610-4DAD-B0E1-6E5800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âmbito desta cadeira de Programação de Web-Servidor vamos fazer o jogo “</a:t>
            </a:r>
            <a:r>
              <a:rPr lang="pt-PT" dirty="0" err="1"/>
              <a:t>shut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box” que consiste num jogo de cartas que o jogador tem que rodar os dados e desseguida baixar as cartas do respetivo valor dos dados caso o jogador não tenha a carta do valor ou múltiplas cartas que a soma der o respetivo valor o turno troca para o seu adversário.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9EF227-1CE4-4423-BF79-1DA13557030B}"/>
              </a:ext>
            </a:extLst>
          </p:cNvPr>
          <p:cNvSpPr txBox="1"/>
          <p:nvPr/>
        </p:nvSpPr>
        <p:spPr>
          <a:xfrm>
            <a:off x="4935985" y="2503503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Introdução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42215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4BA0F4-3610-4DAD-B0E1-6E58008B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91467"/>
            <a:ext cx="10554574" cy="44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Nesto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 no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a </a:t>
            </a:r>
            <a:r>
              <a:rPr lang="en-US" dirty="0" err="1"/>
              <a:t>metodologia</a:t>
            </a:r>
            <a:r>
              <a:rPr lang="en-US" dirty="0"/>
              <a:t> Scrum que é 1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que </a:t>
            </a:r>
            <a:r>
              <a:rPr lang="en-US" dirty="0" err="1"/>
              <a:t>basea</a:t>
            </a:r>
            <a:r>
              <a:rPr lang="en-US" dirty="0"/>
              <a:t>-se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produto</a:t>
            </a:r>
            <a:r>
              <a:rPr lang="en-US" dirty="0"/>
              <a:t> do 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Scrum divide-se </a:t>
            </a:r>
            <a:r>
              <a:rPr lang="en-US" dirty="0" err="1"/>
              <a:t>em</a:t>
            </a:r>
            <a:r>
              <a:rPr lang="en-US" dirty="0"/>
              <a:t> Sprints que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e no </a:t>
            </a:r>
            <a:r>
              <a:rPr lang="en-US" dirty="0" err="1"/>
              <a:t>fim</a:t>
            </a:r>
            <a:r>
              <a:rPr lang="en-US" dirty="0"/>
              <a:t> ha 1 Sprint retrospective</a:t>
            </a:r>
            <a:r>
              <a:rPr lang="pt-PT" dirty="0"/>
              <a:t>, no nosso caso há 4 Sprints: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Sprint 1: 30 Março a 14 Abril</a:t>
            </a:r>
          </a:p>
          <a:p>
            <a:r>
              <a:rPr lang="pt-PT" dirty="0"/>
              <a:t> Sprint 2: 15 a 28 Abril</a:t>
            </a:r>
          </a:p>
          <a:p>
            <a:r>
              <a:rPr lang="pt-PT" dirty="0"/>
              <a:t>Sprint 3: 29 Abril a 12 Maio</a:t>
            </a:r>
          </a:p>
          <a:p>
            <a:r>
              <a:rPr lang="pt-PT" dirty="0"/>
              <a:t>Sprint 4: 13 a 26 Maio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4BA0F4-3610-4DAD-B0E1-6E58008B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91467"/>
            <a:ext cx="10554574" cy="44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Product owner: </a:t>
            </a:r>
            <a:r>
              <a:rPr lang="en-US" dirty="0"/>
              <a:t>Carlos Vinagre</a:t>
            </a:r>
          </a:p>
          <a:p>
            <a:pPr marL="0" indent="0">
              <a:buNone/>
            </a:pPr>
            <a:r>
              <a:rPr lang="en-US" b="1" dirty="0"/>
              <a:t>Scrum Master: </a:t>
            </a:r>
            <a:r>
              <a:rPr lang="en-US" dirty="0"/>
              <a:t>Carlos Vinagre</a:t>
            </a:r>
          </a:p>
          <a:p>
            <a:pPr marL="0" indent="0">
              <a:buNone/>
            </a:pPr>
            <a:r>
              <a:rPr lang="en-US" b="1" dirty="0"/>
              <a:t>Development team: </a:t>
            </a:r>
            <a:r>
              <a:rPr lang="en-US" dirty="0"/>
              <a:t>Carlos Vinagre , André Nunes, Hugo </a:t>
            </a:r>
            <a:r>
              <a:rPr lang="en-US" dirty="0" err="1"/>
              <a:t>Eusébio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Clientes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PT" dirty="0"/>
              <a:t>(Professores de PHP)</a:t>
            </a:r>
          </a:p>
          <a:p>
            <a:pPr marL="0" indent="0">
              <a:buNone/>
            </a:pPr>
            <a:r>
              <a:rPr lang="pt-PT" dirty="0"/>
              <a:t>Sílvio Mendes</a:t>
            </a:r>
          </a:p>
          <a:p>
            <a:pPr marL="0" indent="0">
              <a:buNone/>
            </a:pPr>
            <a:r>
              <a:rPr lang="pt-PT" dirty="0"/>
              <a:t>Joana Pedrosa</a:t>
            </a:r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873839" y="2060710"/>
            <a:ext cx="181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Scrum Team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393678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DAF07C2A-E988-4E90-B518-D7A15F926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71" y="2822726"/>
            <a:ext cx="7724775" cy="3152775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740674" y="2058777"/>
            <a:ext cx="255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Logica de </a:t>
            </a:r>
            <a:r>
              <a:rPr lang="en-US" sz="2000" b="1" dirty="0" err="1"/>
              <a:t>Negocio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27581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740674" y="2058777"/>
            <a:ext cx="340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Analise de </a:t>
            </a:r>
            <a:r>
              <a:rPr lang="en-US" sz="2000" b="1" dirty="0" err="1"/>
              <a:t>Impacto</a:t>
            </a:r>
            <a:endParaRPr lang="pt-PT" sz="2000" b="1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7B56C25-6334-48A6-AC3D-93A9EDCD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3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Aspetos Positivos:</a:t>
            </a:r>
          </a:p>
          <a:p>
            <a:pPr lvl="0"/>
            <a:r>
              <a:rPr lang="pt-PT" dirty="0"/>
              <a:t>Fácil de jogar basta registar e pode jogar de imediatamente</a:t>
            </a:r>
          </a:p>
          <a:p>
            <a:pPr lvl="0"/>
            <a:r>
              <a:rPr lang="pt-PT" dirty="0" err="1"/>
              <a:t>Highscores</a:t>
            </a:r>
            <a:r>
              <a:rPr lang="pt-PT" dirty="0"/>
              <a:t> simples e claro</a:t>
            </a:r>
          </a:p>
          <a:p>
            <a:pPr lvl="0"/>
            <a:r>
              <a:rPr lang="pt-PT" dirty="0"/>
              <a:t>Não precisa de pagar para jogar</a:t>
            </a:r>
          </a:p>
          <a:p>
            <a:pPr lvl="0"/>
            <a:r>
              <a:rPr lang="pt-PT" dirty="0"/>
              <a:t>O administrador tem controlo sobre a ativação das contas</a:t>
            </a:r>
          </a:p>
          <a:p>
            <a:pPr marL="0" indent="0">
              <a:buNone/>
            </a:pPr>
            <a:r>
              <a:rPr lang="pt-PT" b="1" dirty="0"/>
              <a:t>Aspetos Negativos</a:t>
            </a:r>
          </a:p>
          <a:p>
            <a:pPr lvl="0"/>
            <a:r>
              <a:rPr lang="pt-PT" dirty="0"/>
              <a:t>Não contem muita variedade de jogos</a:t>
            </a:r>
          </a:p>
          <a:p>
            <a:pPr lvl="0"/>
            <a:r>
              <a:rPr lang="pt-PT" dirty="0"/>
              <a:t>O jogo podia ser mais dinâmico</a:t>
            </a:r>
          </a:p>
          <a:p>
            <a:pPr lvl="0"/>
            <a:r>
              <a:rPr lang="pt-PT" dirty="0"/>
              <a:t>A base de dados poderia ter mais informação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23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38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74573CA-AA86-42A8-9BDB-5090F715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PT" sz="1600" b="1"/>
              <a:t>Playonlinedicegames.com</a:t>
            </a:r>
          </a:p>
          <a:p>
            <a:r>
              <a:rPr lang="pt-PT" sz="1600" b="1"/>
              <a:t>Tabletopia</a:t>
            </a:r>
          </a:p>
          <a:p>
            <a:r>
              <a:rPr lang="pt-PT" sz="1600" b="1"/>
              <a:t>Novelgames.com</a:t>
            </a:r>
          </a:p>
          <a:p>
            <a:endParaRPr lang="pt-PT" sz="1600" b="1"/>
          </a:p>
          <a:p>
            <a:endParaRPr lang="pt-PT" sz="1600" b="1"/>
          </a:p>
          <a:p>
            <a:endParaRPr lang="pt-PT" sz="16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740674" y="2058777"/>
            <a:ext cx="340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/>
              <a:t>Analise Concorrencial</a:t>
            </a:r>
            <a:endParaRPr lang="pt-PT" sz="2000" b="1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46C8EE2-F73D-4903-AC82-33CD17C3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94582"/>
              </p:ext>
            </p:extLst>
          </p:nvPr>
        </p:nvGraphicFramePr>
        <p:xfrm>
          <a:off x="4186949" y="3429000"/>
          <a:ext cx="7369176" cy="2339062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574445">
                  <a:extLst>
                    <a:ext uri="{9D8B030D-6E8A-4147-A177-3AD203B41FA5}">
                      <a16:colId xmlns:a16="http://schemas.microsoft.com/office/drawing/2014/main" val="3380693022"/>
                    </a:ext>
                  </a:extLst>
                </a:gridCol>
                <a:gridCol w="2416828">
                  <a:extLst>
                    <a:ext uri="{9D8B030D-6E8A-4147-A177-3AD203B41FA5}">
                      <a16:colId xmlns:a16="http://schemas.microsoft.com/office/drawing/2014/main" val="470222180"/>
                    </a:ext>
                  </a:extLst>
                </a:gridCol>
                <a:gridCol w="1604315">
                  <a:extLst>
                    <a:ext uri="{9D8B030D-6E8A-4147-A177-3AD203B41FA5}">
                      <a16:colId xmlns:a16="http://schemas.microsoft.com/office/drawing/2014/main" val="3349158378"/>
                    </a:ext>
                  </a:extLst>
                </a:gridCol>
                <a:gridCol w="1773588">
                  <a:extLst>
                    <a:ext uri="{9D8B030D-6E8A-4147-A177-3AD203B41FA5}">
                      <a16:colId xmlns:a16="http://schemas.microsoft.com/office/drawing/2014/main" val="1694977097"/>
                    </a:ext>
                  </a:extLst>
                </a:gridCol>
              </a:tblGrid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Características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Playonlinedicegame.com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Tabletopia.com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Novelgames.com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929239929"/>
                  </a:ext>
                </a:extLst>
              </a:tr>
              <a:tr h="3218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Interface intuitiva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X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891454823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Pago 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X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X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907289496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Segurança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-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67745459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Rapidez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483572907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Viabilidade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2072220962"/>
                  </a:ext>
                </a:extLst>
              </a:tr>
              <a:tr h="615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Variedade de opções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-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-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296791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465467" y="1769260"/>
            <a:ext cx="163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err="1"/>
              <a:t>WireFrame</a:t>
            </a:r>
            <a:endParaRPr lang="pt-PT" sz="2000" b="1" dirty="0"/>
          </a:p>
        </p:txBody>
      </p:sp>
      <p:pic>
        <p:nvPicPr>
          <p:cNvPr id="12" name="Marcador de Posição de Conteúdo 11" descr="Uma imagem com captura de ecrã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18B90CA0-8EE9-42FA-A63D-3C2BF1936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2724" y="2169370"/>
            <a:ext cx="1156019" cy="4536440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6709D4-64DB-4D94-B749-6CE5CB47E8BF}"/>
              </a:ext>
            </a:extLst>
          </p:cNvPr>
          <p:cNvSpPr txBox="1"/>
          <p:nvPr/>
        </p:nvSpPr>
        <p:spPr>
          <a:xfrm>
            <a:off x="6095999" y="5849035"/>
            <a:ext cx="609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Nota: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hiperligação</a:t>
            </a:r>
            <a:r>
              <a:rPr lang="en-US" dirty="0"/>
              <a:t> para 1 site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com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67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493E581E-7F48-476C-9E00-3497FC87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106" y="2404343"/>
            <a:ext cx="5639587" cy="3486637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7E42B8-B669-4031-B721-645AA867E2D8}"/>
              </a:ext>
            </a:extLst>
          </p:cNvPr>
          <p:cNvSpPr txBox="1"/>
          <p:nvPr/>
        </p:nvSpPr>
        <p:spPr>
          <a:xfrm>
            <a:off x="4572000" y="185295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Diagrama</a:t>
            </a:r>
            <a:r>
              <a:rPr lang="en-US" b="1" dirty="0"/>
              <a:t> de Classes</a:t>
            </a:r>
            <a:endParaRPr lang="pt-PT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93A944-E713-44DF-92D6-0D81E51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681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533</Words>
  <Application>Microsoft Office PowerPoint</Application>
  <PresentationFormat>Ecrã Panorâmico</PresentationFormat>
  <Paragraphs>144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Citação</vt:lpstr>
      <vt:lpstr>Projeto de Metodologias de Desenvolvimento de software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Fim da parte de programação Servidor</vt:lpstr>
      <vt:lpstr>Desenvolvimento de aplicações</vt:lpstr>
      <vt:lpstr>Desenvolvimento de aplicações</vt:lpstr>
      <vt:lpstr>Desenvolvimento de aplicações</vt:lpstr>
      <vt:lpstr>Desenvolvimento de aplicações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Metodologias de Desenvolvimento de software</dc:title>
  <dc:creator>carlos vinagre</dc:creator>
  <cp:lastModifiedBy>carlos vinagre</cp:lastModifiedBy>
  <cp:revision>1</cp:revision>
  <dcterms:created xsi:type="dcterms:W3CDTF">2020-05-06T18:01:56Z</dcterms:created>
  <dcterms:modified xsi:type="dcterms:W3CDTF">2020-05-06T18:04:05Z</dcterms:modified>
</cp:coreProperties>
</file>