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112" d="100"/>
          <a:sy n="112" d="100"/>
        </p:scale>
        <p:origin x="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2E91CC-E59C-46A2-94FC-1C7047DFECAF}"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A70A0D10-3625-4768-AA87-8E0966BBE5E8}">
      <dgm:prSet/>
      <dgm:spPr/>
      <dgm:t>
        <a:bodyPr/>
        <a:lstStyle/>
        <a:p>
          <a:pPr rtl="0"/>
          <a:r>
            <a:rPr lang="en-US" smtClean="0"/>
            <a:t>Thank You</a:t>
          </a:r>
          <a:endParaRPr lang="en-US"/>
        </a:p>
      </dgm:t>
    </dgm:pt>
    <dgm:pt modelId="{5585F108-A159-4C5D-9773-FD25CD9EF030}" type="parTrans" cxnId="{BCDF4A78-7D4E-430C-8323-CA97D83A79B6}">
      <dgm:prSet/>
      <dgm:spPr/>
      <dgm:t>
        <a:bodyPr/>
        <a:lstStyle/>
        <a:p>
          <a:endParaRPr lang="en-US"/>
        </a:p>
      </dgm:t>
    </dgm:pt>
    <dgm:pt modelId="{A5B439DF-915C-4D39-AB7D-ADB317B84829}" type="sibTrans" cxnId="{BCDF4A78-7D4E-430C-8323-CA97D83A79B6}">
      <dgm:prSet/>
      <dgm:spPr/>
      <dgm:t>
        <a:bodyPr/>
        <a:lstStyle/>
        <a:p>
          <a:endParaRPr lang="en-US"/>
        </a:p>
      </dgm:t>
    </dgm:pt>
    <dgm:pt modelId="{20FD1A52-73E9-4C19-84D9-B50C4F990879}" type="pres">
      <dgm:prSet presAssocID="{FF2E91CC-E59C-46A2-94FC-1C7047DFECAF}" presName="Name0" presStyleCnt="0">
        <dgm:presLayoutVars>
          <dgm:chPref val="3"/>
          <dgm:dir/>
          <dgm:animLvl val="lvl"/>
          <dgm:resizeHandles/>
        </dgm:presLayoutVars>
      </dgm:prSet>
      <dgm:spPr/>
    </dgm:pt>
    <dgm:pt modelId="{F7A1BE83-78ED-43D9-BC71-654B304AC3DE}" type="pres">
      <dgm:prSet presAssocID="{A70A0D10-3625-4768-AA87-8E0966BBE5E8}" presName="horFlow" presStyleCnt="0"/>
      <dgm:spPr/>
    </dgm:pt>
    <dgm:pt modelId="{9DCB29C7-8CCA-4AE4-9C32-FFF8A494BE7B}" type="pres">
      <dgm:prSet presAssocID="{A70A0D10-3625-4768-AA87-8E0966BBE5E8}" presName="bigChev" presStyleLbl="node1" presStyleIdx="0" presStyleCnt="1"/>
      <dgm:spPr/>
    </dgm:pt>
  </dgm:ptLst>
  <dgm:cxnLst>
    <dgm:cxn modelId="{BCDF4A78-7D4E-430C-8323-CA97D83A79B6}" srcId="{FF2E91CC-E59C-46A2-94FC-1C7047DFECAF}" destId="{A70A0D10-3625-4768-AA87-8E0966BBE5E8}" srcOrd="0" destOrd="0" parTransId="{5585F108-A159-4C5D-9773-FD25CD9EF030}" sibTransId="{A5B439DF-915C-4D39-AB7D-ADB317B84829}"/>
    <dgm:cxn modelId="{1C4AA011-2884-44ED-84FB-4D0C09D6FC25}" type="presOf" srcId="{FF2E91CC-E59C-46A2-94FC-1C7047DFECAF}" destId="{20FD1A52-73E9-4C19-84D9-B50C4F990879}" srcOrd="0" destOrd="0" presId="urn:microsoft.com/office/officeart/2005/8/layout/lProcess3"/>
    <dgm:cxn modelId="{20674F1E-0A7D-41D0-ABB4-3B1DE6AF701E}" type="presOf" srcId="{A70A0D10-3625-4768-AA87-8E0966BBE5E8}" destId="{9DCB29C7-8CCA-4AE4-9C32-FFF8A494BE7B}" srcOrd="0" destOrd="0" presId="urn:microsoft.com/office/officeart/2005/8/layout/lProcess3"/>
    <dgm:cxn modelId="{09915239-C385-46D8-ACFB-86570EF9A5A0}" type="presParOf" srcId="{20FD1A52-73E9-4C19-84D9-B50C4F990879}" destId="{F7A1BE83-78ED-43D9-BC71-654B304AC3DE}" srcOrd="0" destOrd="0" presId="urn:microsoft.com/office/officeart/2005/8/layout/lProcess3"/>
    <dgm:cxn modelId="{69C5582E-2C69-48E7-A29A-FD8442F4A8F6}" type="presParOf" srcId="{F7A1BE83-78ED-43D9-BC71-654B304AC3DE}" destId="{9DCB29C7-8CCA-4AE4-9C32-FFF8A494BE7B}"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CB29C7-8CCA-4AE4-9C32-FFF8A494BE7B}">
      <dsp:nvSpPr>
        <dsp:cNvPr id="0" name=""/>
        <dsp:cNvSpPr/>
      </dsp:nvSpPr>
      <dsp:spPr>
        <a:xfrm>
          <a:off x="0" y="247155"/>
          <a:ext cx="8911687" cy="3564674"/>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lvl="0" algn="ctr" defTabSz="2889250" rtl="0">
            <a:lnSpc>
              <a:spcPct val="90000"/>
            </a:lnSpc>
            <a:spcBef>
              <a:spcPct val="0"/>
            </a:spcBef>
            <a:spcAft>
              <a:spcPct val="35000"/>
            </a:spcAft>
          </a:pPr>
          <a:r>
            <a:rPr lang="en-US" sz="6500" kern="1200" smtClean="0"/>
            <a:t>Thank You</a:t>
          </a:r>
          <a:endParaRPr lang="en-US" sz="6500" kern="1200"/>
        </a:p>
      </dsp:txBody>
      <dsp:txXfrm>
        <a:off x="1782337" y="247155"/>
        <a:ext cx="5347013" cy="356467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A7A095-8977-4312-B4AD-D2E9FE8EB185}" type="datetimeFigureOut">
              <a:rPr lang="en-US" smtClean="0"/>
              <a:t>7/28/2016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3CDC9-C49D-40C2-970C-C3953359DC6F}" type="slidenum">
              <a:rPr lang="en-US" smtClean="0"/>
              <a:t>‹#›</a:t>
            </a:fld>
            <a:endParaRPr lang="en-US"/>
          </a:p>
        </p:txBody>
      </p:sp>
    </p:spTree>
    <p:extLst>
      <p:ext uri="{BB962C8B-B14F-4D97-AF65-F5344CB8AC3E}">
        <p14:creationId xmlns:p14="http://schemas.microsoft.com/office/powerpoint/2010/main" val="231247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A3CDC9-C49D-40C2-970C-C3953359DC6F}" type="slidenum">
              <a:rPr lang="en-US" smtClean="0"/>
              <a:t>2</a:t>
            </a:fld>
            <a:endParaRPr lang="en-US"/>
          </a:p>
        </p:txBody>
      </p:sp>
    </p:spTree>
    <p:extLst>
      <p:ext uri="{BB962C8B-B14F-4D97-AF65-F5344CB8AC3E}">
        <p14:creationId xmlns:p14="http://schemas.microsoft.com/office/powerpoint/2010/main" val="4126823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F8F1E7-606C-454A-B4D7-1E7E1190DA71}"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smtClean="0"/>
              <a:t>Target Case Study</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82164-1912-4C9D-AC1E-2182283BBAA6}"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smtClean="0"/>
              <a:t>Target Case Study</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3B6E0A-4313-4B48-8AC3-EB352C5CB9CB}"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smtClean="0"/>
              <a:t>Target Case Study</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DCF5994-0FDB-419C-BA7B-87CDA2A84667}" type="datetime1">
              <a:rPr lang="en-US" smtClean="0"/>
              <a:t>7/28/2016</a:t>
            </a:fld>
            <a:endParaRPr lang="en-US" dirty="0"/>
          </a:p>
        </p:txBody>
      </p:sp>
      <p:sp>
        <p:nvSpPr>
          <p:cNvPr id="6" name="Footer Placeholder 5"/>
          <p:cNvSpPr>
            <a:spLocks noGrp="1"/>
          </p:cNvSpPr>
          <p:nvPr>
            <p:ph type="ftr" sz="quarter" idx="11"/>
          </p:nvPr>
        </p:nvSpPr>
        <p:spPr/>
        <p:txBody>
          <a:bodyPr/>
          <a:lstStyle/>
          <a:p>
            <a:r>
              <a:rPr lang="en-US" smtClean="0"/>
              <a:t>Target Case Study</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DBE3B98-65AF-41EE-B070-85629536ECEB}" type="datetime1">
              <a:rPr lang="en-US" smtClean="0"/>
              <a:t>7/28/2016</a:t>
            </a:fld>
            <a:endParaRPr lang="en-US" dirty="0"/>
          </a:p>
        </p:txBody>
      </p:sp>
      <p:sp>
        <p:nvSpPr>
          <p:cNvPr id="6" name="Footer Placeholder 5"/>
          <p:cNvSpPr>
            <a:spLocks noGrp="1"/>
          </p:cNvSpPr>
          <p:nvPr>
            <p:ph type="ftr" sz="quarter" idx="11"/>
          </p:nvPr>
        </p:nvSpPr>
        <p:spPr/>
        <p:txBody>
          <a:bodyPr/>
          <a:lstStyle/>
          <a:p>
            <a:r>
              <a:rPr lang="en-US" smtClean="0"/>
              <a:t>Target Case Study</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479B325-79BD-42C1-A511-9EDE48B8FF2C}" type="datetime1">
              <a:rPr lang="en-US" smtClean="0"/>
              <a:t>7/28/2016</a:t>
            </a:fld>
            <a:endParaRPr lang="en-US" dirty="0"/>
          </a:p>
        </p:txBody>
      </p:sp>
      <p:sp>
        <p:nvSpPr>
          <p:cNvPr id="6" name="Footer Placeholder 5"/>
          <p:cNvSpPr>
            <a:spLocks noGrp="1"/>
          </p:cNvSpPr>
          <p:nvPr>
            <p:ph type="ftr" sz="quarter" idx="11"/>
          </p:nvPr>
        </p:nvSpPr>
        <p:spPr/>
        <p:txBody>
          <a:bodyPr/>
          <a:lstStyle/>
          <a:p>
            <a:r>
              <a:rPr lang="en-US" smtClean="0"/>
              <a:t>Target Case Study</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132530-9616-48D8-A3DD-A04008DAE03A}"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smtClean="0"/>
              <a:t>Target Case Study</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86997D-332A-43D4-9D71-6EA38549823F}"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smtClean="0"/>
              <a:t>Target Case Study</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F60C4A-F4C9-43BE-A29E-A81139BE7279}"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smtClean="0"/>
              <a:t>Target Case Study</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6CD442-2040-41CC-8494-865BB3F6EB63}"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smtClean="0"/>
              <a:t>Target Case Study</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92BA55-5E13-4BE7-B951-C90B401357B2}" type="datetime1">
              <a:rPr lang="en-US" smtClean="0"/>
              <a:t>7/28/2016</a:t>
            </a:fld>
            <a:endParaRPr lang="en-US" dirty="0"/>
          </a:p>
        </p:txBody>
      </p:sp>
      <p:sp>
        <p:nvSpPr>
          <p:cNvPr id="6" name="Footer Placeholder 5"/>
          <p:cNvSpPr>
            <a:spLocks noGrp="1"/>
          </p:cNvSpPr>
          <p:nvPr>
            <p:ph type="ftr" sz="quarter" idx="11"/>
          </p:nvPr>
        </p:nvSpPr>
        <p:spPr/>
        <p:txBody>
          <a:bodyPr/>
          <a:lstStyle/>
          <a:p>
            <a:r>
              <a:rPr lang="en-US" smtClean="0"/>
              <a:t>Target Case Study</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ADC23D-1E9D-4229-A1A1-028FBBE9D73A}" type="datetime1">
              <a:rPr lang="en-US" smtClean="0"/>
              <a:t>7/28/2016</a:t>
            </a:fld>
            <a:endParaRPr lang="en-US" dirty="0"/>
          </a:p>
        </p:txBody>
      </p:sp>
      <p:sp>
        <p:nvSpPr>
          <p:cNvPr id="8" name="Footer Placeholder 7"/>
          <p:cNvSpPr>
            <a:spLocks noGrp="1"/>
          </p:cNvSpPr>
          <p:nvPr>
            <p:ph type="ftr" sz="quarter" idx="11"/>
          </p:nvPr>
        </p:nvSpPr>
        <p:spPr/>
        <p:txBody>
          <a:bodyPr/>
          <a:lstStyle/>
          <a:p>
            <a:r>
              <a:rPr lang="en-US" smtClean="0"/>
              <a:t>Target Case Study</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089956-82AD-4383-B1AF-0CD9C816F240}" type="datetime1">
              <a:rPr lang="en-US" smtClean="0"/>
              <a:t>7/28/2016</a:t>
            </a:fld>
            <a:endParaRPr lang="en-US" dirty="0"/>
          </a:p>
        </p:txBody>
      </p:sp>
      <p:sp>
        <p:nvSpPr>
          <p:cNvPr id="4" name="Footer Placeholder 3"/>
          <p:cNvSpPr>
            <a:spLocks noGrp="1"/>
          </p:cNvSpPr>
          <p:nvPr>
            <p:ph type="ftr" sz="quarter" idx="11"/>
          </p:nvPr>
        </p:nvSpPr>
        <p:spPr/>
        <p:txBody>
          <a:bodyPr/>
          <a:lstStyle/>
          <a:p>
            <a:r>
              <a:rPr lang="en-US" smtClean="0"/>
              <a:t>Target Case Study</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298F4-9143-4AE8-848A-EA9883DF8BA1}" type="datetime1">
              <a:rPr lang="en-US" smtClean="0"/>
              <a:t>7/28/2016</a:t>
            </a:fld>
            <a:endParaRPr lang="en-US" dirty="0"/>
          </a:p>
        </p:txBody>
      </p:sp>
      <p:sp>
        <p:nvSpPr>
          <p:cNvPr id="3" name="Footer Placeholder 2"/>
          <p:cNvSpPr>
            <a:spLocks noGrp="1"/>
          </p:cNvSpPr>
          <p:nvPr>
            <p:ph type="ftr" sz="quarter" idx="11"/>
          </p:nvPr>
        </p:nvSpPr>
        <p:spPr/>
        <p:txBody>
          <a:bodyPr/>
          <a:lstStyle/>
          <a:p>
            <a:r>
              <a:rPr lang="en-US" smtClean="0"/>
              <a:t>Target Case Study</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3B5019-88B9-4842-9942-32874E7C240B}" type="datetime1">
              <a:rPr lang="en-US" smtClean="0"/>
              <a:t>7/28/2016</a:t>
            </a:fld>
            <a:endParaRPr lang="en-US" dirty="0"/>
          </a:p>
        </p:txBody>
      </p:sp>
      <p:sp>
        <p:nvSpPr>
          <p:cNvPr id="6" name="Footer Placeholder 5"/>
          <p:cNvSpPr>
            <a:spLocks noGrp="1"/>
          </p:cNvSpPr>
          <p:nvPr>
            <p:ph type="ftr" sz="quarter" idx="11"/>
          </p:nvPr>
        </p:nvSpPr>
        <p:spPr/>
        <p:txBody>
          <a:bodyPr/>
          <a:lstStyle/>
          <a:p>
            <a:r>
              <a:rPr lang="en-US" smtClean="0"/>
              <a:t>Target Case Study</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FD7760-D874-4E0B-8E85-18CF9BDA8A72}" type="datetime1">
              <a:rPr lang="en-US" smtClean="0"/>
              <a:t>7/28/2016</a:t>
            </a:fld>
            <a:endParaRPr lang="en-US" dirty="0"/>
          </a:p>
        </p:txBody>
      </p:sp>
      <p:sp>
        <p:nvSpPr>
          <p:cNvPr id="6" name="Footer Placeholder 5"/>
          <p:cNvSpPr>
            <a:spLocks noGrp="1"/>
          </p:cNvSpPr>
          <p:nvPr>
            <p:ph type="ftr" sz="quarter" idx="11"/>
          </p:nvPr>
        </p:nvSpPr>
        <p:spPr/>
        <p:txBody>
          <a:bodyPr/>
          <a:lstStyle/>
          <a:p>
            <a:r>
              <a:rPr lang="en-US" smtClean="0"/>
              <a:t>Target Case Study</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FB38100-2F02-4D1E-8519-99F8AC1AA59F}" type="datetime1">
              <a:rPr lang="en-US" smtClean="0"/>
              <a:t>7/28/2016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Target Case Study</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pi.target.com/products/v3/13860428?fields=descriptions&amp;id_type=TCIN&amp;key=43cJWpLjH8Z8oR18KdrZDBKAgLLQKJjz"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err="1" smtClean="0">
                <a:cs typeface="Arial" panose="020B0604020202020204" pitchFamily="34" charset="0"/>
              </a:rPr>
              <a:t>myRetail</a:t>
            </a:r>
            <a:r>
              <a:rPr lang="en-US" dirty="0" smtClean="0"/>
              <a:t> RESTFUL service</a:t>
            </a:r>
            <a:endParaRPr lang="en-US" dirty="0"/>
          </a:p>
        </p:txBody>
      </p:sp>
      <p:sp>
        <p:nvSpPr>
          <p:cNvPr id="3" name="Subtitle 2"/>
          <p:cNvSpPr>
            <a:spLocks noGrp="1"/>
          </p:cNvSpPr>
          <p:nvPr>
            <p:ph type="subTitle" idx="1"/>
          </p:nvPr>
        </p:nvSpPr>
        <p:spPr/>
        <p:txBody>
          <a:bodyPr/>
          <a:lstStyle/>
          <a:p>
            <a:r>
              <a:rPr lang="en-US" dirty="0" smtClean="0">
                <a:latin typeface="Arial" panose="020B0604020202020204" pitchFamily="34" charset="0"/>
                <a:cs typeface="Arial" panose="020B0604020202020204" pitchFamily="34" charset="0"/>
              </a:rPr>
              <a:t>Target Case Study</a:t>
            </a:r>
            <a:endParaRPr lang="en-US"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F25D21C0-31E3-4BC0-B046-F74CE555DEBD}"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smtClean="0"/>
              <a:t>Target Case Study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916509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a:t>myRetail</a:t>
            </a:r>
            <a:r>
              <a:rPr lang="en-US" dirty="0"/>
              <a:t> is a rapidly growing company with HQ in Richmond, VA and over 200 stores across the east coast. </a:t>
            </a:r>
            <a:r>
              <a:rPr lang="en-US" dirty="0" err="1"/>
              <a:t>myRetail</a:t>
            </a:r>
            <a:r>
              <a:rPr lang="en-US" dirty="0"/>
              <a:t> wants to make its internal data available to any number of client devices, from myRetail.com to native mobile apps. </a:t>
            </a:r>
          </a:p>
          <a:p>
            <a:r>
              <a:rPr lang="en-US" dirty="0"/>
              <a:t>The goal for this exercise is to create an end-to-end Proof-of-Concept for a products API, which will aggregate product data from multiple sources and return it as JSON to the caller. </a:t>
            </a:r>
          </a:p>
          <a:p>
            <a:r>
              <a:rPr lang="en-US" dirty="0"/>
              <a:t>Your goal is to create a RESTful service that can retrieve product and price details by ID. The URL structure is up to you to define, but try to follow some sort of logical convention.</a:t>
            </a:r>
          </a:p>
          <a:p>
            <a:r>
              <a:rPr lang="en-US" dirty="0"/>
              <a:t>Build an application that performs the following actions: </a:t>
            </a:r>
          </a:p>
          <a:p>
            <a:pPr lvl="1">
              <a:buFont typeface="Wingdings" panose="05000000000000000000" pitchFamily="2" charset="2"/>
              <a:buChar char="Ø"/>
            </a:pPr>
            <a:r>
              <a:rPr lang="en-US" dirty="0"/>
              <a:t>Responds to an HTTP GET request at /products/{id} and delivers product data as JSON (where {id} will be a number. </a:t>
            </a:r>
            <a:endParaRPr lang="en-US" dirty="0" smtClean="0"/>
          </a:p>
          <a:p>
            <a:pPr lvl="1">
              <a:buFont typeface="Wingdings" panose="05000000000000000000" pitchFamily="2" charset="2"/>
              <a:buChar char="Ø"/>
            </a:pPr>
            <a:r>
              <a:rPr lang="en-US" dirty="0"/>
              <a:t>Example product IDs: 15117729, 16483589, 16696652, 16752456, 15643793) </a:t>
            </a:r>
          </a:p>
          <a:p>
            <a:pPr lvl="1">
              <a:buFont typeface="Wingdings" panose="05000000000000000000" pitchFamily="2" charset="2"/>
              <a:buChar char="Ø"/>
            </a:pPr>
            <a:r>
              <a:rPr lang="en-US" dirty="0"/>
              <a:t>Example response: {"id":13860428,"name":"The Big Lebowski (Blu-ray) (Widescreen)","</a:t>
            </a:r>
            <a:r>
              <a:rPr lang="en-US" dirty="0" err="1"/>
              <a:t>current_price</a:t>
            </a:r>
            <a:r>
              <a:rPr lang="en-US" dirty="0"/>
              <a:t>":{"value": 13.49,"currency_code":"USD"}}</a:t>
            </a:r>
          </a:p>
          <a:p>
            <a:pPr lvl="1">
              <a:buFont typeface="Wingdings" panose="05000000000000000000" pitchFamily="2" charset="2"/>
              <a:buChar char="Ø"/>
            </a:pPr>
            <a:r>
              <a:rPr lang="en-US" dirty="0"/>
              <a:t>Performs an HTTP GET to retrieve the product name from an external API. (For this exercise the data will come from api.target.com, but let’s just pretend this is an internal resource hosted by </a:t>
            </a:r>
            <a:r>
              <a:rPr lang="en-US" dirty="0" err="1"/>
              <a:t>myRetail</a:t>
            </a:r>
            <a:r>
              <a:rPr lang="en-US" dirty="0"/>
              <a:t>)  o Example: </a:t>
            </a:r>
            <a:r>
              <a:rPr lang="en-US" u="sng" dirty="0">
                <a:hlinkClick r:id="rId3"/>
              </a:rPr>
              <a:t>https://api.target.com/products/v3/13860428?fields=descriptions&amp;id_type=TCIN&amp;key=43cJWpLjH8Z8oR18KdrZDBKAgLLQKJjz</a:t>
            </a:r>
            <a:endParaRPr lang="en-US" dirty="0"/>
          </a:p>
          <a:p>
            <a:pPr lvl="1">
              <a:buFont typeface="Wingdings" panose="05000000000000000000" pitchFamily="2" charset="2"/>
              <a:buChar char="Ø"/>
            </a:pPr>
            <a:r>
              <a:rPr lang="en-US" dirty="0"/>
              <a:t>Reads pricing information from a NoSQL data store and combines it with the product id and name from the HTTP request into a single response.  </a:t>
            </a:r>
          </a:p>
          <a:p>
            <a:pPr lvl="1">
              <a:buFont typeface="Wingdings" panose="05000000000000000000" pitchFamily="2" charset="2"/>
              <a:buChar char="Ø"/>
            </a:pPr>
            <a:r>
              <a:rPr lang="en-US" dirty="0"/>
              <a:t>BONUS: Accepts an HTTP PUT request at the same path (/products/{id}), containing a JSON request body similar to the GET response, and updates the product’s price in the data store. </a:t>
            </a:r>
          </a:p>
          <a:p>
            <a:endParaRPr lang="en-US" dirty="0"/>
          </a:p>
        </p:txBody>
      </p:sp>
      <p:sp>
        <p:nvSpPr>
          <p:cNvPr id="4" name="Date Placeholder 3"/>
          <p:cNvSpPr>
            <a:spLocks noGrp="1"/>
          </p:cNvSpPr>
          <p:nvPr>
            <p:ph type="dt" sz="half" idx="10"/>
          </p:nvPr>
        </p:nvSpPr>
        <p:spPr/>
        <p:txBody>
          <a:bodyPr/>
          <a:lstStyle/>
          <a:p>
            <a:fld id="{B8C2910F-E406-44BC-80F7-060FE50E65D9}"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smtClean="0"/>
              <a:t>Target Case Study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250027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Approach</a:t>
            </a:r>
            <a:endParaRPr lang="en-US" dirty="0"/>
          </a:p>
        </p:txBody>
      </p:sp>
      <p:sp>
        <p:nvSpPr>
          <p:cNvPr id="3" name="Content Placeholder 2"/>
          <p:cNvSpPr>
            <a:spLocks noGrp="1"/>
          </p:cNvSpPr>
          <p:nvPr>
            <p:ph idx="1"/>
          </p:nvPr>
        </p:nvSpPr>
        <p:spPr/>
        <p:txBody>
          <a:bodyPr/>
          <a:lstStyle/>
          <a:p>
            <a:pPr marL="0" indent="0">
              <a:buNone/>
            </a:pPr>
            <a:r>
              <a:rPr lang="en-US" dirty="0" smtClean="0"/>
              <a:t>The rest service has been developed using Node JS with Mongo DB as back end.</a:t>
            </a:r>
          </a:p>
          <a:p>
            <a:endParaRPr lang="en-US" dirty="0"/>
          </a:p>
          <a:p>
            <a:pPr marL="0" indent="0">
              <a:buNone/>
            </a:pPr>
            <a:r>
              <a:rPr lang="en-US" b="1" dirty="0"/>
              <a:t>Tools </a:t>
            </a:r>
            <a:r>
              <a:rPr lang="en-US" sz="1600" b="1" dirty="0"/>
              <a:t>Used</a:t>
            </a:r>
            <a:r>
              <a:rPr lang="en-US" b="1" dirty="0"/>
              <a:t>:</a:t>
            </a:r>
          </a:p>
          <a:p>
            <a:pPr>
              <a:buFont typeface="Wingdings" panose="05000000000000000000" pitchFamily="2" charset="2"/>
              <a:buChar char="v"/>
            </a:pPr>
            <a:r>
              <a:rPr lang="en-US" dirty="0"/>
              <a:t>Node JS </a:t>
            </a:r>
          </a:p>
          <a:p>
            <a:pPr>
              <a:buFont typeface="Wingdings" panose="05000000000000000000" pitchFamily="2" charset="2"/>
              <a:buChar char="v"/>
            </a:pPr>
            <a:r>
              <a:rPr lang="en-US" dirty="0"/>
              <a:t>Mongo </a:t>
            </a:r>
            <a:r>
              <a:rPr lang="en-US" dirty="0" smtClean="0"/>
              <a:t>DB</a:t>
            </a:r>
          </a:p>
          <a:p>
            <a:endParaRPr lang="en-US" dirty="0"/>
          </a:p>
          <a:p>
            <a:pPr marL="0" indent="0">
              <a:buNone/>
            </a:pPr>
            <a:r>
              <a:rPr lang="en-US" b="1" dirty="0"/>
              <a:t>Language:</a:t>
            </a:r>
          </a:p>
          <a:p>
            <a:pPr>
              <a:buFont typeface="Wingdings" panose="05000000000000000000" pitchFamily="2" charset="2"/>
              <a:buChar char="v"/>
            </a:pPr>
            <a:r>
              <a:rPr lang="en-US" dirty="0"/>
              <a:t>Java Script</a:t>
            </a:r>
          </a:p>
        </p:txBody>
      </p:sp>
      <p:sp>
        <p:nvSpPr>
          <p:cNvPr id="4" name="Date Placeholder 3"/>
          <p:cNvSpPr>
            <a:spLocks noGrp="1"/>
          </p:cNvSpPr>
          <p:nvPr>
            <p:ph type="dt" sz="half" idx="10"/>
          </p:nvPr>
        </p:nvSpPr>
        <p:spPr/>
        <p:txBody>
          <a:bodyPr/>
          <a:lstStyle/>
          <a:p>
            <a:fld id="{4BF60C4A-F4C9-43BE-A29E-A81139BE7279}"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smtClean="0"/>
              <a:t>Target Case Study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499737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JS</a:t>
            </a:r>
            <a:endParaRPr lang="en-US" dirty="0"/>
          </a:p>
        </p:txBody>
      </p:sp>
      <p:sp>
        <p:nvSpPr>
          <p:cNvPr id="3" name="Content Placeholder 2"/>
          <p:cNvSpPr>
            <a:spLocks noGrp="1"/>
          </p:cNvSpPr>
          <p:nvPr>
            <p:ph idx="1"/>
          </p:nvPr>
        </p:nvSpPr>
        <p:spPr/>
        <p:txBody>
          <a:bodyPr/>
          <a:lstStyle/>
          <a:p>
            <a:r>
              <a:rPr lang="en-US" dirty="0"/>
              <a:t>Node.js is a very powerful JavaScript-based framework/platform built on Google Chrome's JavaScript V8 Engine. </a:t>
            </a:r>
          </a:p>
          <a:p>
            <a:r>
              <a:rPr lang="en-US" dirty="0"/>
              <a:t>Node.js also provides a rich library of various </a:t>
            </a:r>
            <a:r>
              <a:rPr lang="en-US" dirty="0" smtClean="0"/>
              <a:t>JavaScript </a:t>
            </a:r>
            <a:r>
              <a:rPr lang="en-US" dirty="0"/>
              <a:t>modules which eases the </a:t>
            </a:r>
            <a:r>
              <a:rPr lang="en-US" dirty="0" smtClean="0"/>
              <a:t>development </a:t>
            </a:r>
            <a:r>
              <a:rPr lang="en-US" dirty="0"/>
              <a:t>of web application using Node.js to great extents</a:t>
            </a:r>
            <a:r>
              <a:rPr lang="en-US" dirty="0" smtClean="0"/>
              <a:t>.</a:t>
            </a:r>
          </a:p>
          <a:p>
            <a:endParaRPr lang="en-US" dirty="0" smtClean="0"/>
          </a:p>
          <a:p>
            <a:pPr marL="0" indent="0">
              <a:buNone/>
            </a:pPr>
            <a:r>
              <a:rPr lang="en-US" b="1" dirty="0" smtClean="0"/>
              <a:t>Why </a:t>
            </a:r>
            <a:r>
              <a:rPr lang="en-US" b="1" dirty="0"/>
              <a:t>Node JS:</a:t>
            </a:r>
          </a:p>
          <a:p>
            <a:pPr lvl="1">
              <a:buFont typeface="Wingdings" panose="05000000000000000000" pitchFamily="2" charset="2"/>
              <a:buChar char="Ø"/>
            </a:pPr>
            <a:r>
              <a:rPr lang="en-US" dirty="0"/>
              <a:t>Asynchronous and Event Driven</a:t>
            </a:r>
          </a:p>
          <a:p>
            <a:pPr lvl="1">
              <a:buFont typeface="Wingdings" panose="05000000000000000000" pitchFamily="2" charset="2"/>
              <a:buChar char="Ø"/>
            </a:pPr>
            <a:r>
              <a:rPr lang="en-US" dirty="0"/>
              <a:t>Very Fast</a:t>
            </a:r>
          </a:p>
          <a:p>
            <a:pPr lvl="1">
              <a:buFont typeface="Wingdings" panose="05000000000000000000" pitchFamily="2" charset="2"/>
              <a:buChar char="Ø"/>
            </a:pPr>
            <a:r>
              <a:rPr lang="en-US" dirty="0"/>
              <a:t>Single Threaded but Highly Scalable </a:t>
            </a:r>
          </a:p>
          <a:p>
            <a:pPr lvl="1">
              <a:buFont typeface="Wingdings" panose="05000000000000000000" pitchFamily="2" charset="2"/>
              <a:buChar char="Ø"/>
            </a:pPr>
            <a:r>
              <a:rPr lang="en-US" dirty="0"/>
              <a:t>No Buffering </a:t>
            </a:r>
          </a:p>
        </p:txBody>
      </p:sp>
      <p:sp>
        <p:nvSpPr>
          <p:cNvPr id="4" name="Date Placeholder 3"/>
          <p:cNvSpPr>
            <a:spLocks noGrp="1"/>
          </p:cNvSpPr>
          <p:nvPr>
            <p:ph type="dt" sz="half" idx="10"/>
          </p:nvPr>
        </p:nvSpPr>
        <p:spPr/>
        <p:txBody>
          <a:bodyPr/>
          <a:lstStyle/>
          <a:p>
            <a:fld id="{4BF60C4A-F4C9-43BE-A29E-A81139BE7279}"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smtClean="0"/>
              <a:t>Target Case Study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494861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Architecture</a:t>
            </a:r>
          </a:p>
        </p:txBody>
      </p:sp>
      <p:pic>
        <p:nvPicPr>
          <p:cNvPr id="7" name="Content Placeholder 6"/>
          <p:cNvPicPr>
            <a:picLocks noGrp="1" noChangeAspect="1"/>
          </p:cNvPicPr>
          <p:nvPr>
            <p:ph idx="1"/>
          </p:nvPr>
        </p:nvPicPr>
        <p:blipFill>
          <a:blip r:embed="rId2"/>
          <a:stretch>
            <a:fillRect/>
          </a:stretch>
        </p:blipFill>
        <p:spPr>
          <a:xfrm>
            <a:off x="4238181" y="2133600"/>
            <a:ext cx="5617463" cy="3778250"/>
          </a:xfrm>
          <a:prstGeom prst="rect">
            <a:avLst/>
          </a:prstGeom>
        </p:spPr>
      </p:pic>
      <p:sp>
        <p:nvSpPr>
          <p:cNvPr id="4" name="Date Placeholder 3"/>
          <p:cNvSpPr>
            <a:spLocks noGrp="1"/>
          </p:cNvSpPr>
          <p:nvPr>
            <p:ph type="dt" sz="half" idx="10"/>
          </p:nvPr>
        </p:nvSpPr>
        <p:spPr/>
        <p:txBody>
          <a:bodyPr/>
          <a:lstStyle/>
          <a:p>
            <a:fld id="{4BF60C4A-F4C9-43BE-A29E-A81139BE7279}"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smtClean="0"/>
              <a:t>Target Case Study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221005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Diagram</a:t>
            </a:r>
          </a:p>
        </p:txBody>
      </p:sp>
      <p:pic>
        <p:nvPicPr>
          <p:cNvPr id="7" name="Content Placeholder 6"/>
          <p:cNvPicPr>
            <a:picLocks noGrp="1" noChangeAspect="1"/>
          </p:cNvPicPr>
          <p:nvPr>
            <p:ph idx="1"/>
          </p:nvPr>
        </p:nvPicPr>
        <p:blipFill>
          <a:blip r:embed="rId2"/>
          <a:stretch>
            <a:fillRect/>
          </a:stretch>
        </p:blipFill>
        <p:spPr>
          <a:xfrm>
            <a:off x="4281557" y="2133600"/>
            <a:ext cx="5530712" cy="3778250"/>
          </a:xfrm>
          <a:prstGeom prst="rect">
            <a:avLst/>
          </a:prstGeom>
        </p:spPr>
      </p:pic>
      <p:sp>
        <p:nvSpPr>
          <p:cNvPr id="4" name="Date Placeholder 3"/>
          <p:cNvSpPr>
            <a:spLocks noGrp="1"/>
          </p:cNvSpPr>
          <p:nvPr>
            <p:ph type="dt" sz="half" idx="10"/>
          </p:nvPr>
        </p:nvSpPr>
        <p:spPr/>
        <p:txBody>
          <a:bodyPr/>
          <a:lstStyle/>
          <a:p>
            <a:fld id="{4BF60C4A-F4C9-43BE-A29E-A81139BE7279}"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smtClean="0"/>
              <a:t>Target Case Study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078803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myRetail</a:t>
            </a:r>
            <a:r>
              <a:rPr lang="en-US" dirty="0" smtClean="0"/>
              <a:t> RESTFUL Service Output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The outputs were presented to end users in the below formats.</a:t>
            </a:r>
          </a:p>
          <a:p>
            <a:pPr lvl="1">
              <a:buFont typeface="Wingdings" panose="05000000000000000000" pitchFamily="2" charset="2"/>
              <a:buChar char="Ø"/>
            </a:pPr>
            <a:r>
              <a:rPr lang="en-US" dirty="0" smtClean="0"/>
              <a:t>Printing entire Product JSON in console.</a:t>
            </a:r>
          </a:p>
          <a:p>
            <a:pPr lvl="1">
              <a:buFont typeface="Wingdings" panose="05000000000000000000" pitchFamily="2" charset="2"/>
              <a:buChar char="Ø"/>
            </a:pPr>
            <a:r>
              <a:rPr lang="en-US" dirty="0" smtClean="0"/>
              <a:t>Writes the Product JSON into a JSON file and opens the same in text editor.</a:t>
            </a:r>
          </a:p>
          <a:p>
            <a:pPr lvl="1">
              <a:buFont typeface="Wingdings" panose="05000000000000000000" pitchFamily="2" charset="2"/>
              <a:buChar char="Ø"/>
            </a:pPr>
            <a:r>
              <a:rPr lang="en-US" dirty="0" smtClean="0"/>
              <a:t>Writes the Product JSON onto a html file and opens in browser.</a:t>
            </a:r>
          </a:p>
          <a:p>
            <a:pPr lvl="1">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4BF60C4A-F4C9-43BE-A29E-A81139BE7279}"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smtClean="0"/>
              <a:t>Target Case Study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107842756"/>
              </p:ext>
            </p:extLst>
          </p:nvPr>
        </p:nvGraphicFramePr>
        <p:xfrm>
          <a:off x="2773644" y="4580027"/>
          <a:ext cx="1789113" cy="687387"/>
        </p:xfrm>
        <a:graphic>
          <a:graphicData uri="http://schemas.openxmlformats.org/presentationml/2006/ole">
            <mc:AlternateContent xmlns:mc="http://schemas.openxmlformats.org/markup-compatibility/2006">
              <mc:Choice xmlns:v="urn:schemas-microsoft-com:vml" Requires="v">
                <p:oleObj spid="_x0000_s3074" name="Packager Shell Object" showAsIcon="1" r:id="rId3" imgW="1789200" imgH="686880" progId="Package">
                  <p:embed/>
                </p:oleObj>
              </mc:Choice>
              <mc:Fallback>
                <p:oleObj name="Packager Shell Object" showAsIcon="1" r:id="rId3" imgW="1789200" imgH="686880" progId="Package">
                  <p:embed/>
                  <p:pic>
                    <p:nvPicPr>
                      <p:cNvPr id="0" name=""/>
                      <p:cNvPicPr/>
                      <p:nvPr/>
                    </p:nvPicPr>
                    <p:blipFill>
                      <a:blip r:embed="rId4"/>
                      <a:stretch>
                        <a:fillRect/>
                      </a:stretch>
                    </p:blipFill>
                    <p:spPr>
                      <a:xfrm>
                        <a:off x="2773644" y="4580027"/>
                        <a:ext cx="1789113" cy="68738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096293242"/>
              </p:ext>
            </p:extLst>
          </p:nvPr>
        </p:nvGraphicFramePr>
        <p:xfrm>
          <a:off x="4533898" y="4580027"/>
          <a:ext cx="1865313" cy="687387"/>
        </p:xfrm>
        <a:graphic>
          <a:graphicData uri="http://schemas.openxmlformats.org/presentationml/2006/ole">
            <mc:AlternateContent xmlns:mc="http://schemas.openxmlformats.org/markup-compatibility/2006">
              <mc:Choice xmlns:v="urn:schemas-microsoft-com:vml" Requires="v">
                <p:oleObj spid="_x0000_s3075" name="Packager Shell Object" showAsIcon="1" r:id="rId5" imgW="1865520" imgH="686880" progId="Package">
                  <p:embed/>
                </p:oleObj>
              </mc:Choice>
              <mc:Fallback>
                <p:oleObj name="Packager Shell Object" showAsIcon="1" r:id="rId5" imgW="1865520" imgH="686880" progId="Package">
                  <p:embed/>
                  <p:pic>
                    <p:nvPicPr>
                      <p:cNvPr id="0" name=""/>
                      <p:cNvPicPr/>
                      <p:nvPr/>
                    </p:nvPicPr>
                    <p:blipFill>
                      <a:blip r:embed="rId6"/>
                      <a:stretch>
                        <a:fillRect/>
                      </a:stretch>
                    </p:blipFill>
                    <p:spPr>
                      <a:xfrm>
                        <a:off x="4533898" y="4580027"/>
                        <a:ext cx="1865313" cy="687387"/>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139540872"/>
              </p:ext>
            </p:extLst>
          </p:nvPr>
        </p:nvGraphicFramePr>
        <p:xfrm>
          <a:off x="6649755" y="4580026"/>
          <a:ext cx="1916113" cy="687387"/>
        </p:xfrm>
        <a:graphic>
          <a:graphicData uri="http://schemas.openxmlformats.org/presentationml/2006/ole">
            <mc:AlternateContent xmlns:mc="http://schemas.openxmlformats.org/markup-compatibility/2006">
              <mc:Choice xmlns:v="urn:schemas-microsoft-com:vml" Requires="v">
                <p:oleObj spid="_x0000_s3076" name="Packager Shell Object" showAsIcon="1" r:id="rId7" imgW="1916280" imgH="686880" progId="Package">
                  <p:embed/>
                </p:oleObj>
              </mc:Choice>
              <mc:Fallback>
                <p:oleObj name="Packager Shell Object" showAsIcon="1" r:id="rId7" imgW="1916280" imgH="686880" progId="Package">
                  <p:embed/>
                  <p:pic>
                    <p:nvPicPr>
                      <p:cNvPr id="0" name=""/>
                      <p:cNvPicPr/>
                      <p:nvPr/>
                    </p:nvPicPr>
                    <p:blipFill>
                      <a:blip r:embed="rId8"/>
                      <a:stretch>
                        <a:fillRect/>
                      </a:stretch>
                    </p:blipFill>
                    <p:spPr>
                      <a:xfrm>
                        <a:off x="6649755" y="4580026"/>
                        <a:ext cx="1916113" cy="687387"/>
                      </a:xfrm>
                      <a:prstGeom prst="rect">
                        <a:avLst/>
                      </a:prstGeom>
                    </p:spPr>
                  </p:pic>
                </p:oleObj>
              </mc:Fallback>
            </mc:AlternateContent>
          </a:graphicData>
        </a:graphic>
      </p:graphicFrame>
    </p:spTree>
    <p:extLst>
      <p:ext uri="{BB962C8B-B14F-4D97-AF65-F5344CB8AC3E}">
        <p14:creationId xmlns:p14="http://schemas.microsoft.com/office/powerpoint/2010/main" val="2068202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592925" y="624109"/>
          <a:ext cx="8911687" cy="4058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4BF60C4A-F4C9-43BE-A29E-A81139BE7279}" type="datetime1">
              <a:rPr lang="en-US" smtClean="0"/>
              <a:t>7/28/2016</a:t>
            </a:fld>
            <a:endParaRPr lang="en-US" dirty="0"/>
          </a:p>
        </p:txBody>
      </p:sp>
      <p:sp>
        <p:nvSpPr>
          <p:cNvPr id="5" name="Footer Placeholder 4"/>
          <p:cNvSpPr>
            <a:spLocks noGrp="1"/>
          </p:cNvSpPr>
          <p:nvPr>
            <p:ph type="ftr" sz="quarter" idx="11"/>
          </p:nvPr>
        </p:nvSpPr>
        <p:spPr/>
        <p:txBody>
          <a:bodyPr/>
          <a:lstStyle/>
          <a:p>
            <a:r>
              <a:rPr lang="en-US" smtClean="0"/>
              <a:t>Target Case Study</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9243568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47</TotalTime>
  <Words>426</Words>
  <Application>Microsoft Office PowerPoint</Application>
  <PresentationFormat>Widescreen</PresentationFormat>
  <Paragraphs>65</Paragraphs>
  <Slides>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Arial</vt:lpstr>
      <vt:lpstr>Calibri</vt:lpstr>
      <vt:lpstr>Century Gothic</vt:lpstr>
      <vt:lpstr>Wingdings</vt:lpstr>
      <vt:lpstr>Wingdings 3</vt:lpstr>
      <vt:lpstr>Wisp</vt:lpstr>
      <vt:lpstr>Package</vt:lpstr>
      <vt:lpstr>myRetail RESTFUL service</vt:lpstr>
      <vt:lpstr>Requirement</vt:lpstr>
      <vt:lpstr>Case Study Approach</vt:lpstr>
      <vt:lpstr>Node JS</vt:lpstr>
      <vt:lpstr>Web Application Architecture</vt:lpstr>
      <vt:lpstr>Design Diagram</vt:lpstr>
      <vt:lpstr>myRetail RESTFUL Service Output</vt:lpstr>
      <vt:lpstr>PowerPoint Presentation</vt:lpstr>
    </vt:vector>
  </TitlesOfParts>
  <Company>CVS Health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myRetail RESTFUL service</dc:title>
  <dc:creator>Subramanian, Kannan (Contractor)</dc:creator>
  <cp:lastModifiedBy>Subramanian, Kannan (Contractor)</cp:lastModifiedBy>
  <cp:revision>4</cp:revision>
  <dcterms:created xsi:type="dcterms:W3CDTF">2016-07-28T16:04:20Z</dcterms:created>
  <dcterms:modified xsi:type="dcterms:W3CDTF">2016-07-28T16:51:42Z</dcterms:modified>
</cp:coreProperties>
</file>