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morning. My name is Christopher Watson and for my Level 4 Individual Project I designed and implemented a departmental resource server for the University of Glasgow’s Department of Computing Science. Security was a key criteria for this service, meaning that the implementation had to be “cryptographically secure” and as such employed an attribute-based encryption system for storage of uploaded resources.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Staff Enrolment process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Deployment Diagram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Organisations - large &amp; complex</a:t>
            </a:r>
          </a:p>
          <a:p>
            <a:pPr/>
            <a:r>
              <a:t>Organisation hierarchy =&gt; many roles/teams/groups</a:t>
            </a:r>
          </a:p>
          <a:p>
            <a:pPr/>
            <a:r>
              <a:t>DCS alone is over 500 members incl. staff + students</a:t>
            </a:r>
          </a:p>
          <a:p>
            <a:pPr/>
            <a:r>
              <a:t>	DCS staff split into research groups</a:t>
            </a:r>
          </a:p>
          <a:p>
            <a:pPr/>
            <a:r>
              <a:t>		such as the (GIST) &amp; (FATA) groups</a:t>
            </a:r>
          </a:p>
          <a:p>
            <a:pPr/>
            <a:r>
              <a:t>	and within, split into themes</a:t>
            </a:r>
          </a:p>
          <a:p>
            <a:pPr/>
            <a:r>
              <a:t>		such as the (IR), (IDI) &amp; (MOG) themes.</a:t>
            </a:r>
          </a:p>
          <a:p>
            <a:pPr/>
            <a:r>
              <a:t>	within these themes, staff are often split into smaller, focused teams as well</a:t>
            </a:r>
          </a:p>
          <a:p>
            <a:pPr/>
            <a:r>
              <a:t>With organisation member roles so carefully defined</a:t>
            </a:r>
          </a:p>
          <a:p>
            <a:pPr/>
            <a:r>
              <a:t>Members of Org are often digitally separated for security</a:t>
            </a:r>
          </a:p>
          <a:p>
            <a:pPr/>
          </a:p>
          <a:p>
            <a:pPr/>
            <a:r>
              <a:t>In DCS, a clear separation lies between staff &amp; students</a:t>
            </a:r>
          </a:p>
          <a:p>
            <a:pPr/>
            <a:r>
              <a:t>Yet some resources are shared with staff &amp; students</a:t>
            </a:r>
          </a:p>
          <a:p>
            <a:pPr/>
            <a:r>
              <a:t>	for example lecture notes</a:t>
            </a:r>
          </a:p>
          <a:p>
            <a:pPr/>
          </a:p>
          <a:p>
            <a:pPr/>
            <a:r>
              <a:t>A resource server needs to:</a:t>
            </a:r>
          </a:p>
          <a:p>
            <a:pPr/>
            <a:r>
              <a:t>	Allow uploading of own resources &amp; downloading resources of others</a:t>
            </a:r>
          </a:p>
          <a:p>
            <a:pPr/>
            <a:r>
              <a:t>		assuming they have access</a:t>
            </a:r>
          </a:p>
          <a:p>
            <a:pPr/>
            <a:r>
              <a:t>	Let users grant access to their uploads</a:t>
            </a:r>
          </a:p>
          <a:p>
            <a:pPr/>
            <a:r>
              <a:t>	Access should be granular</a:t>
            </a:r>
          </a:p>
          <a:p>
            <a:pPr/>
            <a:r>
              <a:t>		grant access to individuals, roles, groups etc.</a:t>
            </a:r>
          </a:p>
          <a:p>
            <a:pPr/>
          </a:p>
          <a:p>
            <a:pPr/>
            <a:r>
              <a:t>Communication with server must be secure</a:t>
            </a:r>
          </a:p>
          <a:p>
            <a:pPr/>
            <a:r>
              <a:t>Resources should be stored securely [TRANSITION TO NEXT SLIDE]</a:t>
            </a:r>
          </a:p>
          <a:p>
            <a:pPr/>
          </a:p>
          <a:p>
            <a:pPr/>
            <a:r>
              <a:t>GIST - Glasgow Interactive Systems</a:t>
            </a:r>
          </a:p>
          <a:p>
            <a:pPr/>
            <a:r>
              <a:t>FATA - Formal Analysis, Theory and Algorithms</a:t>
            </a:r>
          </a:p>
          <a:p>
            <a:pPr/>
          </a:p>
          <a:p>
            <a:pPr/>
            <a:r>
              <a:t>IR - Information Retrieval</a:t>
            </a:r>
          </a:p>
          <a:p>
            <a:pPr/>
            <a:r>
              <a:t>IDI - Information, Dynamics and Interaction</a:t>
            </a:r>
          </a:p>
          <a:p>
            <a:pPr/>
            <a:r>
              <a:t>MOG - Modelling and Optimisation with Graphs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…but just how secure does a resource server need to be?</a:t>
            </a:r>
          </a:p>
          <a:p>
            <a:pPr/>
          </a:p>
          <a:p>
            <a:pPr/>
            <a:r>
              <a:t>Security of resource server depends on the organisation</a:t>
            </a:r>
          </a:p>
          <a:p>
            <a:pPr/>
            <a:r>
              <a:t>	Financial institutes will probably have more stringent requirements (FCA accredited)</a:t>
            </a:r>
          </a:p>
          <a:p>
            <a:pPr/>
            <a:r>
              <a:t>	than a private company</a:t>
            </a:r>
          </a:p>
          <a:p>
            <a:pPr/>
            <a:r>
              <a:t>Also depends on the purpose of the server</a:t>
            </a:r>
          </a:p>
          <a:p>
            <a:pPr/>
            <a:r>
              <a:t>	HR file storage should be confidential and restricted</a:t>
            </a:r>
          </a:p>
          <a:p>
            <a:pPr/>
            <a:r>
              <a:t>	Department memos and newsletters could be public and unrestricted</a:t>
            </a:r>
          </a:p>
          <a:p>
            <a:pPr/>
            <a:r>
              <a:t>Resources could be confidential to department and</a:t>
            </a:r>
          </a:p>
          <a:p>
            <a:pPr/>
            <a:r>
              <a:t>Must be protected from unknown, 3rd party access</a:t>
            </a:r>
          </a:p>
          <a:p>
            <a:pPr/>
          </a:p>
          <a:p>
            <a:pPr/>
            <a:r>
              <a:t>For the DCS, resources are unlikely to be top secret, mostly “Internal”</a:t>
            </a:r>
          </a:p>
          <a:p>
            <a:pPr/>
            <a:r>
              <a:t>	Will be restricted from general access</a:t>
            </a:r>
          </a:p>
          <a:p>
            <a:pPr/>
            <a:r>
              <a:t>Exam scripts &amp; marking schemes are examples of confidential resources</a:t>
            </a:r>
          </a:p>
          <a:p>
            <a:pPr/>
            <a:r>
              <a:t>	Must not be accessible to students</a:t>
            </a:r>
          </a:p>
          <a:p>
            <a:pPr/>
          </a:p>
          <a:p>
            <a:pPr/>
            <a:r>
              <a:t>Resource must be encrypted for transmission</a:t>
            </a:r>
          </a:p>
          <a:p>
            <a:pPr/>
            <a:r>
              <a:t>	HTTPS w/ SSL certificate</a:t>
            </a:r>
          </a:p>
          <a:p>
            <a:pPr/>
            <a:r>
              <a:t>This is not enough for an organisation and so</a:t>
            </a:r>
          </a:p>
          <a:p>
            <a:pPr/>
            <a:r>
              <a:t>Resources must also be encrypted at-rest [TRANSITION TO NEXT SLIDE]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Most services don’t consider resources as private</a:t>
            </a:r>
          </a:p>
          <a:p>
            <a:pPr/>
            <a:r>
              <a:t>	Store uploads unencrypted for simple sharing/processing</a:t>
            </a:r>
          </a:p>
          <a:p>
            <a:pPr/>
            <a:r>
              <a:t>	Slack, Facebook, Instagram, Twitter keep resources public</a:t>
            </a:r>
          </a:p>
          <a:p>
            <a:pPr/>
            <a:r>
              <a:t>Unencrypted resources are vulnerable to breaches</a:t>
            </a:r>
          </a:p>
          <a:p>
            <a:pPr/>
            <a:r>
              <a:t>Not acceptable for business/organisation use - need at-rest encryption</a:t>
            </a:r>
          </a:p>
          <a:p>
            <a:pPr/>
            <a:r>
              <a:t>	Encrypted files can be stolen by hackers without risk of information breach</a:t>
            </a:r>
          </a:p>
          <a:p>
            <a:pPr/>
            <a:r>
              <a:t>	Google Drive, OneDrive etc. offer AES encryption (for business)</a:t>
            </a:r>
          </a:p>
          <a:p>
            <a:pPr/>
            <a:r>
              <a:t>	But store AES </a:t>
            </a:r>
            <a:r>
              <a:rPr i="1"/>
              <a:t>symmetric</a:t>
            </a:r>
            <a:r>
              <a:t> keys themselves</a:t>
            </a:r>
          </a:p>
          <a:p>
            <a:pPr/>
            <a:r>
              <a:t>		Stored separately - still vulnerable</a:t>
            </a:r>
          </a:p>
          <a:p>
            <a:pPr/>
          </a:p>
          <a:p>
            <a:pPr/>
            <a:r>
              <a:t>ABE encryption avoids this risk since user keys are private</a:t>
            </a:r>
          </a:p>
          <a:p>
            <a:pPr/>
            <a:r>
              <a:t>	Server only stores a public key (for distribution)</a:t>
            </a:r>
          </a:p>
          <a:p>
            <a:pPr/>
            <a:r>
              <a:t>Instead embeds policies into encrypted resources</a:t>
            </a:r>
          </a:p>
          <a:p>
            <a:pPr/>
            <a:r>
              <a:t>User keys then use embedded attributes to prove access</a:t>
            </a:r>
          </a:p>
          <a:p>
            <a:pPr/>
            <a:r>
              <a:t>	Decryption is then a local process by users</a:t>
            </a:r>
          </a:p>
          <a:p>
            <a:pPr/>
          </a:p>
          <a:p>
            <a:pPr/>
            <a:r>
              <a:t>Deployment of a resource server is extremely important [TRANSITION TO NEXT SLIDE]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…and in this case, the deployed resource server offers a ‘dumb’ service by design</a:t>
            </a:r>
          </a:p>
          <a:p>
            <a:pPr/>
            <a:r>
              <a:t>Unaware of resource contents &amp; unable to access information</a:t>
            </a:r>
          </a:p>
          <a:p>
            <a:pPr/>
            <a:r>
              <a:t>Server also distributes the master public key</a:t>
            </a:r>
          </a:p>
          <a:p>
            <a:pPr/>
            <a:r>
              <a:t>	on behalf of Master Key Server (offline system)</a:t>
            </a:r>
          </a:p>
          <a:p>
            <a:pPr/>
            <a:r>
              <a:t>Server allows users to upload &amp; download any resource</a:t>
            </a:r>
          </a:p>
          <a:p>
            <a:pPr/>
            <a:r>
              <a:t>	safe as the resources are encrypted and cannot be interpreted</a:t>
            </a:r>
          </a:p>
          <a:p>
            <a:pPr/>
            <a:r>
              <a:t>The server is incapable of encrypting or decrypting resources</a:t>
            </a:r>
          </a:p>
          <a:p>
            <a:pPr/>
            <a:r>
              <a:t>	has no keys, no ABE library etc.</a:t>
            </a:r>
          </a:p>
          <a:p>
            <a:pPr/>
          </a:p>
          <a:p>
            <a:pPr/>
            <a:r>
              <a:t>Users must enrol for the service, acquire their user key</a:t>
            </a:r>
          </a:p>
          <a:p>
            <a:pPr/>
            <a:r>
              <a:t>	Has to be generated/signed by the offline Master Key Server</a:t>
            </a:r>
          </a:p>
          <a:p>
            <a:pPr/>
            <a:r>
              <a:t>For DCS deployment, Master Key server would be in locked room</a:t>
            </a:r>
          </a:p>
          <a:p>
            <a:pPr/>
            <a:r>
              <a:t>	Physical access only for Admin Staff</a:t>
            </a:r>
          </a:p>
          <a:p>
            <a:pPr/>
            <a:r>
              <a:t>	DCS members must visit Teaching Office for key</a:t>
            </a:r>
          </a:p>
          <a:p>
            <a:pPr/>
            <a:r>
              <a:t>Admin staff verify identity then generate key</a:t>
            </a:r>
          </a:p>
          <a:p>
            <a:pPr/>
            <a:r>
              <a:t>Attributes for the key extracted from MyCampus system</a:t>
            </a:r>
          </a:p>
          <a:p>
            <a:pPr/>
          </a:p>
          <a:p>
            <a:pPr/>
            <a:r>
              <a:t>Process diagram next slide [TRANSITION TO CONCLUSION SLIDE]</a:t>
            </a:r>
          </a:p>
          <a:p>
            <a:pPr/>
            <a:r>
              <a:t>	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Users must enrol for the service, acquire their user key</a:t>
            </a:r>
          </a:p>
          <a:p>
            <a:pPr/>
            <a:r>
              <a:t>	Has to be generated/signed by the offline Master Key Server</a:t>
            </a:r>
          </a:p>
          <a:p>
            <a:pPr/>
            <a:r>
              <a:t>For DCS deployment, Master Key server would be in locked room</a:t>
            </a:r>
          </a:p>
          <a:p>
            <a:pPr/>
            <a:r>
              <a:t>	Physical access only for Admin Staff</a:t>
            </a:r>
          </a:p>
          <a:p>
            <a:pPr/>
            <a:r>
              <a:t>	DCS members must visit Teaching Office for key</a:t>
            </a:r>
          </a:p>
          <a:p>
            <a:pPr/>
            <a:r>
              <a:t>Admin staff verify identity then generate key</a:t>
            </a:r>
          </a:p>
          <a:p>
            <a:pPr/>
            <a:r>
              <a:t>Attributes for the key extracted from MyCampus system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conclude, over the course of the project I…</a:t>
            </a:r>
          </a:p>
          <a:p>
            <a:pPr/>
          </a:p>
          <a:p>
            <a:pPr/>
            <a:r>
              <a:t> Res server</a:t>
            </a:r>
          </a:p>
          <a:p>
            <a:pPr/>
            <a:r>
              <a:t> DCS structure</a:t>
            </a:r>
          </a:p>
          <a:p>
            <a:pPr/>
            <a:r>
              <a:t> ABE system</a:t>
            </a:r>
          </a:p>
          <a:p>
            <a:pPr/>
            <a:r>
              <a:t> Infrastructure</a:t>
            </a:r>
          </a:p>
          <a:p>
            <a:pPr/>
            <a:r>
              <a:t> Deployment</a:t>
            </a:r>
          </a:p>
          <a:p>
            <a:pPr/>
            <a:r>
              <a:t> Enrolment</a:t>
            </a:r>
          </a:p>
          <a:p>
            <a:pPr/>
          </a:p>
          <a:p>
            <a:pPr/>
            <a:r>
              <a:t>Thank you for listening to me today and are there any questions?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&amp; Decryption process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Encryption &amp; Upload process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1016000" y="7975600"/>
            <a:ext cx="22352000" cy="4597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2944467" y="12922250"/>
            <a:ext cx="419089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965200" y="1041400"/>
            <a:ext cx="3130550" cy="595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40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3632200" y="5442942"/>
            <a:ext cx="19735800" cy="1320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 sz="70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3632200" y="10756900"/>
            <a:ext cx="19735800" cy="1320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300"/>
              </a:spcBef>
              <a:buSzTx/>
              <a:buFontTx/>
              <a:buNone/>
              <a:defRPr i="1" sz="70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7620000"/>
            <a:ext cx="24384000" cy="508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016000" y="7823200"/>
            <a:ext cx="22352000" cy="31115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016000" y="10795000"/>
            <a:ext cx="22352000" cy="1727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22948899" y="12922250"/>
            <a:ext cx="419089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>
            <p:ph type="body" sz="quarter" idx="13"/>
          </p:nvPr>
        </p:nvSpPr>
        <p:spPr>
          <a:xfrm>
            <a:off x="1016000" y="10718800"/>
            <a:ext cx="120904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Image"/>
          <p:cNvSpPr/>
          <p:nvPr>
            <p:ph type="pic" idx="14"/>
          </p:nvPr>
        </p:nvSpPr>
        <p:spPr>
          <a:xfrm>
            <a:off x="14122400" y="0"/>
            <a:ext cx="102616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1016000" y="1155700"/>
            <a:ext cx="12090400" cy="97790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1016000" y="10795000"/>
            <a:ext cx="12090400" cy="1905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"/>
          <p:cNvSpPr/>
          <p:nvPr>
            <p:ph type="body" sz="quarter" idx="13"/>
          </p:nvPr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Image"/>
          <p:cNvSpPr/>
          <p:nvPr>
            <p:ph type="pic" idx="14"/>
          </p:nvPr>
        </p:nvSpPr>
        <p:spPr>
          <a:xfrm>
            <a:off x="0" y="0"/>
            <a:ext cx="12065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mage"/>
          <p:cNvSpPr/>
          <p:nvPr>
            <p:ph type="pic" idx="13"/>
          </p:nvPr>
        </p:nvSpPr>
        <p:spPr>
          <a:xfrm>
            <a:off x="1016000" y="1016000"/>
            <a:ext cx="13970000" cy="9804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15240000" y="10160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sz="quarter" idx="15"/>
          </p:nvPr>
        </p:nvSpPr>
        <p:spPr>
          <a:xfrm>
            <a:off x="15240000" y="60452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016000" y="11137900"/>
            <a:ext cx="22352000" cy="190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0"/>
              </a:spcBef>
              <a:buSzTx/>
              <a:buFontTx/>
              <a:buNone/>
              <a:defRPr i="1" spc="39" sz="4000"/>
            </a:lvl1pPr>
            <a:lvl2pPr marL="0" indent="228600">
              <a:spcBef>
                <a:spcPts val="2000"/>
              </a:spcBef>
              <a:buSzTx/>
              <a:buFontTx/>
              <a:buNone/>
              <a:defRPr i="1" spc="39" sz="4000"/>
            </a:lvl2pPr>
            <a:lvl3pPr marL="0" indent="457200">
              <a:spcBef>
                <a:spcPts val="2000"/>
              </a:spcBef>
              <a:buSzTx/>
              <a:buFontTx/>
              <a:buNone/>
              <a:defRPr i="1" spc="39" sz="4000"/>
            </a:lvl3pPr>
            <a:lvl4pPr marL="0" indent="685800">
              <a:spcBef>
                <a:spcPts val="2000"/>
              </a:spcBef>
              <a:buSzTx/>
              <a:buFontTx/>
              <a:buNone/>
              <a:defRPr i="1" spc="39" sz="4000"/>
            </a:lvl4pPr>
            <a:lvl5pPr marL="0" indent="914400">
              <a:spcBef>
                <a:spcPts val="2000"/>
              </a:spcBef>
              <a:buSzTx/>
              <a:buFontTx/>
              <a:buNone/>
              <a:defRPr i="1" spc="39"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16000" y="1016000"/>
            <a:ext cx="22352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16000" y="2540000"/>
            <a:ext cx="22352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948899" y="12928600"/>
            <a:ext cx="41908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25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127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90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254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317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381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444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508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571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036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>
            <p:ph type="body" idx="13"/>
          </p:nvPr>
        </p:nvSpPr>
        <p:spPr>
          <a:xfrm>
            <a:off x="1016001" y="8577101"/>
            <a:ext cx="22351998" cy="6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A cryptographically secure DepartmentAL resource server"/>
          <p:cNvSpPr txBox="1"/>
          <p:nvPr>
            <p:ph type="ctrTitle"/>
          </p:nvPr>
        </p:nvSpPr>
        <p:spPr>
          <a:xfrm>
            <a:off x="529293" y="1605792"/>
            <a:ext cx="23325414" cy="7073901"/>
          </a:xfrm>
          <a:prstGeom prst="rect">
            <a:avLst/>
          </a:prstGeom>
        </p:spPr>
        <p:txBody>
          <a:bodyPr/>
          <a:lstStyle>
            <a:lvl1pPr>
              <a:defRPr sz="16500">
                <a:solidFill>
                  <a:srgbClr val="FDFCFF"/>
                </a:solidFill>
              </a:defRPr>
            </a:lvl1pPr>
          </a:lstStyle>
          <a:p>
            <a:pPr/>
            <a:r>
              <a:t>A cryptographically secure DepartmentAL resource server</a:t>
            </a:r>
          </a:p>
        </p:txBody>
      </p:sp>
      <p:sp>
        <p:nvSpPr>
          <p:cNvPr id="130" name="“Designing and constructing a departmental resource server for the Department of Computing Science, with implementation of attribute-based encryption to provide a cryptographically secure service”"/>
          <p:cNvSpPr txBox="1"/>
          <p:nvPr>
            <p:ph type="subTitle" sz="half" idx="1"/>
          </p:nvPr>
        </p:nvSpPr>
        <p:spPr>
          <a:xfrm>
            <a:off x="1016000" y="8707297"/>
            <a:ext cx="22352000" cy="5845499"/>
          </a:xfrm>
          <a:prstGeom prst="rect">
            <a:avLst/>
          </a:prstGeom>
        </p:spPr>
        <p:txBody>
          <a:bodyPr/>
          <a:lstStyle>
            <a:lvl1pPr>
              <a:defRPr sz="6400">
                <a:solidFill>
                  <a:srgbClr val="E2E6E6"/>
                </a:solidFill>
              </a:defRPr>
            </a:lvl1pPr>
          </a:lstStyle>
          <a:p>
            <a:pPr/>
            <a:r>
              <a:t>“Designing and constructing a departmental resource server for the Department of Computing Science, with implementation of attribute-based encryption to provide a cryptographically secure service”</a:t>
            </a:r>
          </a:p>
        </p:txBody>
      </p:sp>
      <p:sp>
        <p:nvSpPr>
          <p:cNvPr id="131" name="Chris Watson (2190594w)"/>
          <p:cNvSpPr txBox="1"/>
          <p:nvPr/>
        </p:nvSpPr>
        <p:spPr>
          <a:xfrm>
            <a:off x="321769" y="12622254"/>
            <a:ext cx="606167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42" sz="4200">
                <a:solidFill>
                  <a:srgbClr val="0B1321"/>
                </a:solidFill>
              </a:defRPr>
            </a:lvl1pPr>
          </a:lstStyle>
          <a:p>
            <a:pPr/>
            <a:r>
              <a:t>Chris Watson (2190594w)</a:t>
            </a:r>
          </a:p>
        </p:txBody>
      </p:sp>
      <p:grpSp>
        <p:nvGrpSpPr>
          <p:cNvPr id="136" name="Group"/>
          <p:cNvGrpSpPr/>
          <p:nvPr/>
        </p:nvGrpSpPr>
        <p:grpSpPr>
          <a:xfrm>
            <a:off x="4887791" y="768597"/>
            <a:ext cx="14608418" cy="2478373"/>
            <a:chOff x="0" y="0"/>
            <a:chExt cx="14608416" cy="2478372"/>
          </a:xfrm>
        </p:grpSpPr>
        <p:pic>
          <p:nvPicPr>
            <p:cNvPr id="132" name="data-storage.png" descr="data-stor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130044" y="0"/>
              <a:ext cx="2478373" cy="24783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file.png" descr="fil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478373" cy="24783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padlock.png" descr="padlock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043348" y="0"/>
              <a:ext cx="2478373" cy="24783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upload.png" descr="upload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086697" y="0"/>
              <a:ext cx="2478373" cy="24783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encryption_upload_sequence.pdf" descr="encryption_upload_sequenc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0695" y="283989"/>
            <a:ext cx="23231726" cy="129940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enrollment_sta_sequence.png" descr="enrollment_sta_sequen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6665" y="376638"/>
            <a:ext cx="21010317" cy="12858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ystem_architecture_abbrv.pdf" descr="system_architecture_abbrv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1047" y="536532"/>
            <a:ext cx="22301905" cy="12838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1" name="Why do we need resource servers? What can they d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Why do we need resource servers? What can they do?</a:t>
            </a:r>
          </a:p>
        </p:txBody>
      </p:sp>
      <p:sp>
        <p:nvSpPr>
          <p:cNvPr id="142" name="Organisations are large &amp; complex in structure…"/>
          <p:cNvSpPr txBox="1"/>
          <p:nvPr>
            <p:ph type="body" idx="1"/>
          </p:nvPr>
        </p:nvSpPr>
        <p:spPr>
          <a:xfrm>
            <a:off x="1016000" y="2540000"/>
            <a:ext cx="13478178" cy="10160000"/>
          </a:xfrm>
          <a:prstGeom prst="rect">
            <a:avLst/>
          </a:prstGeom>
        </p:spPr>
        <p:txBody>
          <a:bodyPr anchor="ctr"/>
          <a:lstStyle/>
          <a:p>
            <a:pPr lvl="1"/>
            <a:r>
              <a:t>Organisations are large &amp; complex in structure</a:t>
            </a:r>
          </a:p>
          <a:p>
            <a:pPr lvl="1"/>
            <a:r>
              <a:t>DCS — 500+ members (staff &amp; students)</a:t>
            </a:r>
          </a:p>
          <a:p>
            <a:pPr lvl="1"/>
            <a:r>
              <a:t>Different roles, teams, groups etc.</a:t>
            </a:r>
          </a:p>
          <a:p>
            <a:pPr lvl="1"/>
            <a:r>
              <a:t>Members often separated for security</a:t>
            </a:r>
          </a:p>
          <a:p>
            <a:pPr lvl="1"/>
            <a:r>
              <a:t>Staff &amp; students need to share some resources</a:t>
            </a:r>
          </a:p>
          <a:p>
            <a:pPr lvl="1"/>
            <a:r>
              <a:t>Users need to upload &amp; download resources</a:t>
            </a:r>
          </a:p>
          <a:p>
            <a:pPr lvl="1"/>
            <a:r>
              <a:t>Users can grant access to other users</a:t>
            </a:r>
          </a:p>
          <a:p>
            <a:pPr lvl="1"/>
            <a:r>
              <a:t>Access to resources must be granular</a:t>
            </a:r>
          </a:p>
          <a:p>
            <a:pPr lvl="1"/>
            <a:r>
              <a:t>Communication and resources must be secure</a:t>
            </a:r>
          </a:p>
        </p:txBody>
      </p:sp>
      <p:pic>
        <p:nvPicPr>
          <p:cNvPr id="143" name="hierarchy.png" descr="hierarch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67576" y="3131250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digital-campaign.png" descr="digital-campaig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67576" y="6561380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ortfolio.png" descr="portfoli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467576" y="9991508"/>
            <a:ext cx="2857501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0" name="how secure does a resource server need to be?"/>
          <p:cNvSpPr txBox="1"/>
          <p:nvPr>
            <p:ph type="title"/>
          </p:nvPr>
        </p:nvSpPr>
        <p:spPr>
          <a:xfrm>
            <a:off x="962118" y="1016000"/>
            <a:ext cx="22405882" cy="1016000"/>
          </a:xfrm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how secure does a resource server need to be?</a:t>
            </a:r>
          </a:p>
        </p:txBody>
      </p:sp>
      <p:sp>
        <p:nvSpPr>
          <p:cNvPr id="151" name="Depends on organisation e.g. financial…"/>
          <p:cNvSpPr txBox="1"/>
          <p:nvPr>
            <p:ph type="body" idx="1"/>
          </p:nvPr>
        </p:nvSpPr>
        <p:spPr>
          <a:xfrm>
            <a:off x="8219524" y="2540000"/>
            <a:ext cx="15148476" cy="10160000"/>
          </a:xfrm>
          <a:prstGeom prst="rect">
            <a:avLst/>
          </a:prstGeom>
        </p:spPr>
        <p:txBody>
          <a:bodyPr anchor="ctr"/>
          <a:lstStyle/>
          <a:p>
            <a:pPr/>
            <a:r>
              <a:t>Depends on organisation e.g. financial</a:t>
            </a:r>
          </a:p>
          <a:p>
            <a:pPr/>
            <a:r>
              <a:t>Depends on information e.g. HR files</a:t>
            </a:r>
          </a:p>
          <a:p>
            <a:pPr/>
            <a:r>
              <a:t>Department resources can be confidential</a:t>
            </a:r>
          </a:p>
          <a:p>
            <a:pPr/>
            <a:r>
              <a:t>Must be protected against 3rd parties</a:t>
            </a:r>
          </a:p>
          <a:p>
            <a:pPr/>
            <a:r>
              <a:t>DCS resources may be private; not top secret</a:t>
            </a:r>
          </a:p>
          <a:p>
            <a:pPr/>
            <a:r>
              <a:t>Exam scripts example of confidential resource</a:t>
            </a:r>
          </a:p>
          <a:p>
            <a:pPr/>
            <a:r>
              <a:t>Resources encrypted during transmission</a:t>
            </a:r>
          </a:p>
          <a:p>
            <a:pPr/>
            <a:r>
              <a:t>HTTPS with SSL/TLS cert</a:t>
            </a:r>
          </a:p>
          <a:p>
            <a:pPr/>
            <a:r>
              <a:t>Resources must also be encrypted at-rest</a:t>
            </a:r>
          </a:p>
        </p:txBody>
      </p:sp>
      <p:grpSp>
        <p:nvGrpSpPr>
          <p:cNvPr id="154" name="Group"/>
          <p:cNvGrpSpPr/>
          <p:nvPr/>
        </p:nvGrpSpPr>
        <p:grpSpPr>
          <a:xfrm>
            <a:off x="2527365" y="3630571"/>
            <a:ext cx="3251201" cy="7978858"/>
            <a:chOff x="0" y="0"/>
            <a:chExt cx="3251200" cy="7978857"/>
          </a:xfrm>
        </p:grpSpPr>
        <p:pic>
          <p:nvPicPr>
            <p:cNvPr id="152" name="safety-box.png" descr="safety-box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727657"/>
              <a:ext cx="3251200" cy="3251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internet.png" descr="internet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251200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9" name="at-rest Encryption &amp; Attribute-based encryption (AB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at-rest Encryption &amp; Attribute-based encryption (ABE)</a:t>
            </a:r>
          </a:p>
        </p:txBody>
      </p:sp>
      <p:sp>
        <p:nvSpPr>
          <p:cNvPr id="160" name="Services often leave uploaded resources unencrypted…"/>
          <p:cNvSpPr txBox="1"/>
          <p:nvPr>
            <p:ph type="body" idx="1"/>
          </p:nvPr>
        </p:nvSpPr>
        <p:spPr>
          <a:xfrm>
            <a:off x="1016000" y="2540000"/>
            <a:ext cx="18542571" cy="10160000"/>
          </a:xfrm>
          <a:prstGeom prst="rect">
            <a:avLst/>
          </a:prstGeom>
        </p:spPr>
        <p:txBody>
          <a:bodyPr anchor="ctr"/>
          <a:lstStyle/>
          <a:p>
            <a:pPr/>
            <a:r>
              <a:t>Services often leave uploaded resources unencrypted</a:t>
            </a:r>
          </a:p>
          <a:p>
            <a:pPr/>
            <a:r>
              <a:t>Slack, Facebook, Instagram, Twitter etc.</a:t>
            </a:r>
          </a:p>
          <a:p>
            <a:pPr/>
            <a:r>
              <a:t>Leaves resources </a:t>
            </a:r>
            <a:r>
              <a:rPr i="1"/>
              <a:t>vulnerable</a:t>
            </a:r>
            <a:r>
              <a:t> if a breach occurs</a:t>
            </a:r>
          </a:p>
          <a:p>
            <a:pPr/>
            <a:r>
              <a:t>Organisations require at-rest encryption — AES 128-bit &amp; above</a:t>
            </a:r>
          </a:p>
          <a:p>
            <a:pPr/>
            <a:r>
              <a:t>Google Drive, OneDrive etc. store symmetric AES keys themselves</a:t>
            </a:r>
          </a:p>
          <a:p>
            <a:pPr/>
            <a:r>
              <a:t>ABE encryption only requires a stored public key</a:t>
            </a:r>
          </a:p>
          <a:p>
            <a:pPr/>
            <a:r>
              <a:t>Embeds access policies into encrypted resources</a:t>
            </a:r>
          </a:p>
          <a:p>
            <a:pPr/>
            <a:r>
              <a:t>Only private user keys can decrypt; embedded attributes as proof</a:t>
            </a:r>
          </a:p>
        </p:txBody>
      </p:sp>
      <p:pic>
        <p:nvPicPr>
          <p:cNvPr id="161" name="web.png" descr="we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28632" y="6317396"/>
            <a:ext cx="2605209" cy="2605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cloud-storage.png" descr="cloud-stor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528632" y="2875909"/>
            <a:ext cx="2605209" cy="2605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ecurity-code.png" descr="security-cod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528632" y="9758881"/>
            <a:ext cx="2605209" cy="2605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8" name="Deployment &amp; User enrol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Deployment &amp; User enrolment</a:t>
            </a:r>
          </a:p>
        </p:txBody>
      </p:sp>
      <p:sp>
        <p:nvSpPr>
          <p:cNvPr id="169" name="Deployed resource server is a ‘dumb’ service by design…"/>
          <p:cNvSpPr txBox="1"/>
          <p:nvPr>
            <p:ph type="body" idx="1"/>
          </p:nvPr>
        </p:nvSpPr>
        <p:spPr>
          <a:xfrm>
            <a:off x="6210261" y="2540000"/>
            <a:ext cx="17157739" cy="10160000"/>
          </a:xfrm>
          <a:prstGeom prst="rect">
            <a:avLst/>
          </a:prstGeom>
        </p:spPr>
        <p:txBody>
          <a:bodyPr anchor="ctr"/>
          <a:lstStyle/>
          <a:p>
            <a:pPr marL="596900" indent="-596900" defTabSz="775969">
              <a:spcBef>
                <a:spcPts val="2300"/>
              </a:spcBef>
              <a:defRPr sz="4230"/>
            </a:pPr>
            <a:r>
              <a:t>Deployed resource server is a ‘dumb’ service by design</a:t>
            </a:r>
          </a:p>
          <a:p>
            <a:pPr marL="596900" indent="-596900" defTabSz="775969">
              <a:spcBef>
                <a:spcPts val="2300"/>
              </a:spcBef>
              <a:defRPr sz="4230"/>
            </a:pPr>
            <a:r>
              <a:t>Unaware of contents of resources</a:t>
            </a:r>
          </a:p>
          <a:p>
            <a:pPr marL="596900" indent="-596900" defTabSz="775969">
              <a:spcBef>
                <a:spcPts val="2300"/>
              </a:spcBef>
              <a:defRPr sz="4230"/>
            </a:pPr>
            <a:r>
              <a:t>Distributes the master public key</a:t>
            </a:r>
          </a:p>
          <a:p>
            <a:pPr marL="596900" indent="-596900" defTabSz="775969">
              <a:spcBef>
                <a:spcPts val="2300"/>
              </a:spcBef>
              <a:defRPr sz="4230"/>
            </a:pPr>
            <a:r>
              <a:t>Allows upload &amp; download of any resource</a:t>
            </a:r>
          </a:p>
          <a:p>
            <a:pPr marL="596900" indent="-596900" defTabSz="775969">
              <a:spcBef>
                <a:spcPts val="2300"/>
              </a:spcBef>
              <a:defRPr sz="4230"/>
            </a:pPr>
            <a:r>
              <a:t>Never performs encryption/decryption tasks</a:t>
            </a:r>
          </a:p>
          <a:p>
            <a:pPr marL="596900" indent="-596900" defTabSz="775969">
              <a:spcBef>
                <a:spcPts val="2300"/>
              </a:spcBef>
              <a:defRPr sz="4230"/>
            </a:pPr>
          </a:p>
          <a:p>
            <a:pPr marL="596900" indent="-596900" defTabSz="775969">
              <a:spcBef>
                <a:spcPts val="2300"/>
              </a:spcBef>
              <a:defRPr sz="4230"/>
            </a:pPr>
            <a:r>
              <a:t>Users need their private user key generated</a:t>
            </a:r>
          </a:p>
          <a:p>
            <a:pPr marL="596900" indent="-596900" defTabSz="775969">
              <a:spcBef>
                <a:spcPts val="2300"/>
              </a:spcBef>
              <a:defRPr sz="4230"/>
            </a:pPr>
            <a:r>
              <a:t>Enrolment requires DCS members visit Teaching Office</a:t>
            </a:r>
          </a:p>
          <a:p>
            <a:pPr marL="596900" indent="-596900" defTabSz="775969">
              <a:spcBef>
                <a:spcPts val="2300"/>
              </a:spcBef>
              <a:defRPr sz="4230"/>
            </a:pPr>
            <a:r>
              <a:t>Member of Admin then verifies identity; generates user key</a:t>
            </a:r>
          </a:p>
          <a:p>
            <a:pPr marL="596900" indent="-596900" defTabSz="775969">
              <a:spcBef>
                <a:spcPts val="2300"/>
              </a:spcBef>
              <a:defRPr sz="4230"/>
            </a:pPr>
            <a:r>
              <a:t>Embedding attributes extracted from MyCampus</a:t>
            </a:r>
          </a:p>
        </p:txBody>
      </p:sp>
      <p:pic>
        <p:nvPicPr>
          <p:cNvPr id="170" name="id-card.png" descr="id-ca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5975" y="8538696"/>
            <a:ext cx="3251201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haring-content.png" descr="sharing-conten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5975" y="3659748"/>
            <a:ext cx="3251201" cy="32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6" name="User Enrolment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User Enrolment Process</a:t>
            </a:r>
          </a:p>
        </p:txBody>
      </p:sp>
      <p:pic>
        <p:nvPicPr>
          <p:cNvPr id="177" name="enrollment_stu_sequence.pdf" descr="enrollment_stu_sequenc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3978" y="2413004"/>
            <a:ext cx="17901252" cy="10874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2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Conclusions</a:t>
            </a:r>
          </a:p>
        </p:txBody>
      </p:sp>
      <p:sp>
        <p:nvSpPr>
          <p:cNvPr id="183" name="Designed and created a resource server for the Department of Computing Science…"/>
          <p:cNvSpPr txBox="1"/>
          <p:nvPr>
            <p:ph type="body" idx="1"/>
          </p:nvPr>
        </p:nvSpPr>
        <p:spPr>
          <a:xfrm>
            <a:off x="1016000" y="2540000"/>
            <a:ext cx="17537883" cy="10160000"/>
          </a:xfrm>
          <a:prstGeom prst="rect">
            <a:avLst/>
          </a:prstGeom>
        </p:spPr>
        <p:txBody>
          <a:bodyPr anchor="ctr"/>
          <a:lstStyle/>
          <a:p>
            <a:pPr/>
            <a:r>
              <a:t>Designed and created a resource server for the Department of Computing Science</a:t>
            </a:r>
          </a:p>
          <a:p>
            <a:pPr/>
            <a:r>
              <a:t>Resource server was cryptographically secure in implementation</a:t>
            </a:r>
          </a:p>
          <a:p>
            <a:pPr/>
            <a:r>
              <a:t>Analysed the structure of the DCS</a:t>
            </a:r>
          </a:p>
          <a:p>
            <a:pPr/>
            <a:r>
              <a:t>Implemented an Attribute-Based encryption system</a:t>
            </a:r>
          </a:p>
          <a:p>
            <a:pPr/>
            <a:r>
              <a:t>Created an infrastructure for deployment</a:t>
            </a:r>
          </a:p>
          <a:p>
            <a:pPr/>
            <a:r>
              <a:t>Developed a deployment process</a:t>
            </a:r>
          </a:p>
          <a:p>
            <a:pPr/>
            <a:r>
              <a:t>Including an enrolment process for users</a:t>
            </a:r>
          </a:p>
          <a:p>
            <a:pPr/>
            <a:r>
              <a:t>Producing a complete &amp; secure product for future use</a:t>
            </a:r>
          </a:p>
        </p:txBody>
      </p:sp>
      <p:pic>
        <p:nvPicPr>
          <p:cNvPr id="184" name="test.png" descr="te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15776" y="3554925"/>
            <a:ext cx="3251201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conveyor.png" descr="conveyo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215776" y="8433874"/>
            <a:ext cx="3251201" cy="32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036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Line"/>
          <p:cNvSpPr/>
          <p:nvPr>
            <p:ph type="body" idx="13"/>
          </p:nvPr>
        </p:nvSpPr>
        <p:spPr>
          <a:xfrm>
            <a:off x="786117" y="11189423"/>
            <a:ext cx="22351998" cy="6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" name="Questions?"/>
          <p:cNvSpPr txBox="1"/>
          <p:nvPr>
            <p:ph type="ctrTitle"/>
          </p:nvPr>
        </p:nvSpPr>
        <p:spPr>
          <a:xfrm>
            <a:off x="1272822" y="4307013"/>
            <a:ext cx="22352001" cy="70739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DFCFF"/>
                </a:solidFill>
              </a:defRPr>
            </a:lvl1pPr>
          </a:lstStyle>
          <a:p>
            <a:pPr/>
            <a:r>
              <a:t>Questions?</a:t>
            </a:r>
          </a:p>
        </p:txBody>
      </p:sp>
      <p:grpSp>
        <p:nvGrpSpPr>
          <p:cNvPr id="194" name="Group"/>
          <p:cNvGrpSpPr/>
          <p:nvPr/>
        </p:nvGrpSpPr>
        <p:grpSpPr>
          <a:xfrm>
            <a:off x="956170" y="1068104"/>
            <a:ext cx="10802320" cy="2956002"/>
            <a:chOff x="0" y="0"/>
            <a:chExt cx="10802318" cy="2956001"/>
          </a:xfrm>
        </p:grpSpPr>
        <p:pic>
          <p:nvPicPr>
            <p:cNvPr id="191" name="question.png" descr="questio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923158" y="0"/>
              <a:ext cx="2956002" cy="2956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question (1).png" descr="question (1)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846317" y="0"/>
              <a:ext cx="2956002" cy="2956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question (2).png" descr="question (2)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956002" cy="2956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decryption_download_sequence.pdf" descr="decryption_download_sequenc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71377" y="291307"/>
            <a:ext cx="15441246" cy="13133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