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3" r:id="rId4"/>
    <p:sldId id="272" r:id="rId5"/>
    <p:sldId id="274" r:id="rId6"/>
    <p:sldId id="27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70" d="100"/>
          <a:sy n="70" d="100"/>
        </p:scale>
        <p:origin x="-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AE5F6A-98F2-46CA-B410-6A61535AAF5D}"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141079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AE5F6A-98F2-46CA-B410-6A61535AAF5D}"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144036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AE5F6A-98F2-46CA-B410-6A61535AAF5D}"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254620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AE5F6A-98F2-46CA-B410-6A61535AAF5D}"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170441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AE5F6A-98F2-46CA-B410-6A61535AAF5D}"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3638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AE5F6A-98F2-46CA-B410-6A61535AAF5D}"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76867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AE5F6A-98F2-46CA-B410-6A61535AAF5D}"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241993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AE5F6A-98F2-46CA-B410-6A61535AAF5D}"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43818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E5F6A-98F2-46CA-B410-6A61535AAF5D}"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201043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AE5F6A-98F2-46CA-B410-6A61535AAF5D}"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420764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AE5F6A-98F2-46CA-B410-6A61535AAF5D}"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633F4-898E-4B49-B5CB-449F57A6E218}" type="slidenum">
              <a:rPr lang="en-US" smtClean="0"/>
              <a:t>‹#›</a:t>
            </a:fld>
            <a:endParaRPr lang="en-US"/>
          </a:p>
        </p:txBody>
      </p:sp>
    </p:spTree>
    <p:extLst>
      <p:ext uri="{BB962C8B-B14F-4D97-AF65-F5344CB8AC3E}">
        <p14:creationId xmlns:p14="http://schemas.microsoft.com/office/powerpoint/2010/main" val="42975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E5F6A-98F2-46CA-B410-6A61535AAF5D}" type="datetimeFigureOut">
              <a:rPr lang="en-US" smtClean="0"/>
              <a:t>5/25/2021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633F4-898E-4B49-B5CB-449F57A6E218}" type="slidenum">
              <a:rPr lang="en-US" smtClean="0"/>
              <a:t>‹#›</a:t>
            </a:fld>
            <a:endParaRPr lang="en-US"/>
          </a:p>
        </p:txBody>
      </p:sp>
    </p:spTree>
    <p:extLst>
      <p:ext uri="{BB962C8B-B14F-4D97-AF65-F5344CB8AC3E}">
        <p14:creationId xmlns:p14="http://schemas.microsoft.com/office/powerpoint/2010/main" val="37562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9553" y="101189"/>
            <a:ext cx="11155680" cy="5078313"/>
          </a:xfrm>
          <a:prstGeom prst="rect">
            <a:avLst/>
          </a:prstGeom>
          <a:noFill/>
        </p:spPr>
        <p:txBody>
          <a:bodyPr wrap="square" rtlCol="0">
            <a:spAutoFit/>
          </a:bodyPr>
          <a:lstStyle/>
          <a:p>
            <a:r>
              <a:rPr lang="en-US" b="1" dirty="0" smtClean="0"/>
              <a:t>Soft SKU</a:t>
            </a:r>
          </a:p>
          <a:p>
            <a:endParaRPr lang="en-US" dirty="0"/>
          </a:p>
          <a:p>
            <a:r>
              <a:rPr lang="en-US" dirty="0" smtClean="0"/>
              <a:t>SKU </a:t>
            </a:r>
            <a:r>
              <a:rPr lang="en-US" dirty="0"/>
              <a:t>stands for Stock Keeping Unit. Every chipset manufactured has hardware and software features (or in layman's terms functions) available with it. Chipset are mounted on the ECU’s which in turn are installed in the vehicles. These ECU’s can be controlled and managed remotely via commands or operations. </a:t>
            </a:r>
            <a:endParaRPr lang="en-US" dirty="0" smtClean="0"/>
          </a:p>
          <a:p>
            <a:endParaRPr lang="en-US" dirty="0"/>
          </a:p>
          <a:p>
            <a:r>
              <a:rPr lang="en-US" dirty="0"/>
              <a:t>Features of the chipset can be categorized as </a:t>
            </a:r>
            <a:endParaRPr lang="en-US" dirty="0" smtClean="0"/>
          </a:p>
          <a:p>
            <a:endParaRPr lang="en-US" dirty="0"/>
          </a:p>
          <a:p>
            <a:pPr marL="285750" indent="-285750">
              <a:buFont typeface="Arial" panose="020B0604020202020204" pitchFamily="34" charset="0"/>
              <a:buChar char="•"/>
            </a:pPr>
            <a:r>
              <a:rPr lang="en-US" dirty="0" smtClean="0"/>
              <a:t>Static SKU – Having configuration assigned to the chipset after mass manufacturing. These configurations cannot be changed.</a:t>
            </a:r>
            <a:r>
              <a:rPr lang="en-US" dirty="0"/>
              <a:t> </a:t>
            </a:r>
            <a:r>
              <a:rPr lang="en-US" dirty="0" smtClean="0"/>
              <a:t>Example </a:t>
            </a:r>
            <a:r>
              <a:rPr lang="en-US" dirty="0"/>
              <a:t>– Configure number of cores allowed to be used for the Infotainment Unit.</a:t>
            </a:r>
          </a:p>
          <a:p>
            <a:pPr marL="285750" indent="-285750">
              <a:buFont typeface="Arial" panose="020B0604020202020204" pitchFamily="34" charset="0"/>
              <a:buChar char="•"/>
            </a:pPr>
            <a:r>
              <a:rPr lang="en-US" dirty="0" smtClean="0"/>
              <a:t>Dynamic </a:t>
            </a:r>
            <a:r>
              <a:rPr lang="en-US" dirty="0"/>
              <a:t>SKU – aka Soft SKU. Controlling the configuration of the chipset as and when required. As part of the controlling / monitoring, an operator can decide to control a device feature &amp; behavior of the underlying chipset. </a:t>
            </a:r>
          </a:p>
          <a:p>
            <a:r>
              <a:rPr lang="en-US" dirty="0"/>
              <a:t> </a:t>
            </a:r>
            <a:r>
              <a:rPr lang="en-US" dirty="0" smtClean="0"/>
              <a:t>     Configuring </a:t>
            </a:r>
            <a:r>
              <a:rPr lang="en-US" dirty="0"/>
              <a:t>can be to</a:t>
            </a:r>
          </a:p>
          <a:p>
            <a:pPr marL="1200150" lvl="2" indent="-285750">
              <a:buFont typeface="Arial" panose="020B0604020202020204" pitchFamily="34" charset="0"/>
              <a:buChar char="•"/>
            </a:pPr>
            <a:r>
              <a:rPr lang="en-US" dirty="0" smtClean="0"/>
              <a:t>Enable </a:t>
            </a:r>
            <a:r>
              <a:rPr lang="en-US" dirty="0"/>
              <a:t>/ disable a hardware on the chipset</a:t>
            </a:r>
          </a:p>
          <a:p>
            <a:pPr marL="1200150" lvl="2" indent="-285750">
              <a:buFont typeface="Arial" panose="020B0604020202020204" pitchFamily="34" charset="0"/>
              <a:buChar char="•"/>
            </a:pPr>
            <a:r>
              <a:rPr lang="en-US" dirty="0" smtClean="0"/>
              <a:t>Configure </a:t>
            </a:r>
            <a:r>
              <a:rPr lang="en-US" dirty="0"/>
              <a:t>the hardware properties / parameters.</a:t>
            </a:r>
          </a:p>
          <a:p>
            <a:pPr marL="1200150" lvl="2" indent="-285750">
              <a:buFont typeface="Arial" panose="020B0604020202020204" pitchFamily="34" charset="0"/>
              <a:buChar char="•"/>
            </a:pPr>
            <a:r>
              <a:rPr lang="en-US" dirty="0" smtClean="0"/>
              <a:t>Enable </a:t>
            </a:r>
            <a:r>
              <a:rPr lang="en-US" dirty="0"/>
              <a:t>/ disable pre-existing software application (a firmware application) running on the chipset </a:t>
            </a:r>
          </a:p>
          <a:p>
            <a:pPr marL="1200150" lvl="2" indent="-285750">
              <a:buFont typeface="Arial" panose="020B0604020202020204" pitchFamily="34" charset="0"/>
              <a:buChar char="•"/>
            </a:pPr>
            <a:r>
              <a:rPr lang="en-US" dirty="0" smtClean="0"/>
              <a:t>Configure </a:t>
            </a:r>
            <a:r>
              <a:rPr lang="en-US" dirty="0"/>
              <a:t>the pre-existing software application (a firmware application)</a:t>
            </a:r>
          </a:p>
          <a:p>
            <a:endParaRPr lang="en-US" dirty="0"/>
          </a:p>
        </p:txBody>
      </p:sp>
    </p:spTree>
    <p:extLst>
      <p:ext uri="{BB962C8B-B14F-4D97-AF65-F5344CB8AC3E}">
        <p14:creationId xmlns:p14="http://schemas.microsoft.com/office/powerpoint/2010/main" val="181358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766" y="150421"/>
            <a:ext cx="10868297" cy="1092607"/>
          </a:xfrm>
          <a:prstGeom prst="rect">
            <a:avLst/>
          </a:prstGeom>
          <a:noFill/>
        </p:spPr>
        <p:txBody>
          <a:bodyPr wrap="square" rtlCol="0">
            <a:spAutoFit/>
          </a:bodyPr>
          <a:lstStyle/>
          <a:p>
            <a:r>
              <a:rPr lang="en-US" sz="2000" b="1" dirty="0" smtClean="0"/>
              <a:t>How it Works </a:t>
            </a:r>
          </a:p>
          <a:p>
            <a:endParaRPr lang="en-US" dirty="0"/>
          </a:p>
          <a:p>
            <a:pPr marL="342900" indent="-342900">
              <a:lnSpc>
                <a:spcPct val="150000"/>
              </a:lnSpc>
              <a:buFont typeface="+mj-lt"/>
              <a:buAutoNum type="arabicPeriod"/>
            </a:pPr>
            <a:endParaRPr lang="en-US" dirty="0"/>
          </a:p>
        </p:txBody>
      </p:sp>
      <p:sp>
        <p:nvSpPr>
          <p:cNvPr id="50" name="Rectangle 49"/>
          <p:cNvSpPr/>
          <p:nvPr/>
        </p:nvSpPr>
        <p:spPr>
          <a:xfrm>
            <a:off x="333652" y="475825"/>
            <a:ext cx="11348832" cy="3693319"/>
          </a:xfrm>
          <a:prstGeom prst="rect">
            <a:avLst/>
          </a:prstGeom>
        </p:spPr>
        <p:txBody>
          <a:bodyPr wrap="square">
            <a:spAutoFit/>
          </a:bodyPr>
          <a:lstStyle/>
          <a:p>
            <a:pPr>
              <a:lnSpc>
                <a:spcPct val="150000"/>
              </a:lnSpc>
            </a:pPr>
            <a:r>
              <a:rPr lang="en-US" sz="1200" dirty="0"/>
              <a:t>Soft SKU enable the device to configure the features dynamically . For example when </a:t>
            </a:r>
            <a:r>
              <a:rPr lang="en-US" sz="1200" dirty="0" smtClean="0"/>
              <a:t>the user </a:t>
            </a:r>
            <a:r>
              <a:rPr lang="en-US" sz="1200" dirty="0"/>
              <a:t>need to switch car type from  normal variant to luxury type, it will pull right type of SKU/License and changes profile of car. It will enable the features corresponding to that SKU </a:t>
            </a:r>
            <a:endParaRPr lang="en-US" sz="1200" dirty="0" smtClean="0"/>
          </a:p>
          <a:p>
            <a:pPr>
              <a:lnSpc>
                <a:spcPct val="150000"/>
              </a:lnSpc>
            </a:pPr>
            <a:r>
              <a:rPr lang="en-US" sz="1200" dirty="0"/>
              <a:t>Steps of how the SKU works:</a:t>
            </a:r>
          </a:p>
          <a:p>
            <a:pPr marL="342900" indent="-342900">
              <a:lnSpc>
                <a:spcPct val="150000"/>
              </a:lnSpc>
              <a:buFont typeface="Arial" panose="020B0604020202020204" pitchFamily="34" charset="0"/>
              <a:buChar char="•"/>
            </a:pPr>
            <a:r>
              <a:rPr lang="en-US" sz="1200" dirty="0" err="1"/>
              <a:t>Config</a:t>
            </a:r>
            <a:r>
              <a:rPr lang="en-US" sz="1200" dirty="0"/>
              <a:t> tool is responsible for creating the  SKUs. </a:t>
            </a:r>
            <a:endParaRPr lang="en-US" sz="1200" dirty="0" smtClean="0"/>
          </a:p>
          <a:p>
            <a:pPr marL="342900" indent="-342900">
              <a:lnSpc>
                <a:spcPct val="150000"/>
              </a:lnSpc>
              <a:buFont typeface="Arial" panose="020B0604020202020204" pitchFamily="34" charset="0"/>
              <a:buChar char="•"/>
            </a:pPr>
            <a:r>
              <a:rPr lang="en-US" sz="1200" dirty="0"/>
              <a:t>The SKUs will be created by defined guidelines that resides inside </a:t>
            </a:r>
            <a:r>
              <a:rPr lang="en-US" sz="1200" dirty="0" err="1"/>
              <a:t>Config</a:t>
            </a:r>
            <a:r>
              <a:rPr lang="en-US" sz="1200" dirty="0"/>
              <a:t> tool. After this step the SKU need to be mapped to corresponding OEM.  An OEM will be defined and a program will be created for that OEM for </a:t>
            </a:r>
            <a:r>
              <a:rPr lang="en-US" sz="1200" dirty="0" err="1"/>
              <a:t>e.g</a:t>
            </a:r>
            <a:r>
              <a:rPr lang="en-US" sz="1200" dirty="0"/>
              <a:t>  for ECU type or vehicle. Program will be associated with program version, chipsets and a program name. </a:t>
            </a:r>
          </a:p>
          <a:p>
            <a:pPr marL="342900" indent="-342900">
              <a:lnSpc>
                <a:spcPct val="150000"/>
              </a:lnSpc>
              <a:buFont typeface="Arial" panose="020B0604020202020204" pitchFamily="34" charset="0"/>
              <a:buChar char="•"/>
            </a:pPr>
            <a:r>
              <a:rPr lang="en-US" sz="1200" dirty="0"/>
              <a:t>For each program version, service package for each chipset will be defined .</a:t>
            </a:r>
          </a:p>
          <a:p>
            <a:pPr marL="342900" indent="-342900">
              <a:lnSpc>
                <a:spcPct val="150000"/>
              </a:lnSpc>
              <a:buFont typeface="Arial" panose="020B0604020202020204" pitchFamily="34" charset="0"/>
              <a:buChar char="•"/>
            </a:pPr>
            <a:r>
              <a:rPr lang="en-US" sz="1200" dirty="0"/>
              <a:t> Per chipset service package, the SKUs and  the values of the  features will be defined. As part of device onboarding,  these SKUs will be applicable  to C2C Platform for SKU updates and there will be a default SKU defined . </a:t>
            </a:r>
          </a:p>
          <a:p>
            <a:pPr marL="342900" indent="-342900">
              <a:lnSpc>
                <a:spcPct val="150000"/>
              </a:lnSpc>
              <a:buFont typeface="Arial" panose="020B0604020202020204" pitchFamily="34" charset="0"/>
              <a:buChar char="•"/>
            </a:pPr>
            <a:r>
              <a:rPr lang="en-US" sz="1200" dirty="0"/>
              <a:t>A default SKU will be associated with program or platform license file for which chipset specific license will be generated from Qualcomm System so that the configurations specified in license file will be enabled and user can experience those features. Features will be updated in </a:t>
            </a:r>
            <a:r>
              <a:rPr lang="en-US" sz="1200" dirty="0" err="1"/>
              <a:t>alacarte</a:t>
            </a:r>
            <a:r>
              <a:rPr lang="en-US" sz="1200" dirty="0"/>
              <a:t> fashion from other user portals.</a:t>
            </a:r>
          </a:p>
          <a:p>
            <a:pPr marL="342900" indent="-342900">
              <a:lnSpc>
                <a:spcPct val="150000"/>
              </a:lnSpc>
              <a:buFont typeface="Arial" panose="020B0604020202020204" pitchFamily="34" charset="0"/>
              <a:buChar char="•"/>
            </a:pPr>
            <a:r>
              <a:rPr lang="en-US" sz="1200" dirty="0"/>
              <a:t>To enable the Soft SKU on the chipset, the chipsets linked with device need to be identified first. This is done through the attestation process in which the device will send back the chipsets and identifiers associated with it to Qualcomm System. </a:t>
            </a:r>
          </a:p>
        </p:txBody>
      </p:sp>
      <p:grpSp>
        <p:nvGrpSpPr>
          <p:cNvPr id="10" name="Group 9"/>
          <p:cNvGrpSpPr/>
          <p:nvPr/>
        </p:nvGrpSpPr>
        <p:grpSpPr>
          <a:xfrm>
            <a:off x="4616072" y="4105966"/>
            <a:ext cx="7202889" cy="2222015"/>
            <a:chOff x="1504383" y="1148982"/>
            <a:chExt cx="7202889" cy="2222015"/>
          </a:xfrm>
        </p:grpSpPr>
        <p:sp>
          <p:nvSpPr>
            <p:cNvPr id="3" name="Rectangle 2"/>
            <p:cNvSpPr/>
            <p:nvPr/>
          </p:nvSpPr>
          <p:spPr>
            <a:xfrm>
              <a:off x="1504383" y="1148982"/>
              <a:ext cx="7202889" cy="2222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619830" y="1502660"/>
              <a:ext cx="4491283" cy="170456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224422" y="1148982"/>
              <a:ext cx="1430820" cy="338554"/>
            </a:xfrm>
            <a:prstGeom prst="rect">
              <a:avLst/>
            </a:prstGeom>
            <a:noFill/>
          </p:spPr>
          <p:txBody>
            <a:bodyPr wrap="square" rtlCol="0">
              <a:spAutoFit/>
            </a:bodyPr>
            <a:lstStyle/>
            <a:p>
              <a:pPr algn="ctr"/>
              <a:r>
                <a:rPr lang="en-US" sz="1600" b="1" dirty="0" smtClean="0"/>
                <a:t>VEHICLE</a:t>
              </a:r>
              <a:endParaRPr lang="en-US" sz="1600" b="1" dirty="0"/>
            </a:p>
          </p:txBody>
        </p:sp>
        <p:sp>
          <p:nvSpPr>
            <p:cNvPr id="49" name="Rectangle 48"/>
            <p:cNvSpPr/>
            <p:nvPr/>
          </p:nvSpPr>
          <p:spPr>
            <a:xfrm>
              <a:off x="6226559" y="1502660"/>
              <a:ext cx="2357883" cy="170456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158371" y="1483568"/>
              <a:ext cx="494257" cy="369332"/>
            </a:xfrm>
            <a:prstGeom prst="rect">
              <a:avLst/>
            </a:prstGeom>
            <a:noFill/>
          </p:spPr>
          <p:txBody>
            <a:bodyPr wrap="square" rtlCol="0">
              <a:spAutoFit/>
            </a:bodyPr>
            <a:lstStyle/>
            <a:p>
              <a:pPr algn="ctr"/>
              <a:r>
                <a:rPr lang="en-US" b="1" dirty="0" smtClean="0"/>
                <a:t>IVI</a:t>
              </a:r>
              <a:endParaRPr lang="en-US" b="1" dirty="0"/>
            </a:p>
          </p:txBody>
        </p:sp>
        <p:grpSp>
          <p:nvGrpSpPr>
            <p:cNvPr id="7" name="Group 6"/>
            <p:cNvGrpSpPr/>
            <p:nvPr/>
          </p:nvGrpSpPr>
          <p:grpSpPr>
            <a:xfrm>
              <a:off x="6356977" y="1859025"/>
              <a:ext cx="2006235" cy="1233385"/>
              <a:chOff x="6356977" y="1859025"/>
              <a:chExt cx="2006235" cy="1233385"/>
            </a:xfrm>
          </p:grpSpPr>
          <p:sp>
            <p:nvSpPr>
              <p:cNvPr id="41" name="Rectangle 40"/>
              <p:cNvSpPr/>
              <p:nvPr/>
            </p:nvSpPr>
            <p:spPr>
              <a:xfrm>
                <a:off x="6356977" y="1859025"/>
                <a:ext cx="2006235" cy="123338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227485" y="2128066"/>
                <a:ext cx="1032755" cy="87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474693" y="2152019"/>
                <a:ext cx="651825" cy="2637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Feature</a:t>
                </a:r>
                <a:endParaRPr lang="en-US" sz="1000" dirty="0"/>
              </a:p>
            </p:txBody>
          </p:sp>
          <p:sp>
            <p:nvSpPr>
              <p:cNvPr id="44" name="TextBox 43"/>
              <p:cNvSpPr txBox="1"/>
              <p:nvPr/>
            </p:nvSpPr>
            <p:spPr>
              <a:xfrm>
                <a:off x="7373086" y="2206962"/>
                <a:ext cx="626107" cy="336447"/>
              </a:xfrm>
              <a:prstGeom prst="rect">
                <a:avLst/>
              </a:prstGeom>
              <a:noFill/>
            </p:spPr>
            <p:txBody>
              <a:bodyPr wrap="square" rtlCol="0">
                <a:spAutoFit/>
              </a:bodyPr>
              <a:lstStyle/>
              <a:p>
                <a:r>
                  <a:rPr lang="en-US" sz="1000" dirty="0" smtClean="0"/>
                  <a:t>Secured Storage</a:t>
                </a:r>
                <a:endParaRPr lang="en-US" sz="1000" dirty="0"/>
              </a:p>
            </p:txBody>
          </p:sp>
          <p:sp>
            <p:nvSpPr>
              <p:cNvPr id="45" name="Rectangle 44"/>
              <p:cNvSpPr/>
              <p:nvPr/>
            </p:nvSpPr>
            <p:spPr>
              <a:xfrm>
                <a:off x="6460214" y="2543409"/>
                <a:ext cx="651825" cy="2340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Software Apps</a:t>
                </a:r>
                <a:endParaRPr lang="en-US" sz="900" dirty="0"/>
              </a:p>
            </p:txBody>
          </p:sp>
          <p:sp>
            <p:nvSpPr>
              <p:cNvPr id="46" name="Rectangle 45"/>
              <p:cNvSpPr/>
              <p:nvPr/>
            </p:nvSpPr>
            <p:spPr>
              <a:xfrm>
                <a:off x="7373086" y="2543409"/>
                <a:ext cx="809199" cy="23934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License</a:t>
                </a:r>
                <a:endParaRPr lang="en-US" sz="1000" dirty="0"/>
              </a:p>
            </p:txBody>
          </p:sp>
          <p:sp>
            <p:nvSpPr>
              <p:cNvPr id="47" name="TextBox 46"/>
              <p:cNvSpPr txBox="1"/>
              <p:nvPr/>
            </p:nvSpPr>
            <p:spPr>
              <a:xfrm>
                <a:off x="6758173" y="1875549"/>
                <a:ext cx="1236746" cy="246221"/>
              </a:xfrm>
              <a:prstGeom prst="rect">
                <a:avLst/>
              </a:prstGeom>
              <a:noFill/>
            </p:spPr>
            <p:txBody>
              <a:bodyPr wrap="square" rtlCol="0">
                <a:spAutoFit/>
              </a:bodyPr>
              <a:lstStyle/>
              <a:p>
                <a:pPr algn="ctr"/>
                <a:r>
                  <a:rPr lang="en-US" sz="1000" dirty="0" smtClean="0"/>
                  <a:t>Chipset1</a:t>
                </a:r>
                <a:endParaRPr lang="en-US" sz="1000" dirty="0"/>
              </a:p>
            </p:txBody>
          </p:sp>
        </p:grpSp>
        <p:grpSp>
          <p:nvGrpSpPr>
            <p:cNvPr id="52" name="Group 51"/>
            <p:cNvGrpSpPr/>
            <p:nvPr/>
          </p:nvGrpSpPr>
          <p:grpSpPr>
            <a:xfrm>
              <a:off x="1710211" y="1859171"/>
              <a:ext cx="2006235" cy="1233385"/>
              <a:chOff x="6356977" y="1859025"/>
              <a:chExt cx="2006235" cy="1233385"/>
            </a:xfrm>
          </p:grpSpPr>
          <p:sp>
            <p:nvSpPr>
              <p:cNvPr id="53" name="Rectangle 52"/>
              <p:cNvSpPr/>
              <p:nvPr/>
            </p:nvSpPr>
            <p:spPr>
              <a:xfrm>
                <a:off x="6356977" y="1859025"/>
                <a:ext cx="2006235" cy="123338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7227485" y="2128066"/>
                <a:ext cx="1032755" cy="87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74693" y="2152019"/>
                <a:ext cx="651825" cy="2637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Feature</a:t>
                </a:r>
                <a:endParaRPr lang="en-US" sz="1000" dirty="0"/>
              </a:p>
            </p:txBody>
          </p:sp>
          <p:sp>
            <p:nvSpPr>
              <p:cNvPr id="56" name="TextBox 55"/>
              <p:cNvSpPr txBox="1"/>
              <p:nvPr/>
            </p:nvSpPr>
            <p:spPr>
              <a:xfrm>
                <a:off x="7373086" y="2206962"/>
                <a:ext cx="626107" cy="336447"/>
              </a:xfrm>
              <a:prstGeom prst="rect">
                <a:avLst/>
              </a:prstGeom>
              <a:noFill/>
            </p:spPr>
            <p:txBody>
              <a:bodyPr wrap="square" rtlCol="0">
                <a:spAutoFit/>
              </a:bodyPr>
              <a:lstStyle/>
              <a:p>
                <a:r>
                  <a:rPr lang="en-US" sz="1000" dirty="0" smtClean="0"/>
                  <a:t>Secured Storage</a:t>
                </a:r>
                <a:endParaRPr lang="en-US" sz="1000" dirty="0"/>
              </a:p>
            </p:txBody>
          </p:sp>
          <p:sp>
            <p:nvSpPr>
              <p:cNvPr id="57" name="Rectangle 56"/>
              <p:cNvSpPr/>
              <p:nvPr/>
            </p:nvSpPr>
            <p:spPr>
              <a:xfrm>
                <a:off x="6460214" y="2543409"/>
                <a:ext cx="651825" cy="2340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Software Apps</a:t>
                </a:r>
                <a:endParaRPr lang="en-US" sz="900" dirty="0"/>
              </a:p>
            </p:txBody>
          </p:sp>
          <p:sp>
            <p:nvSpPr>
              <p:cNvPr id="58" name="Rectangle 57"/>
              <p:cNvSpPr/>
              <p:nvPr/>
            </p:nvSpPr>
            <p:spPr>
              <a:xfrm>
                <a:off x="7373086" y="2543409"/>
                <a:ext cx="809199" cy="23934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License</a:t>
                </a:r>
                <a:endParaRPr lang="en-US" sz="1000" dirty="0"/>
              </a:p>
            </p:txBody>
          </p:sp>
          <p:sp>
            <p:nvSpPr>
              <p:cNvPr id="59" name="TextBox 58"/>
              <p:cNvSpPr txBox="1"/>
              <p:nvPr/>
            </p:nvSpPr>
            <p:spPr>
              <a:xfrm>
                <a:off x="6758173" y="1875549"/>
                <a:ext cx="1236746" cy="246221"/>
              </a:xfrm>
              <a:prstGeom prst="rect">
                <a:avLst/>
              </a:prstGeom>
              <a:noFill/>
            </p:spPr>
            <p:txBody>
              <a:bodyPr wrap="square" rtlCol="0">
                <a:spAutoFit/>
              </a:bodyPr>
              <a:lstStyle/>
              <a:p>
                <a:pPr algn="ctr"/>
                <a:r>
                  <a:rPr lang="en-US" sz="1000" dirty="0" smtClean="0"/>
                  <a:t>Chipset1</a:t>
                </a:r>
                <a:endParaRPr lang="en-US" sz="1000" dirty="0"/>
              </a:p>
            </p:txBody>
          </p:sp>
        </p:grpSp>
        <p:grpSp>
          <p:nvGrpSpPr>
            <p:cNvPr id="60" name="Group 59"/>
            <p:cNvGrpSpPr/>
            <p:nvPr/>
          </p:nvGrpSpPr>
          <p:grpSpPr>
            <a:xfrm>
              <a:off x="3936715" y="1852900"/>
              <a:ext cx="2006235" cy="1233385"/>
              <a:chOff x="6356977" y="1859025"/>
              <a:chExt cx="2006235" cy="1233385"/>
            </a:xfrm>
          </p:grpSpPr>
          <p:sp>
            <p:nvSpPr>
              <p:cNvPr id="61" name="Rectangle 60"/>
              <p:cNvSpPr/>
              <p:nvPr/>
            </p:nvSpPr>
            <p:spPr>
              <a:xfrm>
                <a:off x="6356977" y="1859025"/>
                <a:ext cx="2006235" cy="123338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7227485" y="2128066"/>
                <a:ext cx="1032755" cy="87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474693" y="2152019"/>
                <a:ext cx="651825" cy="2637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Feature</a:t>
                </a:r>
                <a:endParaRPr lang="en-US" sz="1000" dirty="0"/>
              </a:p>
            </p:txBody>
          </p:sp>
          <p:sp>
            <p:nvSpPr>
              <p:cNvPr id="64" name="TextBox 63"/>
              <p:cNvSpPr txBox="1"/>
              <p:nvPr/>
            </p:nvSpPr>
            <p:spPr>
              <a:xfrm>
                <a:off x="7373086" y="2206962"/>
                <a:ext cx="626107" cy="336447"/>
              </a:xfrm>
              <a:prstGeom prst="rect">
                <a:avLst/>
              </a:prstGeom>
              <a:noFill/>
            </p:spPr>
            <p:txBody>
              <a:bodyPr wrap="square" rtlCol="0">
                <a:spAutoFit/>
              </a:bodyPr>
              <a:lstStyle/>
              <a:p>
                <a:r>
                  <a:rPr lang="en-US" sz="1000" dirty="0" smtClean="0"/>
                  <a:t>Secured Storage</a:t>
                </a:r>
                <a:endParaRPr lang="en-US" sz="1000" dirty="0"/>
              </a:p>
            </p:txBody>
          </p:sp>
          <p:sp>
            <p:nvSpPr>
              <p:cNvPr id="65" name="Rectangle 64"/>
              <p:cNvSpPr/>
              <p:nvPr/>
            </p:nvSpPr>
            <p:spPr>
              <a:xfrm>
                <a:off x="6460214" y="2543409"/>
                <a:ext cx="651825" cy="2340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Software Apps</a:t>
                </a:r>
                <a:endParaRPr lang="en-US" sz="900" dirty="0"/>
              </a:p>
            </p:txBody>
          </p:sp>
          <p:sp>
            <p:nvSpPr>
              <p:cNvPr id="66" name="Rectangle 65"/>
              <p:cNvSpPr/>
              <p:nvPr/>
            </p:nvSpPr>
            <p:spPr>
              <a:xfrm>
                <a:off x="7373086" y="2543409"/>
                <a:ext cx="809199" cy="23934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License</a:t>
                </a:r>
                <a:endParaRPr lang="en-US" sz="1000" dirty="0"/>
              </a:p>
            </p:txBody>
          </p:sp>
          <p:sp>
            <p:nvSpPr>
              <p:cNvPr id="67" name="TextBox 66"/>
              <p:cNvSpPr txBox="1"/>
              <p:nvPr/>
            </p:nvSpPr>
            <p:spPr>
              <a:xfrm>
                <a:off x="6758173" y="1875549"/>
                <a:ext cx="1236746" cy="246221"/>
              </a:xfrm>
              <a:prstGeom prst="rect">
                <a:avLst/>
              </a:prstGeom>
              <a:noFill/>
            </p:spPr>
            <p:txBody>
              <a:bodyPr wrap="square" rtlCol="0">
                <a:spAutoFit/>
              </a:bodyPr>
              <a:lstStyle/>
              <a:p>
                <a:pPr algn="ctr"/>
                <a:r>
                  <a:rPr lang="en-US" sz="1000" dirty="0" smtClean="0"/>
                  <a:t>Chipset2</a:t>
                </a:r>
                <a:endParaRPr lang="en-US" sz="1000" dirty="0"/>
              </a:p>
            </p:txBody>
          </p:sp>
        </p:grpSp>
        <p:sp>
          <p:nvSpPr>
            <p:cNvPr id="68" name="TextBox 67"/>
            <p:cNvSpPr txBox="1"/>
            <p:nvPr/>
          </p:nvSpPr>
          <p:spPr>
            <a:xfrm>
              <a:off x="3523754" y="1487797"/>
              <a:ext cx="625793" cy="369332"/>
            </a:xfrm>
            <a:prstGeom prst="rect">
              <a:avLst/>
            </a:prstGeom>
            <a:noFill/>
          </p:spPr>
          <p:txBody>
            <a:bodyPr wrap="square" rtlCol="0">
              <a:spAutoFit/>
            </a:bodyPr>
            <a:lstStyle/>
            <a:p>
              <a:pPr algn="ctr"/>
              <a:r>
                <a:rPr lang="en-US" b="1" dirty="0" smtClean="0"/>
                <a:t>TCU</a:t>
              </a:r>
              <a:endParaRPr lang="en-US" b="1" dirty="0"/>
            </a:p>
          </p:txBody>
        </p:sp>
      </p:grpSp>
      <p:sp>
        <p:nvSpPr>
          <p:cNvPr id="69" name="Rectangle 68"/>
          <p:cNvSpPr/>
          <p:nvPr/>
        </p:nvSpPr>
        <p:spPr>
          <a:xfrm>
            <a:off x="332864" y="4105966"/>
            <a:ext cx="4131329"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200" dirty="0" smtClean="0"/>
              <a:t>QWES </a:t>
            </a:r>
            <a:r>
              <a:rPr lang="en-US" sz="1200" dirty="0"/>
              <a:t>validate the chipset details. For validating the chipset identity , the chipsets should be on boarded  and stored in the backend. For each chipset identified, a license will be published for experiencing its corresponding features. The license will be generated by Qualcomm system (QWES)and send back to the device .There after the features inside chipset get updated with license specific configurations</a:t>
            </a:r>
            <a:r>
              <a:rPr lang="en-US" sz="1200" dirty="0" smtClean="0"/>
              <a:t>.</a:t>
            </a:r>
            <a:endParaRPr lang="en-US" sz="1200" dirty="0"/>
          </a:p>
        </p:txBody>
      </p:sp>
    </p:spTree>
    <p:extLst>
      <p:ext uri="{BB962C8B-B14F-4D97-AF65-F5344CB8AC3E}">
        <p14:creationId xmlns:p14="http://schemas.microsoft.com/office/powerpoint/2010/main" val="3573235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0545" y="374073"/>
            <a:ext cx="9226094" cy="4739759"/>
          </a:xfrm>
          <a:prstGeom prst="rect">
            <a:avLst/>
          </a:prstGeom>
          <a:noFill/>
        </p:spPr>
        <p:txBody>
          <a:bodyPr wrap="square" rtlCol="0">
            <a:spAutoFit/>
          </a:bodyPr>
          <a:lstStyle/>
          <a:p>
            <a:r>
              <a:rPr lang="en-US" sz="1600" b="1" dirty="0" smtClean="0"/>
              <a:t>Key Terminologies</a:t>
            </a:r>
          </a:p>
          <a:p>
            <a:endParaRPr lang="en-US" sz="1100" dirty="0"/>
          </a:p>
          <a:p>
            <a:pPr marL="342900" indent="-342900">
              <a:buFont typeface="Arial" panose="020B0604020202020204" pitchFamily="34" charset="0"/>
              <a:buAutoNum type="arabicPeriod"/>
            </a:pPr>
            <a:r>
              <a:rPr lang="en-US" sz="1400" dirty="0"/>
              <a:t>SKU – Stock keeping Unit. It is set of features</a:t>
            </a:r>
          </a:p>
          <a:p>
            <a:pPr marL="342900" indent="-342900">
              <a:buAutoNum type="arabicPeriod"/>
            </a:pPr>
            <a:endParaRPr lang="en-US" sz="1400" dirty="0"/>
          </a:p>
          <a:p>
            <a:pPr marL="342900" indent="-342900">
              <a:buFont typeface="Arial" panose="020B0604020202020204" pitchFamily="34" charset="0"/>
              <a:buAutoNum type="arabicPeriod"/>
            </a:pPr>
            <a:r>
              <a:rPr lang="en-US" sz="1400" dirty="0"/>
              <a:t>QWES – Qualcomm portal to generate chipset and platform license file</a:t>
            </a:r>
          </a:p>
          <a:p>
            <a:pPr marL="342900" indent="-342900">
              <a:buFont typeface="Arial" panose="020B0604020202020204" pitchFamily="34" charset="0"/>
              <a:buAutoNum type="arabicPeriod"/>
            </a:pPr>
            <a:endParaRPr lang="en-US" sz="1400" dirty="0"/>
          </a:p>
          <a:p>
            <a:pPr marL="342900" indent="-342900">
              <a:buFont typeface="Arial" panose="020B0604020202020204" pitchFamily="34" charset="0"/>
              <a:buAutoNum type="arabicPeriod"/>
            </a:pPr>
            <a:r>
              <a:rPr lang="en-US" sz="1400" dirty="0"/>
              <a:t>SMP – Service Management portal</a:t>
            </a:r>
          </a:p>
          <a:p>
            <a:pPr marL="342900" indent="-342900">
              <a:buFont typeface="Arial" panose="020B0604020202020204" pitchFamily="34" charset="0"/>
              <a:buAutoNum type="arabicPeriod"/>
            </a:pPr>
            <a:endParaRPr lang="en-US" sz="1400" dirty="0"/>
          </a:p>
          <a:p>
            <a:pPr marL="342900" indent="-342900">
              <a:buFont typeface="Arial" panose="020B0604020202020204" pitchFamily="34" charset="0"/>
              <a:buAutoNum type="arabicPeriod"/>
            </a:pPr>
            <a:r>
              <a:rPr lang="en-US" sz="1400" dirty="0"/>
              <a:t>LMS -  License Management System</a:t>
            </a:r>
          </a:p>
          <a:p>
            <a:pPr marL="342900" indent="-342900">
              <a:buAutoNum type="arabicPeriod"/>
            </a:pPr>
            <a:endParaRPr lang="en-US" sz="1400" dirty="0"/>
          </a:p>
          <a:p>
            <a:pPr marL="342900" indent="-342900">
              <a:buFont typeface="Arial" panose="020B0604020202020204" pitchFamily="34" charset="0"/>
              <a:buAutoNum type="arabicPeriod"/>
            </a:pPr>
            <a:r>
              <a:rPr lang="en-US" sz="1400" dirty="0"/>
              <a:t>Chipset – Smallest electronic unit of device</a:t>
            </a:r>
          </a:p>
          <a:p>
            <a:pPr marL="342900" indent="-342900">
              <a:buFont typeface="Arial" panose="020B0604020202020204" pitchFamily="34" charset="0"/>
              <a:buAutoNum type="arabicPeriod"/>
            </a:pPr>
            <a:endParaRPr lang="en-US" sz="1400" dirty="0"/>
          </a:p>
          <a:p>
            <a:pPr marL="342900" indent="-342900">
              <a:buFont typeface="Arial" panose="020B0604020202020204" pitchFamily="34" charset="0"/>
              <a:buAutoNum type="arabicPeriod"/>
            </a:pPr>
            <a:r>
              <a:rPr lang="en-US" sz="1400" dirty="0"/>
              <a:t>Feature – The attribute of chipset</a:t>
            </a:r>
          </a:p>
          <a:p>
            <a:pPr marL="342900" indent="-342900">
              <a:buAutoNum type="arabicPeriod"/>
            </a:pPr>
            <a:endParaRPr lang="en-US" sz="1400" dirty="0"/>
          </a:p>
          <a:p>
            <a:pPr marL="342900" indent="-342900">
              <a:buFont typeface="Arial" panose="020B0604020202020204" pitchFamily="34" charset="0"/>
              <a:buAutoNum type="arabicPeriod"/>
            </a:pPr>
            <a:r>
              <a:rPr lang="en-US" sz="1400" dirty="0"/>
              <a:t>SP – Service Package</a:t>
            </a:r>
          </a:p>
          <a:p>
            <a:pPr marL="342900" indent="-342900">
              <a:buAutoNum type="arabicPeriod"/>
            </a:pPr>
            <a:endParaRPr lang="en-US" sz="1400" dirty="0"/>
          </a:p>
          <a:p>
            <a:pPr marL="342900" indent="-342900">
              <a:buFont typeface="Arial" panose="020B0604020202020204" pitchFamily="34" charset="0"/>
              <a:buAutoNum type="arabicPeriod"/>
            </a:pPr>
            <a:r>
              <a:rPr lang="en-US" sz="1400" dirty="0"/>
              <a:t>OEM – Original Equipment Manufacturer(For </a:t>
            </a:r>
            <a:r>
              <a:rPr lang="en-US" sz="1400" dirty="0" err="1"/>
              <a:t>e.g</a:t>
            </a:r>
            <a:r>
              <a:rPr lang="en-US" sz="1400" dirty="0"/>
              <a:t> Ford, GM </a:t>
            </a:r>
            <a:r>
              <a:rPr lang="en-US" sz="1400" dirty="0" err="1"/>
              <a:t>etc</a:t>
            </a:r>
            <a:r>
              <a:rPr lang="en-US" sz="1400" dirty="0"/>
              <a:t>)</a:t>
            </a:r>
          </a:p>
          <a:p>
            <a:pPr marL="342900" indent="-342900">
              <a:buAutoNum type="arabicPeriod"/>
            </a:pPr>
            <a:endParaRPr lang="en-US" sz="1400" dirty="0"/>
          </a:p>
          <a:p>
            <a:pPr marL="342900" indent="-342900">
              <a:buFont typeface="Arial" panose="020B0604020202020204" pitchFamily="34" charset="0"/>
              <a:buAutoNum type="arabicPeriod"/>
            </a:pPr>
            <a:r>
              <a:rPr lang="en-US" sz="1400" dirty="0"/>
              <a:t>Program – Program for a device or vehicle will be defined for an OEM</a:t>
            </a:r>
          </a:p>
          <a:p>
            <a:pPr marL="342900" indent="-342900">
              <a:buAutoNum type="arabicPeriod"/>
            </a:pPr>
            <a:endParaRPr lang="en-US" sz="1400" dirty="0"/>
          </a:p>
          <a:p>
            <a:pPr marL="342900" indent="-342900">
              <a:buFont typeface="Arial" panose="020B0604020202020204" pitchFamily="34" charset="0"/>
              <a:buAutoNum type="arabicPeriod"/>
            </a:pPr>
            <a:r>
              <a:rPr lang="en-US" sz="1400" dirty="0" err="1"/>
              <a:t>Config</a:t>
            </a:r>
            <a:r>
              <a:rPr lang="en-US" sz="1400" dirty="0"/>
              <a:t> Tool  - Responsible for creating SKUs &amp; associating program with OEM</a:t>
            </a:r>
          </a:p>
          <a:p>
            <a:pPr marL="285750" indent="-285750">
              <a:buFont typeface="Arial" panose="020B0604020202020204" pitchFamily="34" charset="0"/>
              <a:buChar char="•"/>
            </a:pPr>
            <a:endParaRPr lang="en-US" sz="1100" dirty="0"/>
          </a:p>
        </p:txBody>
      </p:sp>
    </p:spTree>
    <p:extLst>
      <p:ext uri="{BB962C8B-B14F-4D97-AF65-F5344CB8AC3E}">
        <p14:creationId xmlns:p14="http://schemas.microsoft.com/office/powerpoint/2010/main" val="1501638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554" y="3095024"/>
            <a:ext cx="10390909" cy="2462213"/>
          </a:xfrm>
          <a:prstGeom prst="rect">
            <a:avLst/>
          </a:prstGeom>
          <a:noFill/>
        </p:spPr>
        <p:txBody>
          <a:bodyPr wrap="square" rtlCol="0">
            <a:spAutoFit/>
          </a:bodyPr>
          <a:lstStyle/>
          <a:p>
            <a:pPr marL="342900" indent="-342900">
              <a:buAutoNum type="arabicPeriod"/>
            </a:pPr>
            <a:r>
              <a:rPr lang="en-US" sz="1400" dirty="0" smtClean="0"/>
              <a:t>As part of device provisioning, chipset onboarding message send to C2C platform</a:t>
            </a:r>
          </a:p>
          <a:p>
            <a:pPr marL="342900" indent="-342900">
              <a:buAutoNum type="arabicPeriod"/>
            </a:pPr>
            <a:r>
              <a:rPr lang="en-US" sz="1400" dirty="0" smtClean="0"/>
              <a:t>Chipsets need to be identified and validated .  For this C2C Platform request QWES to generate nonce and QWES send the nonce to  C2C Platform </a:t>
            </a:r>
          </a:p>
          <a:p>
            <a:pPr marL="342900" indent="-342900">
              <a:buAutoNum type="arabicPeriod"/>
            </a:pPr>
            <a:r>
              <a:rPr lang="en-US" sz="1400" dirty="0" smtClean="0"/>
              <a:t>C2C platform send nonce generated by QWES to device for retrieving the chipset details. Device send  back the list of chipset identifiers and SKU id to QWES in encrypted way.</a:t>
            </a:r>
          </a:p>
          <a:p>
            <a:pPr marL="342900" indent="-342900">
              <a:buAutoNum type="arabicPeriod"/>
            </a:pPr>
            <a:r>
              <a:rPr lang="en-US" sz="1400" dirty="0" smtClean="0"/>
              <a:t>QWES decrypt the chipset identifiers, SKU id, validate the chipset details and send to C2C platform </a:t>
            </a:r>
          </a:p>
          <a:p>
            <a:pPr marL="342900" indent="-342900">
              <a:buAutoNum type="arabicPeriod"/>
            </a:pPr>
            <a:r>
              <a:rPr lang="en-US" sz="1400" dirty="0" smtClean="0"/>
              <a:t>C2C Platform store the chipset identifiers, SKU id in data store</a:t>
            </a:r>
          </a:p>
          <a:p>
            <a:pPr marL="342900" indent="-342900">
              <a:buAutoNum type="arabicPeriod"/>
            </a:pPr>
            <a:r>
              <a:rPr lang="en-US" sz="1400" dirty="0" smtClean="0"/>
              <a:t>C2C platform initiate license call  for the corresponding SKU id retrieved from device to Qualcomm system(QWES). QWES generate the license and send back to device </a:t>
            </a:r>
          </a:p>
          <a:p>
            <a:pPr marL="342900" indent="-342900">
              <a:buAutoNum type="arabicPeriod"/>
            </a:pPr>
            <a:r>
              <a:rPr lang="en-US" sz="1400" dirty="0" smtClean="0"/>
              <a:t>The chipset specific license get installed in device and send back response to C2C platform</a:t>
            </a:r>
          </a:p>
          <a:p>
            <a:pPr marL="342900" indent="-342900">
              <a:buAutoNum type="arabicPeriod"/>
            </a:pPr>
            <a:r>
              <a:rPr lang="en-US" sz="1400" dirty="0" smtClean="0"/>
              <a:t>C2C Platform store the license details and  license installation status in data store</a:t>
            </a:r>
          </a:p>
        </p:txBody>
      </p:sp>
      <p:sp>
        <p:nvSpPr>
          <p:cNvPr id="2" name="Rectangle 1"/>
          <p:cNvSpPr/>
          <p:nvPr/>
        </p:nvSpPr>
        <p:spPr>
          <a:xfrm>
            <a:off x="311879" y="112481"/>
            <a:ext cx="4003660" cy="369332"/>
          </a:xfrm>
          <a:prstGeom prst="rect">
            <a:avLst/>
          </a:prstGeom>
        </p:spPr>
        <p:txBody>
          <a:bodyPr wrap="none">
            <a:spAutoFit/>
          </a:bodyPr>
          <a:lstStyle/>
          <a:p>
            <a:r>
              <a:rPr lang="en-US" b="1" dirty="0"/>
              <a:t>Chipset Onboarding/License Installation</a:t>
            </a:r>
          </a:p>
        </p:txBody>
      </p:sp>
      <p:grpSp>
        <p:nvGrpSpPr>
          <p:cNvPr id="32" name="Group 31"/>
          <p:cNvGrpSpPr/>
          <p:nvPr/>
        </p:nvGrpSpPr>
        <p:grpSpPr>
          <a:xfrm>
            <a:off x="850239" y="788067"/>
            <a:ext cx="10586585" cy="1464895"/>
            <a:chOff x="850239" y="788067"/>
            <a:chExt cx="10586585" cy="1464895"/>
          </a:xfrm>
        </p:grpSpPr>
        <p:cxnSp>
          <p:nvCxnSpPr>
            <p:cNvPr id="3" name="Straight Arrow Connector 2"/>
            <p:cNvCxnSpPr/>
            <p:nvPr/>
          </p:nvCxnSpPr>
          <p:spPr>
            <a:xfrm>
              <a:off x="2608433" y="1169285"/>
              <a:ext cx="2143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757131" y="788067"/>
              <a:ext cx="1960137" cy="1464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C2C Platform</a:t>
              </a:r>
              <a:endParaRPr lang="en-US" dirty="0"/>
            </a:p>
          </p:txBody>
        </p:sp>
        <p:sp>
          <p:nvSpPr>
            <p:cNvPr id="6" name="Rectangle 5"/>
            <p:cNvSpPr/>
            <p:nvPr/>
          </p:nvSpPr>
          <p:spPr>
            <a:xfrm>
              <a:off x="9816335" y="788067"/>
              <a:ext cx="1620489" cy="14648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Qualcomm System(QWES)</a:t>
              </a:r>
              <a:endParaRPr lang="en-US" dirty="0"/>
            </a:p>
          </p:txBody>
        </p:sp>
        <p:sp>
          <p:nvSpPr>
            <p:cNvPr id="7" name="TextBox 6"/>
            <p:cNvSpPr txBox="1"/>
            <p:nvPr/>
          </p:nvSpPr>
          <p:spPr>
            <a:xfrm>
              <a:off x="2934275" y="886445"/>
              <a:ext cx="1894114" cy="246221"/>
            </a:xfrm>
            <a:prstGeom prst="rect">
              <a:avLst/>
            </a:prstGeom>
            <a:noFill/>
          </p:spPr>
          <p:txBody>
            <a:bodyPr wrap="square" rtlCol="0">
              <a:spAutoFit/>
            </a:bodyPr>
            <a:lstStyle/>
            <a:p>
              <a:r>
                <a:rPr lang="en-US" sz="1000" dirty="0" smtClean="0"/>
                <a:t>Chipset Onboarding  Message</a:t>
              </a:r>
              <a:endParaRPr lang="en-US" sz="1000" dirty="0"/>
            </a:p>
          </p:txBody>
        </p:sp>
        <p:sp>
          <p:nvSpPr>
            <p:cNvPr id="8" name="TextBox 7"/>
            <p:cNvSpPr txBox="1"/>
            <p:nvPr/>
          </p:nvSpPr>
          <p:spPr>
            <a:xfrm>
              <a:off x="7262493" y="868952"/>
              <a:ext cx="1761480" cy="246221"/>
            </a:xfrm>
            <a:prstGeom prst="rect">
              <a:avLst/>
            </a:prstGeom>
            <a:noFill/>
          </p:spPr>
          <p:txBody>
            <a:bodyPr wrap="square" rtlCol="0">
              <a:spAutoFit/>
            </a:bodyPr>
            <a:lstStyle/>
            <a:p>
              <a:r>
                <a:rPr lang="en-US" sz="1000" dirty="0" smtClean="0"/>
                <a:t>Get Nonce</a:t>
              </a:r>
              <a:endParaRPr lang="en-US" dirty="0"/>
            </a:p>
          </p:txBody>
        </p:sp>
        <p:cxnSp>
          <p:nvCxnSpPr>
            <p:cNvPr id="9" name="Straight Arrow Connector 8"/>
            <p:cNvCxnSpPr/>
            <p:nvPr/>
          </p:nvCxnSpPr>
          <p:spPr>
            <a:xfrm flipV="1">
              <a:off x="6693387" y="1169285"/>
              <a:ext cx="31229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623039" y="1565687"/>
              <a:ext cx="21079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56199" y="1215302"/>
              <a:ext cx="1988269" cy="400110"/>
            </a:xfrm>
            <a:prstGeom prst="rect">
              <a:avLst/>
            </a:prstGeom>
            <a:noFill/>
          </p:spPr>
          <p:txBody>
            <a:bodyPr wrap="square" rtlCol="0">
              <a:spAutoFit/>
            </a:bodyPr>
            <a:lstStyle/>
            <a:p>
              <a:r>
                <a:rPr lang="en-US" sz="1000" dirty="0" smtClean="0"/>
                <a:t>Encrypted Chipset Identifiers &amp; SKU Id </a:t>
              </a:r>
              <a:endParaRPr lang="en-US" sz="1000" dirty="0"/>
            </a:p>
          </p:txBody>
        </p:sp>
        <p:cxnSp>
          <p:nvCxnSpPr>
            <p:cNvPr id="14" name="Straight Arrow Connector 13"/>
            <p:cNvCxnSpPr/>
            <p:nvPr/>
          </p:nvCxnSpPr>
          <p:spPr>
            <a:xfrm flipV="1">
              <a:off x="6689978" y="1611857"/>
              <a:ext cx="31263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36794" y="1211747"/>
              <a:ext cx="2068644" cy="400110"/>
            </a:xfrm>
            <a:prstGeom prst="rect">
              <a:avLst/>
            </a:prstGeom>
            <a:noFill/>
          </p:spPr>
          <p:txBody>
            <a:bodyPr wrap="square" rtlCol="0">
              <a:spAutoFit/>
            </a:bodyPr>
            <a:lstStyle/>
            <a:p>
              <a:r>
                <a:rPr lang="en-US" sz="1000" dirty="0" smtClean="0"/>
                <a:t>Decrypt &amp; Validate Chipset Identifiers, SKU Id </a:t>
              </a:r>
              <a:endParaRPr lang="en-US" sz="1000" dirty="0"/>
            </a:p>
          </p:txBody>
        </p:sp>
        <p:sp>
          <p:nvSpPr>
            <p:cNvPr id="16" name="TextBox 15"/>
            <p:cNvSpPr txBox="1"/>
            <p:nvPr/>
          </p:nvSpPr>
          <p:spPr>
            <a:xfrm>
              <a:off x="5682784" y="1834608"/>
              <a:ext cx="1022738" cy="338554"/>
            </a:xfrm>
            <a:prstGeom prst="rect">
              <a:avLst/>
            </a:prstGeom>
            <a:noFill/>
          </p:spPr>
          <p:txBody>
            <a:bodyPr wrap="square" rtlCol="0">
              <a:spAutoFit/>
            </a:bodyPr>
            <a:lstStyle/>
            <a:p>
              <a:r>
                <a:rPr lang="en-US" sz="800" dirty="0" smtClean="0"/>
                <a:t>Store Chipset Identifiers &amp; SKU Id </a:t>
              </a:r>
              <a:endParaRPr lang="en-US" sz="800" dirty="0"/>
            </a:p>
          </p:txBody>
        </p:sp>
        <p:sp>
          <p:nvSpPr>
            <p:cNvPr id="17" name="Oval 16"/>
            <p:cNvSpPr/>
            <p:nvPr/>
          </p:nvSpPr>
          <p:spPr>
            <a:xfrm>
              <a:off x="2673123" y="886444"/>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7010283" y="883120"/>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Oval 18"/>
            <p:cNvSpPr/>
            <p:nvPr/>
          </p:nvSpPr>
          <p:spPr>
            <a:xfrm>
              <a:off x="2665870" y="1275363"/>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Oval 19"/>
            <p:cNvSpPr/>
            <p:nvPr/>
          </p:nvSpPr>
          <p:spPr>
            <a:xfrm>
              <a:off x="6998733" y="1275362"/>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Oval 20"/>
            <p:cNvSpPr/>
            <p:nvPr/>
          </p:nvSpPr>
          <p:spPr>
            <a:xfrm>
              <a:off x="6247176" y="1580062"/>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2" name="Straight Arrow Connector 21"/>
            <p:cNvCxnSpPr/>
            <p:nvPr/>
          </p:nvCxnSpPr>
          <p:spPr>
            <a:xfrm>
              <a:off x="6689978" y="2046104"/>
              <a:ext cx="31483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62527" y="1768305"/>
              <a:ext cx="1660635" cy="246221"/>
            </a:xfrm>
            <a:prstGeom prst="rect">
              <a:avLst/>
            </a:prstGeom>
            <a:noFill/>
          </p:spPr>
          <p:txBody>
            <a:bodyPr wrap="square" rtlCol="0">
              <a:spAutoFit/>
            </a:bodyPr>
            <a:lstStyle/>
            <a:p>
              <a:r>
                <a:rPr lang="en-US" sz="1000" dirty="0" smtClean="0"/>
                <a:t>License Generation</a:t>
              </a:r>
              <a:endParaRPr lang="en-US" sz="1000" dirty="0"/>
            </a:p>
          </p:txBody>
        </p:sp>
        <p:sp>
          <p:nvSpPr>
            <p:cNvPr id="24" name="Oval 23"/>
            <p:cNvSpPr/>
            <p:nvPr/>
          </p:nvSpPr>
          <p:spPr>
            <a:xfrm>
              <a:off x="7010283" y="1756142"/>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25" name="Straight Arrow Connector 24"/>
            <p:cNvCxnSpPr/>
            <p:nvPr/>
          </p:nvCxnSpPr>
          <p:spPr>
            <a:xfrm flipH="1" flipV="1">
              <a:off x="2556192" y="2059062"/>
              <a:ext cx="22076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33176" y="1731504"/>
              <a:ext cx="1894114" cy="246221"/>
            </a:xfrm>
            <a:prstGeom prst="rect">
              <a:avLst/>
            </a:prstGeom>
            <a:noFill/>
          </p:spPr>
          <p:txBody>
            <a:bodyPr wrap="square" rtlCol="0">
              <a:spAutoFit/>
            </a:bodyPr>
            <a:lstStyle/>
            <a:p>
              <a:r>
                <a:rPr lang="en-US" sz="1000" dirty="0" smtClean="0"/>
                <a:t>Install License</a:t>
              </a:r>
              <a:endParaRPr lang="en-US" sz="1000" dirty="0"/>
            </a:p>
          </p:txBody>
        </p:sp>
        <p:sp>
          <p:nvSpPr>
            <p:cNvPr id="27" name="Oval 26"/>
            <p:cNvSpPr/>
            <p:nvPr/>
          </p:nvSpPr>
          <p:spPr>
            <a:xfrm>
              <a:off x="2676119" y="1733647"/>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8" name="Oval 27"/>
            <p:cNvSpPr/>
            <p:nvPr/>
          </p:nvSpPr>
          <p:spPr>
            <a:xfrm>
              <a:off x="4818363" y="1580062"/>
              <a:ext cx="252210" cy="246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pic>
          <p:nvPicPr>
            <p:cNvPr id="29" name="Picture 28"/>
            <p:cNvPicPr>
              <a:picLocks noChangeAspect="1"/>
            </p:cNvPicPr>
            <p:nvPr/>
          </p:nvPicPr>
          <p:blipFill>
            <a:blip r:embed="rId2"/>
            <a:stretch>
              <a:fillRect/>
            </a:stretch>
          </p:blipFill>
          <p:spPr>
            <a:xfrm>
              <a:off x="850239" y="788067"/>
              <a:ext cx="1648338" cy="1464894"/>
            </a:xfrm>
            <a:prstGeom prst="rect">
              <a:avLst/>
            </a:prstGeom>
          </p:spPr>
        </p:pic>
        <p:sp>
          <p:nvSpPr>
            <p:cNvPr id="30" name="Rectangle 29"/>
            <p:cNvSpPr/>
            <p:nvPr/>
          </p:nvSpPr>
          <p:spPr>
            <a:xfrm>
              <a:off x="5111858" y="1233223"/>
              <a:ext cx="1094513" cy="574581"/>
            </a:xfrm>
            <a:prstGeom prst="rect">
              <a:avLst/>
            </a:prstGeom>
            <a:solidFill>
              <a:schemeClr val="accent1">
                <a:lumMod val="40000"/>
                <a:lumOff val="60000"/>
              </a:schemeClr>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Store</a:t>
              </a:r>
              <a:endParaRPr lang="en-US" sz="1200" dirty="0"/>
            </a:p>
          </p:txBody>
        </p:sp>
        <p:sp>
          <p:nvSpPr>
            <p:cNvPr id="31" name="TextBox 30"/>
            <p:cNvSpPr txBox="1"/>
            <p:nvPr/>
          </p:nvSpPr>
          <p:spPr>
            <a:xfrm>
              <a:off x="4726468" y="1874621"/>
              <a:ext cx="979469" cy="338554"/>
            </a:xfrm>
            <a:prstGeom prst="rect">
              <a:avLst/>
            </a:prstGeom>
            <a:noFill/>
          </p:spPr>
          <p:txBody>
            <a:bodyPr wrap="square" rtlCol="0">
              <a:spAutoFit/>
            </a:bodyPr>
            <a:lstStyle/>
            <a:p>
              <a:r>
                <a:rPr lang="en-US" sz="800" dirty="0" smtClean="0"/>
                <a:t>Store License details, status</a:t>
              </a:r>
              <a:endParaRPr lang="en-US" sz="800" dirty="0"/>
            </a:p>
          </p:txBody>
        </p:sp>
      </p:grpSp>
    </p:spTree>
    <p:extLst>
      <p:ext uri="{BB962C8B-B14F-4D97-AF65-F5344CB8AC3E}">
        <p14:creationId xmlns:p14="http://schemas.microsoft.com/office/powerpoint/2010/main" val="1183013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stCxn id="5" idx="3"/>
            <a:endCxn id="7" idx="1"/>
          </p:cNvCxnSpPr>
          <p:nvPr/>
        </p:nvCxnSpPr>
        <p:spPr>
          <a:xfrm flipV="1">
            <a:off x="1528354" y="1725102"/>
            <a:ext cx="3583578" cy="26126"/>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5205" y="1584131"/>
            <a:ext cx="1243149"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OEM</a:t>
            </a:r>
            <a:endParaRPr lang="en-US" sz="1200" dirty="0"/>
          </a:p>
        </p:txBody>
      </p:sp>
      <p:sp>
        <p:nvSpPr>
          <p:cNvPr id="6" name="Rectangle 5"/>
          <p:cNvSpPr/>
          <p:nvPr/>
        </p:nvSpPr>
        <p:spPr>
          <a:xfrm>
            <a:off x="1728656" y="1558005"/>
            <a:ext cx="1449973"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Program</a:t>
            </a:r>
            <a:endParaRPr lang="en-US" sz="1200" dirty="0"/>
          </a:p>
        </p:txBody>
      </p:sp>
      <p:sp>
        <p:nvSpPr>
          <p:cNvPr id="7" name="Rectangle 6"/>
          <p:cNvSpPr/>
          <p:nvPr/>
        </p:nvSpPr>
        <p:spPr>
          <a:xfrm>
            <a:off x="5111932" y="1558005"/>
            <a:ext cx="1715587" cy="334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SP for Chipset</a:t>
            </a:r>
            <a:endParaRPr lang="en-US" sz="1200" dirty="0"/>
          </a:p>
        </p:txBody>
      </p:sp>
      <p:cxnSp>
        <p:nvCxnSpPr>
          <p:cNvPr id="8" name="Straight Connector 7"/>
          <p:cNvCxnSpPr>
            <a:stCxn id="7" idx="3"/>
          </p:cNvCxnSpPr>
          <p:nvPr/>
        </p:nvCxnSpPr>
        <p:spPr>
          <a:xfrm flipV="1">
            <a:off x="6827519" y="1061616"/>
            <a:ext cx="1441270" cy="663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779617" y="1834466"/>
            <a:ext cx="1524001" cy="4419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49685" y="679273"/>
            <a:ext cx="1558834"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SKU2</a:t>
            </a:r>
            <a:endParaRPr lang="en-US" sz="1200" dirty="0"/>
          </a:p>
        </p:txBody>
      </p:sp>
      <p:sp>
        <p:nvSpPr>
          <p:cNvPr id="11" name="Rectangle 10"/>
          <p:cNvSpPr/>
          <p:nvPr/>
        </p:nvSpPr>
        <p:spPr>
          <a:xfrm>
            <a:off x="7754983" y="2143657"/>
            <a:ext cx="1706879" cy="358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Features</a:t>
            </a:r>
            <a:endParaRPr lang="en-US" sz="1200" dirty="0"/>
          </a:p>
        </p:txBody>
      </p:sp>
      <p:sp>
        <p:nvSpPr>
          <p:cNvPr id="12" name="Rectangle 11"/>
          <p:cNvSpPr/>
          <p:nvPr/>
        </p:nvSpPr>
        <p:spPr>
          <a:xfrm>
            <a:off x="10110651" y="1381657"/>
            <a:ext cx="1523999" cy="352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Program SKU ID</a:t>
            </a:r>
            <a:endParaRPr lang="en-US" sz="1200" dirty="0"/>
          </a:p>
        </p:txBody>
      </p:sp>
      <p:cxnSp>
        <p:nvCxnSpPr>
          <p:cNvPr id="13" name="Straight Connector 12"/>
          <p:cNvCxnSpPr/>
          <p:nvPr/>
        </p:nvCxnSpPr>
        <p:spPr>
          <a:xfrm flipV="1">
            <a:off x="9313817" y="530394"/>
            <a:ext cx="557350" cy="41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313817" y="933914"/>
            <a:ext cx="740230" cy="49530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72393" y="1584130"/>
            <a:ext cx="1545775" cy="308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Program Version</a:t>
            </a:r>
            <a:endParaRPr lang="en-US" sz="1200" dirty="0"/>
          </a:p>
        </p:txBody>
      </p:sp>
      <p:cxnSp>
        <p:nvCxnSpPr>
          <p:cNvPr id="16" name="Straight Connector 15"/>
          <p:cNvCxnSpPr/>
          <p:nvPr/>
        </p:nvCxnSpPr>
        <p:spPr>
          <a:xfrm flipV="1">
            <a:off x="3074126" y="1012590"/>
            <a:ext cx="561707" cy="637946"/>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435528" y="764357"/>
            <a:ext cx="1545775" cy="33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Chipsets</a:t>
            </a:r>
            <a:endParaRPr lang="en-US" sz="1200" dirty="0"/>
          </a:p>
        </p:txBody>
      </p:sp>
      <p:sp>
        <p:nvSpPr>
          <p:cNvPr id="18" name="Rectangle 17"/>
          <p:cNvSpPr/>
          <p:nvPr/>
        </p:nvSpPr>
        <p:spPr>
          <a:xfrm>
            <a:off x="3372393" y="2379312"/>
            <a:ext cx="1545775" cy="34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Program Name</a:t>
            </a:r>
            <a:endParaRPr lang="en-US" sz="1200" dirty="0"/>
          </a:p>
        </p:txBody>
      </p:sp>
      <p:sp>
        <p:nvSpPr>
          <p:cNvPr id="19" name="Rectangle 18"/>
          <p:cNvSpPr/>
          <p:nvPr/>
        </p:nvSpPr>
        <p:spPr>
          <a:xfrm>
            <a:off x="9871167" y="248194"/>
            <a:ext cx="1706879" cy="358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Features Configuration</a:t>
            </a:r>
            <a:endParaRPr lang="en-US" sz="1200" dirty="0"/>
          </a:p>
        </p:txBody>
      </p:sp>
      <p:cxnSp>
        <p:nvCxnSpPr>
          <p:cNvPr id="20" name="Straight Connector 19"/>
          <p:cNvCxnSpPr/>
          <p:nvPr/>
        </p:nvCxnSpPr>
        <p:spPr>
          <a:xfrm>
            <a:off x="3178629" y="1892199"/>
            <a:ext cx="457204" cy="48711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885606" y="475092"/>
            <a:ext cx="1558834"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SKU1</a:t>
            </a:r>
            <a:endParaRPr lang="en-US" sz="1200" dirty="0"/>
          </a:p>
        </p:txBody>
      </p:sp>
      <p:sp>
        <p:nvSpPr>
          <p:cNvPr id="22" name="TextBox 21"/>
          <p:cNvSpPr txBox="1"/>
          <p:nvPr/>
        </p:nvSpPr>
        <p:spPr>
          <a:xfrm>
            <a:off x="285205" y="248194"/>
            <a:ext cx="4696098" cy="369332"/>
          </a:xfrm>
          <a:prstGeom prst="rect">
            <a:avLst/>
          </a:prstGeom>
          <a:noFill/>
        </p:spPr>
        <p:txBody>
          <a:bodyPr wrap="square" rtlCol="0">
            <a:spAutoFit/>
          </a:bodyPr>
          <a:lstStyle/>
          <a:p>
            <a:r>
              <a:rPr lang="en-US" dirty="0" smtClean="0"/>
              <a:t>Hierarchy of OEM Program</a:t>
            </a:r>
            <a:endParaRPr lang="en-US" dirty="0"/>
          </a:p>
        </p:txBody>
      </p:sp>
      <p:sp>
        <p:nvSpPr>
          <p:cNvPr id="23" name="TextBox 22"/>
          <p:cNvSpPr txBox="1"/>
          <p:nvPr/>
        </p:nvSpPr>
        <p:spPr>
          <a:xfrm>
            <a:off x="285205" y="3210480"/>
            <a:ext cx="4696098" cy="369332"/>
          </a:xfrm>
          <a:prstGeom prst="rect">
            <a:avLst/>
          </a:prstGeom>
          <a:noFill/>
        </p:spPr>
        <p:txBody>
          <a:bodyPr wrap="square" rtlCol="0">
            <a:spAutoFit/>
          </a:bodyPr>
          <a:lstStyle/>
          <a:p>
            <a:r>
              <a:rPr lang="en-US" dirty="0" smtClean="0"/>
              <a:t>Hierarchy of Data </a:t>
            </a:r>
            <a:endParaRPr lang="en-US" dirty="0"/>
          </a:p>
        </p:txBody>
      </p:sp>
      <p:sp>
        <p:nvSpPr>
          <p:cNvPr id="43" name="Rectangle 42"/>
          <p:cNvSpPr/>
          <p:nvPr/>
        </p:nvSpPr>
        <p:spPr>
          <a:xfrm>
            <a:off x="2385940" y="3273575"/>
            <a:ext cx="805219" cy="36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Vehicle</a:t>
            </a:r>
            <a:endParaRPr lang="en-US" sz="1200" dirty="0"/>
          </a:p>
        </p:txBody>
      </p:sp>
      <p:sp>
        <p:nvSpPr>
          <p:cNvPr id="44" name="Rectangle 43"/>
          <p:cNvSpPr/>
          <p:nvPr/>
        </p:nvSpPr>
        <p:spPr>
          <a:xfrm>
            <a:off x="3191159" y="3908194"/>
            <a:ext cx="818865" cy="36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Devices</a:t>
            </a:r>
            <a:endParaRPr lang="en-US" sz="1200" dirty="0"/>
          </a:p>
        </p:txBody>
      </p:sp>
      <p:sp>
        <p:nvSpPr>
          <p:cNvPr id="45" name="Rectangle 44"/>
          <p:cNvSpPr/>
          <p:nvPr/>
        </p:nvSpPr>
        <p:spPr>
          <a:xfrm>
            <a:off x="3662009" y="3261061"/>
            <a:ext cx="1009933" cy="381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Configuration </a:t>
            </a:r>
            <a:r>
              <a:rPr lang="en-US" sz="1000" dirty="0"/>
              <a:t>Values &amp; States</a:t>
            </a:r>
          </a:p>
        </p:txBody>
      </p:sp>
      <p:cxnSp>
        <p:nvCxnSpPr>
          <p:cNvPr id="46" name="Elbow Connector 45"/>
          <p:cNvCxnSpPr>
            <a:stCxn id="43" idx="2"/>
            <a:endCxn id="44" idx="1"/>
          </p:cNvCxnSpPr>
          <p:nvPr/>
        </p:nvCxnSpPr>
        <p:spPr>
          <a:xfrm rot="16200000" flipH="1">
            <a:off x="2766372" y="3664241"/>
            <a:ext cx="446964" cy="4026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3" idx="3"/>
            <a:endCxn id="45" idx="1"/>
          </p:cNvCxnSpPr>
          <p:nvPr/>
        </p:nvCxnSpPr>
        <p:spPr>
          <a:xfrm flipV="1">
            <a:off x="3191159" y="3451562"/>
            <a:ext cx="470850" cy="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404670" y="3932361"/>
            <a:ext cx="1026995" cy="313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Configuration Values  &amp; States</a:t>
            </a:r>
            <a:endParaRPr lang="en-US" sz="1000" dirty="0"/>
          </a:p>
        </p:txBody>
      </p:sp>
      <p:sp>
        <p:nvSpPr>
          <p:cNvPr id="49" name="Rectangle 48"/>
          <p:cNvSpPr/>
          <p:nvPr/>
        </p:nvSpPr>
        <p:spPr>
          <a:xfrm>
            <a:off x="4404670" y="5161798"/>
            <a:ext cx="1026995" cy="40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Chipsets</a:t>
            </a:r>
            <a:endParaRPr lang="en-US" sz="1200" dirty="0"/>
          </a:p>
        </p:txBody>
      </p:sp>
      <p:cxnSp>
        <p:nvCxnSpPr>
          <p:cNvPr id="50" name="Elbow Connector 49"/>
          <p:cNvCxnSpPr>
            <a:stCxn id="44" idx="2"/>
            <a:endCxn id="49" idx="1"/>
          </p:cNvCxnSpPr>
          <p:nvPr/>
        </p:nvCxnSpPr>
        <p:spPr>
          <a:xfrm rot="16200000" flipH="1">
            <a:off x="3455512" y="4414941"/>
            <a:ext cx="1094238" cy="8040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3"/>
            <a:endCxn id="48" idx="1"/>
          </p:cNvCxnSpPr>
          <p:nvPr/>
        </p:nvCxnSpPr>
        <p:spPr>
          <a:xfrm flipV="1">
            <a:off x="4010024" y="4089027"/>
            <a:ext cx="3946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689831" y="5161798"/>
            <a:ext cx="764275" cy="40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Properties</a:t>
            </a:r>
            <a:endParaRPr lang="en-US" sz="1000" dirty="0"/>
          </a:p>
        </p:txBody>
      </p:sp>
      <p:sp>
        <p:nvSpPr>
          <p:cNvPr id="53" name="Rectangle 52"/>
          <p:cNvSpPr/>
          <p:nvPr/>
        </p:nvSpPr>
        <p:spPr>
          <a:xfrm>
            <a:off x="5689831" y="5768699"/>
            <a:ext cx="764275" cy="439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Features</a:t>
            </a:r>
            <a:endParaRPr lang="en-US" sz="1200" dirty="0"/>
          </a:p>
        </p:txBody>
      </p:sp>
      <p:sp>
        <p:nvSpPr>
          <p:cNvPr id="54" name="Rectangle 53"/>
          <p:cNvSpPr/>
          <p:nvPr/>
        </p:nvSpPr>
        <p:spPr>
          <a:xfrm>
            <a:off x="5689831" y="6364081"/>
            <a:ext cx="764275" cy="320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License</a:t>
            </a:r>
            <a:endParaRPr lang="en-US" sz="1200" dirty="0"/>
          </a:p>
        </p:txBody>
      </p:sp>
      <p:cxnSp>
        <p:nvCxnSpPr>
          <p:cNvPr id="55" name="Elbow Connector 54"/>
          <p:cNvCxnSpPr>
            <a:stCxn id="49" idx="2"/>
            <a:endCxn id="53" idx="1"/>
          </p:cNvCxnSpPr>
          <p:nvPr/>
        </p:nvCxnSpPr>
        <p:spPr>
          <a:xfrm rot="16200000" flipH="1">
            <a:off x="5093063" y="5391504"/>
            <a:ext cx="421872" cy="771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9" idx="2"/>
            <a:endCxn id="54" idx="1"/>
          </p:cNvCxnSpPr>
          <p:nvPr/>
        </p:nvCxnSpPr>
        <p:spPr>
          <a:xfrm rot="16200000" flipH="1">
            <a:off x="4824978" y="5659589"/>
            <a:ext cx="958043" cy="771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52" idx="1"/>
          </p:cNvCxnSpPr>
          <p:nvPr/>
        </p:nvCxnSpPr>
        <p:spPr>
          <a:xfrm flipV="1">
            <a:off x="5431665" y="5364098"/>
            <a:ext cx="2581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975565" y="5768699"/>
            <a:ext cx="909850" cy="439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Configuration Values </a:t>
            </a:r>
            <a:endParaRPr lang="en-US" sz="1000" dirty="0"/>
          </a:p>
        </p:txBody>
      </p:sp>
      <p:cxnSp>
        <p:nvCxnSpPr>
          <p:cNvPr id="59" name="Straight Arrow Connector 58"/>
          <p:cNvCxnSpPr>
            <a:stCxn id="53" idx="3"/>
            <a:endCxn id="58" idx="1"/>
          </p:cNvCxnSpPr>
          <p:nvPr/>
        </p:nvCxnSpPr>
        <p:spPr>
          <a:xfrm>
            <a:off x="6454106" y="5988272"/>
            <a:ext cx="521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04670" y="4383022"/>
            <a:ext cx="1026995"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Other Firmware applications and configurations</a:t>
            </a:r>
            <a:endParaRPr lang="en-US" sz="1000" dirty="0"/>
          </a:p>
        </p:txBody>
      </p:sp>
      <p:cxnSp>
        <p:nvCxnSpPr>
          <p:cNvPr id="61" name="Elbow Connector 60"/>
          <p:cNvCxnSpPr>
            <a:stCxn id="44" idx="2"/>
            <a:endCxn id="60" idx="1"/>
          </p:cNvCxnSpPr>
          <p:nvPr/>
        </p:nvCxnSpPr>
        <p:spPr>
          <a:xfrm rot="16200000" flipH="1">
            <a:off x="3785689" y="4084764"/>
            <a:ext cx="433884" cy="8040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447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85" y="201352"/>
            <a:ext cx="10515600" cy="481035"/>
          </a:xfrm>
        </p:spPr>
        <p:txBody>
          <a:bodyPr>
            <a:normAutofit fontScale="90000"/>
          </a:bodyPr>
          <a:lstStyle/>
          <a:p>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7090393"/>
              </p:ext>
            </p:extLst>
          </p:nvPr>
        </p:nvGraphicFramePr>
        <p:xfrm>
          <a:off x="3345809" y="5045347"/>
          <a:ext cx="4741698" cy="960120"/>
        </p:xfrm>
        <a:graphic>
          <a:graphicData uri="http://schemas.openxmlformats.org/drawingml/2006/table">
            <a:tbl>
              <a:tblPr/>
              <a:tblGrid>
                <a:gridCol w="814619">
                  <a:extLst>
                    <a:ext uri="{9D8B030D-6E8A-4147-A177-3AD203B41FA5}">
                      <a16:colId xmlns:a16="http://schemas.microsoft.com/office/drawing/2014/main" val="1238827060"/>
                    </a:ext>
                  </a:extLst>
                </a:gridCol>
                <a:gridCol w="553326">
                  <a:extLst>
                    <a:ext uri="{9D8B030D-6E8A-4147-A177-3AD203B41FA5}">
                      <a16:colId xmlns:a16="http://schemas.microsoft.com/office/drawing/2014/main" val="2497782763"/>
                    </a:ext>
                  </a:extLst>
                </a:gridCol>
                <a:gridCol w="1460167">
                  <a:extLst>
                    <a:ext uri="{9D8B030D-6E8A-4147-A177-3AD203B41FA5}">
                      <a16:colId xmlns:a16="http://schemas.microsoft.com/office/drawing/2014/main" val="4211893331"/>
                    </a:ext>
                  </a:extLst>
                </a:gridCol>
                <a:gridCol w="1187346">
                  <a:extLst>
                    <a:ext uri="{9D8B030D-6E8A-4147-A177-3AD203B41FA5}">
                      <a16:colId xmlns:a16="http://schemas.microsoft.com/office/drawing/2014/main" val="3585882761"/>
                    </a:ext>
                  </a:extLst>
                </a:gridCol>
                <a:gridCol w="726240">
                  <a:extLst>
                    <a:ext uri="{9D8B030D-6E8A-4147-A177-3AD203B41FA5}">
                      <a16:colId xmlns:a16="http://schemas.microsoft.com/office/drawing/2014/main" val="2462913436"/>
                    </a:ext>
                  </a:extLst>
                </a:gridCol>
              </a:tblGrid>
              <a:tr h="152400">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100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TCU Manufacturing</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076762"/>
                  </a:ext>
                </a:extLst>
              </a:tr>
              <a:tr h="152400">
                <a:tc>
                  <a:txBody>
                    <a:bodyPr/>
                    <a:lstStyle/>
                    <a:p>
                      <a:pPr algn="l" fontAlgn="b"/>
                      <a:endParaRPr lang="en-US" sz="1050" b="0" i="0" u="none" strike="noStrike">
                        <a:solidFill>
                          <a:srgbClr val="000000"/>
                        </a:solidFill>
                        <a:effectLst/>
                        <a:latin typeface="Calibri" panose="020F0502020204030204" pitchFamily="34" charset="0"/>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Platform license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a:solidFill>
                            <a:srgbClr val="000000"/>
                          </a:solidFill>
                          <a:effectLst/>
                          <a:latin typeface="Calibri" panose="020F0502020204030204" pitchFamily="34" charset="0"/>
                        </a:rPr>
                        <a:t>Program SKU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Sku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6909429"/>
                  </a:ext>
                </a:extLst>
              </a:tr>
              <a:tr h="152400">
                <a:tc>
                  <a:txBody>
                    <a:bodyPr/>
                    <a:lstStyle/>
                    <a:p>
                      <a:pPr algn="ctr" fontAlgn="b"/>
                      <a:r>
                        <a:rPr lang="en-US" sz="1050" b="0" i="0" u="none" strike="noStrike">
                          <a:solidFill>
                            <a:srgbClr val="000000"/>
                          </a:solidFill>
                          <a:effectLst/>
                          <a:latin typeface="Calibri" panose="020F0502020204030204" pitchFamily="34" charset="0"/>
                        </a:rPr>
                        <a:t>Scenario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All 100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Lic_1111</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SKU 1111</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50367"/>
                  </a:ext>
                </a:extLst>
              </a:tr>
              <a:tr h="152400">
                <a:tc rowSpan="3">
                  <a:txBody>
                    <a:bodyPr/>
                    <a:lstStyle/>
                    <a:p>
                      <a:pPr algn="ctr" fontAlgn="ctr"/>
                      <a:r>
                        <a:rPr lang="en-US" sz="1050" b="0" i="0" u="none" strike="noStrike">
                          <a:solidFill>
                            <a:srgbClr val="000000"/>
                          </a:solidFill>
                          <a:effectLst/>
                          <a:latin typeface="Calibri" panose="020F0502020204030204" pitchFamily="34" charset="0"/>
                        </a:rPr>
                        <a:t>Scenario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50" b="0" i="0" u="none" strike="noStrike">
                          <a:solidFill>
                            <a:srgbClr val="000000"/>
                          </a:solidFill>
                          <a:effectLst/>
                          <a:latin typeface="Calibri" panose="020F0502020204030204" pitchFamily="34" charset="0"/>
                        </a:rPr>
                        <a:t>Lic_1111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50" b="0" i="0" u="none" strike="noStrike">
                          <a:solidFill>
                            <a:srgbClr val="000000"/>
                          </a:solidFill>
                          <a:effectLst/>
                          <a:latin typeface="Calibri" panose="020F0502020204030204" pitchFamily="34" charset="0"/>
                        </a:rPr>
                        <a:t>SKU 1111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5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48982417"/>
                  </a:ext>
                </a:extLst>
              </a:tr>
              <a:tr h="152400">
                <a:tc vMerge="1">
                  <a:txBody>
                    <a:bodyPr/>
                    <a:lstStyle/>
                    <a:p>
                      <a:endParaRPr lang="en-US"/>
                    </a:p>
                  </a:txBody>
                  <a:tcPr/>
                </a:tc>
                <a:tc>
                  <a:txBody>
                    <a:bodyPr/>
                    <a:lstStyle/>
                    <a:p>
                      <a:pPr algn="r" fontAlgn="b"/>
                      <a:r>
                        <a:rPr lang="en-US" sz="105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Lic_2222</a:t>
                      </a:r>
                    </a:p>
                  </a:txBody>
                  <a:tcPr marL="0" marR="0" marT="0"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SKU 2222</a:t>
                      </a:r>
                    </a:p>
                  </a:txBody>
                  <a:tcPr marL="0" marR="0" marT="0"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3384426"/>
                  </a:ext>
                </a:extLst>
              </a:tr>
              <a:tr h="152400">
                <a:tc vMerge="1">
                  <a:txBody>
                    <a:bodyPr/>
                    <a:lstStyle/>
                    <a:p>
                      <a:endParaRPr lang="en-US"/>
                    </a:p>
                  </a:txBody>
                  <a:tcPr/>
                </a:tc>
                <a:tc>
                  <a:txBody>
                    <a:bodyPr/>
                    <a:lstStyle/>
                    <a:p>
                      <a:pPr algn="r" fontAlgn="b"/>
                      <a:r>
                        <a:rPr lang="en-US" sz="1050" b="0" i="0" u="none" strike="noStrike">
                          <a:solidFill>
                            <a:srgbClr val="000000"/>
                          </a:solidFill>
                          <a:effectLst/>
                          <a:latin typeface="Calibri" panose="020F0502020204030204" pitchFamily="34" charset="0"/>
                        </a:rPr>
                        <a:t>60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Lic_4444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SKU 4444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47906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35493218"/>
              </p:ext>
            </p:extLst>
          </p:nvPr>
        </p:nvGraphicFramePr>
        <p:xfrm>
          <a:off x="515110" y="918035"/>
          <a:ext cx="11044543" cy="3891664"/>
        </p:xfrm>
        <a:graphic>
          <a:graphicData uri="http://schemas.openxmlformats.org/drawingml/2006/table">
            <a:tbl>
              <a:tblPr/>
              <a:tblGrid>
                <a:gridCol w="1346393">
                  <a:extLst>
                    <a:ext uri="{9D8B030D-6E8A-4147-A177-3AD203B41FA5}">
                      <a16:colId xmlns:a16="http://schemas.microsoft.com/office/drawing/2014/main" val="1733498428"/>
                    </a:ext>
                  </a:extLst>
                </a:gridCol>
                <a:gridCol w="1939630">
                  <a:extLst>
                    <a:ext uri="{9D8B030D-6E8A-4147-A177-3AD203B41FA5}">
                      <a16:colId xmlns:a16="http://schemas.microsoft.com/office/drawing/2014/main" val="2573944496"/>
                    </a:ext>
                  </a:extLst>
                </a:gridCol>
                <a:gridCol w="1939630">
                  <a:extLst>
                    <a:ext uri="{9D8B030D-6E8A-4147-A177-3AD203B41FA5}">
                      <a16:colId xmlns:a16="http://schemas.microsoft.com/office/drawing/2014/main" val="1165939227"/>
                    </a:ext>
                  </a:extLst>
                </a:gridCol>
                <a:gridCol w="1939630">
                  <a:extLst>
                    <a:ext uri="{9D8B030D-6E8A-4147-A177-3AD203B41FA5}">
                      <a16:colId xmlns:a16="http://schemas.microsoft.com/office/drawing/2014/main" val="1164512868"/>
                    </a:ext>
                  </a:extLst>
                </a:gridCol>
                <a:gridCol w="1939630">
                  <a:extLst>
                    <a:ext uri="{9D8B030D-6E8A-4147-A177-3AD203B41FA5}">
                      <a16:colId xmlns:a16="http://schemas.microsoft.com/office/drawing/2014/main" val="2985855660"/>
                    </a:ext>
                  </a:extLst>
                </a:gridCol>
                <a:gridCol w="1939630">
                  <a:extLst>
                    <a:ext uri="{9D8B030D-6E8A-4147-A177-3AD203B41FA5}">
                      <a16:colId xmlns:a16="http://schemas.microsoft.com/office/drawing/2014/main" val="1035319942"/>
                    </a:ext>
                  </a:extLst>
                </a:gridCol>
              </a:tblGrid>
              <a:tr h="243229">
                <a:tc>
                  <a:txBody>
                    <a:bodyPr/>
                    <a:lstStyle/>
                    <a:p>
                      <a:pPr algn="ctr" fontAlgn="b"/>
                      <a:r>
                        <a:rPr lang="en-US" sz="1400" b="1" i="0" u="none" strike="noStrike">
                          <a:solidFill>
                            <a:srgbClr val="000000"/>
                          </a:solidFill>
                          <a:effectLst/>
                          <a:latin typeface="Calibri" panose="020F0502020204030204" pitchFamily="34" charset="0"/>
                        </a:rPr>
                        <a:t>Chipset Type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Chip1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206191"/>
                  </a:ext>
                </a:extLst>
              </a:tr>
              <a:tr h="243229">
                <a:tc>
                  <a:txBody>
                    <a:bodyPr/>
                    <a:lstStyle/>
                    <a:p>
                      <a:pPr algn="ctr" fontAlgn="b"/>
                      <a:r>
                        <a:rPr lang="en-US" sz="1400" b="1" i="0" u="none" strike="noStrike">
                          <a:solidFill>
                            <a:srgbClr val="000000"/>
                          </a:solidFill>
                          <a:effectLst/>
                          <a:latin typeface="Calibri" panose="020F0502020204030204" pitchFamily="34" charset="0"/>
                        </a:rPr>
                        <a:t>Features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SKU 1115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SKU 1114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SKU 1113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SKU 1112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SKU 1111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3481382"/>
                  </a:ext>
                </a:extLst>
              </a:tr>
              <a:tr h="243229">
                <a:tc>
                  <a:txBody>
                    <a:bodyPr/>
                    <a:lstStyle/>
                    <a:p>
                      <a:pPr algn="l" fontAlgn="b"/>
                      <a:r>
                        <a:rPr lang="en-US" sz="1400" b="0" i="0" u="none" strike="noStrike">
                          <a:solidFill>
                            <a:srgbClr val="000000"/>
                          </a:solidFill>
                          <a:effectLst/>
                          <a:latin typeface="Calibri" panose="020F0502020204030204" pitchFamily="34" charset="0"/>
                        </a:rPr>
                        <a:t>CPU Core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16 Core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16 Core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8 Core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4 Core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effectLst/>
                          <a:latin typeface="Calibri" panose="020F0502020204030204" pitchFamily="34" charset="0"/>
                        </a:rPr>
                        <a:t>2 Core</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4296448"/>
                  </a:ext>
                </a:extLst>
              </a:tr>
              <a:tr h="243229">
                <a:tc>
                  <a:txBody>
                    <a:bodyPr/>
                    <a:lstStyle/>
                    <a:p>
                      <a:pPr algn="l" fontAlgn="b"/>
                      <a:r>
                        <a:rPr lang="en-US" sz="1400" b="0" i="0" u="none" strike="noStrike">
                          <a:solidFill>
                            <a:srgbClr val="000000"/>
                          </a:solidFill>
                          <a:effectLst/>
                          <a:latin typeface="Calibri" panose="020F0502020204030204" pitchFamily="34" charset="0"/>
                        </a:rPr>
                        <a:t>CPU Frequency</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2</a:t>
                      </a:r>
                    </a:p>
                  </a:txBody>
                  <a:tcPr marL="0" marR="0" marT="0" marB="0" anchor="b">
                    <a:lnL>
                      <a:noFill/>
                    </a:lnL>
                    <a:lnR>
                      <a:noFill/>
                    </a:lnR>
                    <a:lnT>
                      <a:noFill/>
                    </a:lnT>
                    <a:lnB>
                      <a:noFill/>
                    </a:lnB>
                  </a:tcPr>
                </a:tc>
                <a:extLst>
                  <a:ext uri="{0D108BD9-81ED-4DB2-BD59-A6C34878D82A}">
                    <a16:rowId xmlns:a16="http://schemas.microsoft.com/office/drawing/2014/main" val="2089745684"/>
                  </a:ext>
                </a:extLst>
              </a:tr>
              <a:tr h="243229">
                <a:tc>
                  <a:txBody>
                    <a:bodyPr/>
                    <a:lstStyle/>
                    <a:p>
                      <a:pPr algn="l" fontAlgn="b"/>
                      <a:r>
                        <a:rPr lang="en-US" sz="1400" b="0" i="0" u="none" strike="noStrike">
                          <a:solidFill>
                            <a:srgbClr val="000000"/>
                          </a:solidFill>
                          <a:effectLst/>
                          <a:latin typeface="Calibri" panose="020F0502020204030204" pitchFamily="34" charset="0"/>
                        </a:rPr>
                        <a:t>Memory</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16 GB</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16 GB</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8 GB</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8 GB</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 GB</a:t>
                      </a:r>
                    </a:p>
                  </a:txBody>
                  <a:tcPr marL="0" marR="0" marT="0" marB="0" anchor="b">
                    <a:lnL>
                      <a:noFill/>
                    </a:lnL>
                    <a:lnR>
                      <a:noFill/>
                    </a:lnR>
                    <a:lnT>
                      <a:noFill/>
                    </a:lnT>
                    <a:lnB>
                      <a:noFill/>
                    </a:lnB>
                  </a:tcPr>
                </a:tc>
                <a:extLst>
                  <a:ext uri="{0D108BD9-81ED-4DB2-BD59-A6C34878D82A}">
                    <a16:rowId xmlns:a16="http://schemas.microsoft.com/office/drawing/2014/main" val="4067964607"/>
                  </a:ext>
                </a:extLst>
              </a:tr>
              <a:tr h="243229">
                <a:tc>
                  <a:txBody>
                    <a:bodyPr/>
                    <a:lstStyle/>
                    <a:p>
                      <a:pPr algn="l" fontAlgn="b"/>
                      <a:r>
                        <a:rPr lang="en-US" sz="1400" b="0" i="0" u="none" strike="noStrike">
                          <a:solidFill>
                            <a:srgbClr val="000000"/>
                          </a:solidFill>
                          <a:effectLst/>
                          <a:latin typeface="Calibri" panose="020F0502020204030204" pitchFamily="34" charset="0"/>
                        </a:rPr>
                        <a:t>GPU</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4</a:t>
                      </a:r>
                    </a:p>
                  </a:txBody>
                  <a:tcPr marL="0" marR="0" marT="0" marB="0" anchor="b">
                    <a:lnL>
                      <a:noFill/>
                    </a:lnL>
                    <a:lnR>
                      <a:noFill/>
                    </a:lnR>
                    <a:lnT>
                      <a:noFill/>
                    </a:lnT>
                    <a:lnB>
                      <a:noFill/>
                    </a:lnB>
                  </a:tcPr>
                </a:tc>
                <a:extLst>
                  <a:ext uri="{0D108BD9-81ED-4DB2-BD59-A6C34878D82A}">
                    <a16:rowId xmlns:a16="http://schemas.microsoft.com/office/drawing/2014/main" val="2728789090"/>
                  </a:ext>
                </a:extLst>
              </a:tr>
              <a:tr h="243229">
                <a:tc>
                  <a:txBody>
                    <a:bodyPr/>
                    <a:lstStyle/>
                    <a:p>
                      <a:pPr algn="l" fontAlgn="b"/>
                      <a:r>
                        <a:rPr lang="en-US" sz="1400" b="0" i="0" u="none" strike="noStrike">
                          <a:solidFill>
                            <a:srgbClr val="000000"/>
                          </a:solidFill>
                          <a:effectLst/>
                          <a:latin typeface="Calibri" panose="020F0502020204030204" pitchFamily="34" charset="0"/>
                        </a:rPr>
                        <a:t>Displays</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5</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5</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5</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5</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5</a:t>
                      </a:r>
                    </a:p>
                  </a:txBody>
                  <a:tcPr marL="0" marR="0" marT="0" marB="0" anchor="b">
                    <a:lnL>
                      <a:noFill/>
                    </a:lnL>
                    <a:lnR>
                      <a:noFill/>
                    </a:lnR>
                    <a:lnT>
                      <a:noFill/>
                    </a:lnT>
                    <a:lnB>
                      <a:noFill/>
                    </a:lnB>
                  </a:tcPr>
                </a:tc>
                <a:extLst>
                  <a:ext uri="{0D108BD9-81ED-4DB2-BD59-A6C34878D82A}">
                    <a16:rowId xmlns:a16="http://schemas.microsoft.com/office/drawing/2014/main" val="629482028"/>
                  </a:ext>
                </a:extLst>
              </a:tr>
              <a:tr h="243229">
                <a:tc>
                  <a:txBody>
                    <a:bodyPr/>
                    <a:lstStyle/>
                    <a:p>
                      <a:pPr algn="l" fontAlgn="b"/>
                      <a:r>
                        <a:rPr lang="en-US" sz="1400" b="0" i="0" u="none" strike="noStrike">
                          <a:solidFill>
                            <a:srgbClr val="000000"/>
                          </a:solidFill>
                          <a:effectLst/>
                          <a:latin typeface="Calibri" panose="020F0502020204030204" pitchFamily="34" charset="0"/>
                        </a:rPr>
                        <a:t>Feature 6</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6</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6</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6</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6</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6</a:t>
                      </a:r>
                    </a:p>
                  </a:txBody>
                  <a:tcPr marL="0" marR="0" marT="0" marB="0" anchor="b">
                    <a:lnL>
                      <a:noFill/>
                    </a:lnL>
                    <a:lnR>
                      <a:noFill/>
                    </a:lnR>
                    <a:lnT>
                      <a:noFill/>
                    </a:lnT>
                    <a:lnB>
                      <a:noFill/>
                    </a:lnB>
                  </a:tcPr>
                </a:tc>
                <a:extLst>
                  <a:ext uri="{0D108BD9-81ED-4DB2-BD59-A6C34878D82A}">
                    <a16:rowId xmlns:a16="http://schemas.microsoft.com/office/drawing/2014/main" val="826854941"/>
                  </a:ext>
                </a:extLst>
              </a:tr>
              <a:tr h="243229">
                <a:tc>
                  <a:txBody>
                    <a:bodyPr/>
                    <a:lstStyle/>
                    <a:p>
                      <a:pPr algn="l" fontAlgn="b"/>
                      <a:r>
                        <a:rPr lang="en-US" sz="1400" b="0" i="0" u="none" strike="noStrike">
                          <a:solidFill>
                            <a:srgbClr val="000000"/>
                          </a:solidFill>
                          <a:effectLst/>
                          <a:latin typeface="Calibri" panose="020F0502020204030204" pitchFamily="34" charset="0"/>
                        </a:rPr>
                        <a:t>Feature 7</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7</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7</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7</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7</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7</a:t>
                      </a:r>
                    </a:p>
                  </a:txBody>
                  <a:tcPr marL="0" marR="0" marT="0" marB="0" anchor="b">
                    <a:lnL>
                      <a:noFill/>
                    </a:lnL>
                    <a:lnR>
                      <a:noFill/>
                    </a:lnR>
                    <a:lnT>
                      <a:noFill/>
                    </a:lnT>
                    <a:lnB>
                      <a:noFill/>
                    </a:lnB>
                  </a:tcPr>
                </a:tc>
                <a:extLst>
                  <a:ext uri="{0D108BD9-81ED-4DB2-BD59-A6C34878D82A}">
                    <a16:rowId xmlns:a16="http://schemas.microsoft.com/office/drawing/2014/main" val="460363651"/>
                  </a:ext>
                </a:extLst>
              </a:tr>
              <a:tr h="243229">
                <a:tc>
                  <a:txBody>
                    <a:bodyPr/>
                    <a:lstStyle/>
                    <a:p>
                      <a:pPr algn="l" fontAlgn="b"/>
                      <a:r>
                        <a:rPr lang="en-US" sz="1400" b="0" i="0" u="none" strike="noStrike">
                          <a:solidFill>
                            <a:srgbClr val="000000"/>
                          </a:solidFill>
                          <a:effectLst/>
                          <a:latin typeface="Calibri" panose="020F0502020204030204" pitchFamily="34" charset="0"/>
                        </a:rPr>
                        <a:t>Feature 8</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8</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8</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8</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8</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8</a:t>
                      </a:r>
                    </a:p>
                  </a:txBody>
                  <a:tcPr marL="0" marR="0" marT="0" marB="0" anchor="b">
                    <a:lnL>
                      <a:noFill/>
                    </a:lnL>
                    <a:lnR>
                      <a:noFill/>
                    </a:lnR>
                    <a:lnT>
                      <a:noFill/>
                    </a:lnT>
                    <a:lnB>
                      <a:noFill/>
                    </a:lnB>
                  </a:tcPr>
                </a:tc>
                <a:extLst>
                  <a:ext uri="{0D108BD9-81ED-4DB2-BD59-A6C34878D82A}">
                    <a16:rowId xmlns:a16="http://schemas.microsoft.com/office/drawing/2014/main" val="555368431"/>
                  </a:ext>
                </a:extLst>
              </a:tr>
              <a:tr h="243229">
                <a:tc>
                  <a:txBody>
                    <a:bodyPr/>
                    <a:lstStyle/>
                    <a:p>
                      <a:pPr algn="l" fontAlgn="b"/>
                      <a:r>
                        <a:rPr lang="en-US" sz="1400" b="0" i="0" u="none" strike="noStrike">
                          <a:solidFill>
                            <a:srgbClr val="000000"/>
                          </a:solidFill>
                          <a:effectLst/>
                          <a:latin typeface="Calibri" panose="020F0502020204030204" pitchFamily="34" charset="0"/>
                        </a:rPr>
                        <a:t>Feature 9</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9</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9</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9</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9</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9</a:t>
                      </a:r>
                    </a:p>
                  </a:txBody>
                  <a:tcPr marL="0" marR="0" marT="0" marB="0" anchor="b">
                    <a:lnL>
                      <a:noFill/>
                    </a:lnL>
                    <a:lnR>
                      <a:noFill/>
                    </a:lnR>
                    <a:lnT>
                      <a:noFill/>
                    </a:lnT>
                    <a:lnB>
                      <a:noFill/>
                    </a:lnB>
                  </a:tcPr>
                </a:tc>
                <a:extLst>
                  <a:ext uri="{0D108BD9-81ED-4DB2-BD59-A6C34878D82A}">
                    <a16:rowId xmlns:a16="http://schemas.microsoft.com/office/drawing/2014/main" val="3780246716"/>
                  </a:ext>
                </a:extLst>
              </a:tr>
              <a:tr h="243229">
                <a:tc>
                  <a:txBody>
                    <a:bodyPr/>
                    <a:lstStyle/>
                    <a:p>
                      <a:pPr algn="l" fontAlgn="b"/>
                      <a:r>
                        <a:rPr lang="en-US" sz="1400" b="0" i="0" u="none" strike="noStrike">
                          <a:solidFill>
                            <a:srgbClr val="000000"/>
                          </a:solidFill>
                          <a:effectLst/>
                          <a:latin typeface="Calibri" panose="020F0502020204030204" pitchFamily="34" charset="0"/>
                        </a:rPr>
                        <a:t>Feature 10</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10</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10</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10</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10</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10</a:t>
                      </a:r>
                    </a:p>
                  </a:txBody>
                  <a:tcPr marL="0" marR="0" marT="0" marB="0" anchor="b">
                    <a:lnL>
                      <a:noFill/>
                    </a:lnL>
                    <a:lnR>
                      <a:noFill/>
                    </a:lnR>
                    <a:lnT>
                      <a:noFill/>
                    </a:lnT>
                    <a:lnB>
                      <a:noFill/>
                    </a:lnB>
                  </a:tcPr>
                </a:tc>
                <a:extLst>
                  <a:ext uri="{0D108BD9-81ED-4DB2-BD59-A6C34878D82A}">
                    <a16:rowId xmlns:a16="http://schemas.microsoft.com/office/drawing/2014/main" val="3201955033"/>
                  </a:ext>
                </a:extLst>
              </a:tr>
              <a:tr h="243229">
                <a:tc>
                  <a:txBody>
                    <a:bodyPr/>
                    <a:lstStyle/>
                    <a:p>
                      <a:pPr algn="l" fontAlgn="b"/>
                      <a:r>
                        <a:rPr lang="en-US" sz="1400" b="0" i="0" u="none" strike="noStrike">
                          <a:solidFill>
                            <a:srgbClr val="000000"/>
                          </a:solidFill>
                          <a:effectLst/>
                          <a:latin typeface="Calibri" panose="020F0502020204030204" pitchFamily="34" charset="0"/>
                        </a:rPr>
                        <a:t>Feature 11</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11</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11</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11</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11</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11</a:t>
                      </a:r>
                    </a:p>
                  </a:txBody>
                  <a:tcPr marL="0" marR="0" marT="0" marB="0" anchor="b">
                    <a:lnL>
                      <a:noFill/>
                    </a:lnL>
                    <a:lnR>
                      <a:noFill/>
                    </a:lnR>
                    <a:lnT>
                      <a:noFill/>
                    </a:lnT>
                    <a:lnB>
                      <a:noFill/>
                    </a:lnB>
                  </a:tcPr>
                </a:tc>
                <a:extLst>
                  <a:ext uri="{0D108BD9-81ED-4DB2-BD59-A6C34878D82A}">
                    <a16:rowId xmlns:a16="http://schemas.microsoft.com/office/drawing/2014/main" val="1580654663"/>
                  </a:ext>
                </a:extLst>
              </a:tr>
              <a:tr h="243229">
                <a:tc>
                  <a:txBody>
                    <a:bodyPr/>
                    <a:lstStyle/>
                    <a:p>
                      <a:pPr algn="l" fontAlgn="b"/>
                      <a:r>
                        <a:rPr lang="en-US" sz="1400" b="0" i="0" u="none" strike="noStrike">
                          <a:solidFill>
                            <a:srgbClr val="000000"/>
                          </a:solidFill>
                          <a:effectLst/>
                          <a:latin typeface="Calibri" panose="020F0502020204030204" pitchFamily="34" charset="0"/>
                        </a:rPr>
                        <a:t>Feature 12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12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12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12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12</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12</a:t>
                      </a:r>
                    </a:p>
                  </a:txBody>
                  <a:tcPr marL="0" marR="0" marT="0" marB="0" anchor="b">
                    <a:lnL>
                      <a:noFill/>
                    </a:lnL>
                    <a:lnR>
                      <a:noFill/>
                    </a:lnR>
                    <a:lnT>
                      <a:noFill/>
                    </a:lnT>
                    <a:lnB>
                      <a:noFill/>
                    </a:lnB>
                  </a:tcPr>
                </a:tc>
                <a:extLst>
                  <a:ext uri="{0D108BD9-81ED-4DB2-BD59-A6C34878D82A}">
                    <a16:rowId xmlns:a16="http://schemas.microsoft.com/office/drawing/2014/main" val="2420387339"/>
                  </a:ext>
                </a:extLst>
              </a:tr>
              <a:tr h="243229">
                <a:tc>
                  <a:txBody>
                    <a:bodyPr/>
                    <a:lstStyle/>
                    <a:p>
                      <a:pPr algn="l" fontAlgn="b"/>
                      <a:r>
                        <a:rPr lang="en-US" sz="1400" b="0" i="0" u="none" strike="noStrike">
                          <a:solidFill>
                            <a:srgbClr val="000000"/>
                          </a:solidFill>
                          <a:effectLst/>
                          <a:latin typeface="Calibri" panose="020F0502020204030204" pitchFamily="34" charset="0"/>
                        </a:rPr>
                        <a:t>Feature 13</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13</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13</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13</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13</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1 feature 13</a:t>
                      </a:r>
                    </a:p>
                  </a:txBody>
                  <a:tcPr marL="0" marR="0" marT="0" marB="0" anchor="b">
                    <a:lnL>
                      <a:noFill/>
                    </a:lnL>
                    <a:lnR>
                      <a:noFill/>
                    </a:lnR>
                    <a:lnT>
                      <a:noFill/>
                    </a:lnT>
                    <a:lnB>
                      <a:noFill/>
                    </a:lnB>
                  </a:tcPr>
                </a:tc>
                <a:extLst>
                  <a:ext uri="{0D108BD9-81ED-4DB2-BD59-A6C34878D82A}">
                    <a16:rowId xmlns:a16="http://schemas.microsoft.com/office/drawing/2014/main" val="977397192"/>
                  </a:ext>
                </a:extLst>
              </a:tr>
              <a:tr h="243229">
                <a:tc>
                  <a:txBody>
                    <a:bodyPr/>
                    <a:lstStyle/>
                    <a:p>
                      <a:pPr algn="l" fontAlgn="b"/>
                      <a:r>
                        <a:rPr lang="en-US" sz="1400" b="0" i="0" u="none" strike="noStrike">
                          <a:solidFill>
                            <a:srgbClr val="000000"/>
                          </a:solidFill>
                          <a:effectLst/>
                          <a:latin typeface="Calibri" panose="020F0502020204030204" pitchFamily="34" charset="0"/>
                        </a:rPr>
                        <a:t>Feature 14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5 feature 14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4 feature 14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3 feature 14</a:t>
                      </a: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Config 2 feature 14</a:t>
                      </a:r>
                    </a:p>
                  </a:txBody>
                  <a:tcPr marL="0" marR="0" marT="0" marB="0" anchor="b">
                    <a:lnL>
                      <a:noFill/>
                    </a:lnL>
                    <a:lnR>
                      <a:noFill/>
                    </a:lnR>
                    <a:lnT>
                      <a:noFill/>
                    </a:lnT>
                    <a:lnB>
                      <a:noFill/>
                    </a:lnB>
                  </a:tcPr>
                </a:tc>
                <a:tc>
                  <a:txBody>
                    <a:bodyPr/>
                    <a:lstStyle/>
                    <a:p>
                      <a:pPr algn="l" fontAlgn="b"/>
                      <a:r>
                        <a:rPr lang="en-US" sz="1400" b="0" i="0" u="none" strike="noStrike" dirty="0" err="1">
                          <a:solidFill>
                            <a:srgbClr val="000000"/>
                          </a:solidFill>
                          <a:effectLst/>
                          <a:latin typeface="Calibri" panose="020F0502020204030204" pitchFamily="34" charset="0"/>
                        </a:rPr>
                        <a:t>Config</a:t>
                      </a:r>
                      <a:r>
                        <a:rPr lang="en-US" sz="1400" b="0" i="0" u="none" strike="noStrike" dirty="0">
                          <a:solidFill>
                            <a:srgbClr val="000000"/>
                          </a:solidFill>
                          <a:effectLst/>
                          <a:latin typeface="Calibri" panose="020F0502020204030204" pitchFamily="34" charset="0"/>
                        </a:rPr>
                        <a:t> 1 feature 14</a:t>
                      </a:r>
                    </a:p>
                  </a:txBody>
                  <a:tcPr marL="0" marR="0" marT="0" marB="0" anchor="b">
                    <a:lnL>
                      <a:noFill/>
                    </a:lnL>
                    <a:lnR>
                      <a:noFill/>
                    </a:lnR>
                    <a:lnT>
                      <a:noFill/>
                    </a:lnT>
                    <a:lnB>
                      <a:noFill/>
                    </a:lnB>
                  </a:tcPr>
                </a:tc>
                <a:extLst>
                  <a:ext uri="{0D108BD9-81ED-4DB2-BD59-A6C34878D82A}">
                    <a16:rowId xmlns:a16="http://schemas.microsoft.com/office/drawing/2014/main" val="2676133386"/>
                  </a:ext>
                </a:extLst>
              </a:tr>
            </a:tbl>
          </a:graphicData>
        </a:graphic>
      </p:graphicFrame>
    </p:spTree>
    <p:extLst>
      <p:ext uri="{BB962C8B-B14F-4D97-AF65-F5344CB8AC3E}">
        <p14:creationId xmlns:p14="http://schemas.microsoft.com/office/powerpoint/2010/main" val="344415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3548</TotalTime>
  <Words>1242</Words>
  <Application>Microsoft Office PowerPoint</Application>
  <PresentationFormat>Widescreen</PresentationFormat>
  <Paragraphs>230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Example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Rosemary (Cognizant)</dc:creator>
  <cp:lastModifiedBy>Kulkarni, Parag (Cognizant)</cp:lastModifiedBy>
  <cp:revision>388</cp:revision>
  <dcterms:created xsi:type="dcterms:W3CDTF">2021-05-06T06:51:36Z</dcterms:created>
  <dcterms:modified xsi:type="dcterms:W3CDTF">2021-05-25T19:22:32Z</dcterms:modified>
</cp:coreProperties>
</file>