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9" r:id="rId6"/>
    <p:sldId id="260" r:id="rId7"/>
    <p:sldId id="261" r:id="rId8"/>
    <p:sldId id="262" r:id="rId9"/>
    <p:sldId id="263" r:id="rId10"/>
    <p:sldId id="271" r:id="rId11"/>
    <p:sldId id="264" r:id="rId12"/>
    <p:sldId id="272" r:id="rId13"/>
    <p:sldId id="265" r:id="rId14"/>
    <p:sldId id="274" r:id="rId15"/>
    <p:sldId id="266"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2" autoAdjust="0"/>
  </p:normalViewPr>
  <p:slideViewPr>
    <p:cSldViewPr snapToGrid="0">
      <p:cViewPr varScale="1">
        <p:scale>
          <a:sx n="98" d="100"/>
          <a:sy n="98" d="100"/>
        </p:scale>
        <p:origin x="82"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00974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ml-linear-regression/" TargetMode="External"/><Relationship Id="rId2" Type="http://schemas.openxmlformats.org/officeDocument/2006/relationships/hyperlink" Target="https://github.com/21A91A05B3/APSSDC_AIML_PROJECT" TargetMode="External"/><Relationship Id="rId1" Type="http://schemas.openxmlformats.org/officeDocument/2006/relationships/slideLayout" Target="../slideLayouts/slideLayout2.xml"/><Relationship Id="rId6" Type="http://schemas.openxmlformats.org/officeDocument/2006/relationships/hyperlink" Target="https://www.kaggle.com/code/asanchezhernandez/employee-burnout-eda-and-prediction" TargetMode="External"/><Relationship Id="rId5" Type="http://schemas.openxmlformats.org/officeDocument/2006/relationships/hyperlink" Target="https://www.geeksforgeeks.org/random-forest-regression-in-python/" TargetMode="External"/><Relationship Id="rId4" Type="http://schemas.openxmlformats.org/officeDocument/2006/relationships/hyperlink" Target="https://www.geeksforgeeks.org/support-vector-machine-algorith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2291" y="918211"/>
            <a:ext cx="10993549" cy="666644"/>
          </a:xfrm>
        </p:spPr>
        <p:txBody>
          <a:bodyPr>
            <a:normAutofit/>
          </a:bodyPr>
          <a:lstStyle/>
          <a:p>
            <a:r>
              <a:rPr lang="en-GB" sz="3600" b="1" dirty="0">
                <a:latin typeface="Times New Roman" panose="02020603050405020304" pitchFamily="18" charset="0"/>
                <a:cs typeface="Times New Roman" panose="02020603050405020304" pitchFamily="18" charset="0"/>
              </a:rPr>
              <a:t>STUDENT DETAILS</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37713" y="1770461"/>
            <a:ext cx="10993546" cy="1381252"/>
          </a:xfrm>
        </p:spPr>
        <p:txBody>
          <a:bodyPr>
            <a:noAutofit/>
          </a:bodyPr>
          <a:lstStyle/>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NAME: BURRE THEJASHWINI</a:t>
            </a: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ROLL NO: 21A91A05B3</a:t>
            </a: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EMAIL ID: thejaswini12062003@gmail.com</a:t>
            </a: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COLLEGE: ADITYA ENGINEERING COLLEGE ,SURAMPALEM</a:t>
            </a:r>
          </a:p>
          <a:p>
            <a:pPr>
              <a:lnSpc>
                <a:spcPct val="100000"/>
              </a:lnSpc>
              <a:spcBef>
                <a:spcPts val="0"/>
              </a:spcBef>
              <a:spcAft>
                <a:spcPts val="0"/>
              </a:spcAft>
            </a:pPr>
            <a:r>
              <a:rPr lang="en-GB" sz="1800" cap="none" dirty="0">
                <a:solidFill>
                  <a:schemeClr val="tx1"/>
                </a:solidFill>
                <a:latin typeface="Times New Roman" panose="02020603050405020304" pitchFamily="18" charset="0"/>
                <a:cs typeface="Times New Roman" panose="02020603050405020304" pitchFamily="18" charset="0"/>
              </a:rPr>
              <a:t>COURSE: ARTIFICIAL INTELLIGENCE AND MACHINE LEARNING [03-06-2024 To 15-07-2024]</a:t>
            </a:r>
          </a:p>
          <a:p>
            <a:pPr>
              <a:lnSpc>
                <a:spcPct val="100000"/>
              </a:lnSpc>
              <a:spcBef>
                <a:spcPts val="0"/>
              </a:spcBef>
              <a:spcAft>
                <a:spcPts val="0"/>
              </a:spcAft>
            </a:pPr>
            <a:endParaRPr lang="en-GB" sz="1800" cap="none"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84800" y="3821723"/>
            <a:ext cx="11260667" cy="267979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750626"/>
            <a:ext cx="11029616" cy="626169"/>
          </a:xfrm>
        </p:spPr>
        <p:txBody>
          <a:bodyPr/>
          <a:lstStyle/>
          <a:p>
            <a:r>
              <a:rPr b="1" dirty="0">
                <a:latin typeface="Times New Roman" panose="02020603050405020304" pitchFamily="18" charset="0"/>
                <a:cs typeface="Times New Roman" panose="02020603050405020304" pitchFamily="18" charset="0"/>
              </a:rPr>
              <a:t>Modeling</a:t>
            </a:r>
          </a:p>
        </p:txBody>
      </p:sp>
      <p:sp>
        <p:nvSpPr>
          <p:cNvPr id="3" name="Content Placeholder 2"/>
          <p:cNvSpPr>
            <a:spLocks noGrp="1"/>
          </p:cNvSpPr>
          <p:nvPr>
            <p:ph sz="half" idx="1"/>
          </p:nvPr>
        </p:nvSpPr>
        <p:spPr>
          <a:xfrm>
            <a:off x="581193" y="1514901"/>
            <a:ext cx="5194767" cy="4899547"/>
          </a:xfrm>
        </p:spPr>
        <p:txBody>
          <a:bodyPr>
            <a:normAutofit/>
          </a:bodyPr>
          <a:lstStyle/>
          <a:p>
            <a:pPr marL="0" indent="0">
              <a:buNone/>
            </a:pPr>
            <a:r>
              <a:rPr sz="2400" dirty="0">
                <a:latin typeface="Times New Roman" pitchFamily="18" charset="0"/>
                <a:cs typeface="Times New Roman" pitchFamily="18" charset="0"/>
              </a:rPr>
              <a:t>Modeling Techniques Used:</a:t>
            </a:r>
          </a:p>
          <a:p>
            <a:r>
              <a:rPr lang="en-US" sz="1800" b="1" dirty="0">
                <a:latin typeface="Times New Roman" pitchFamily="18" charset="0"/>
                <a:cs typeface="Times New Roman" pitchFamily="18" charset="0"/>
              </a:rPr>
              <a:t>Linear Regression:</a:t>
            </a:r>
          </a:p>
          <a:p>
            <a:pPr marL="0" indent="0">
              <a:buNone/>
            </a:pPr>
            <a:r>
              <a:rPr lang="en-US" sz="1800" dirty="0">
                <a:latin typeface="Times New Roman" pitchFamily="18" charset="0"/>
                <a:cs typeface="Times New Roman" pitchFamily="18" charset="0"/>
              </a:rPr>
              <a:t>Establish a linear relationship between independent variables (predictors) and the dependent variable (burnout score).</a:t>
            </a:r>
            <a:endParaRPr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Support Vector Machine(SVM):</a:t>
            </a:r>
          </a:p>
          <a:p>
            <a:pPr marL="0" indent="0">
              <a:buNone/>
            </a:pPr>
            <a:r>
              <a:rPr lang="en-US" sz="1800" dirty="0">
                <a:latin typeface="Times New Roman" pitchFamily="18" charset="0"/>
                <a:cs typeface="Times New Roman" pitchFamily="18" charset="0"/>
              </a:rPr>
              <a:t>Utilized both Linear and RBF (Radial Basis Function) kernels for prediction and comparison with linear regression results.</a:t>
            </a:r>
            <a:endParaRPr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Random Forest Regression:</a:t>
            </a:r>
          </a:p>
          <a:p>
            <a:pPr marL="0" indent="0">
              <a:buNone/>
            </a:pPr>
            <a:r>
              <a:rPr lang="en-US" sz="1800" dirty="0">
                <a:latin typeface="Times New Roman" pitchFamily="18" charset="0"/>
                <a:cs typeface="Times New Roman" pitchFamily="18" charset="0"/>
              </a:rPr>
              <a:t>Employed an ensemble learning technique to aggregate predictions from multiple decision trees for better accuracy.</a:t>
            </a:r>
            <a:endParaRPr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16039" y="1070919"/>
            <a:ext cx="5194769" cy="5275291"/>
          </a:xfrm>
        </p:spPr>
        <p:txBody>
          <a:bodyPr>
            <a:noAutofit/>
          </a:bodyPr>
          <a:lstStyle/>
          <a:p>
            <a:pPr marL="0" indent="0">
              <a:buNone/>
            </a:pPr>
            <a:r>
              <a:rPr lang="en-US" sz="2400" dirty="0">
                <a:latin typeface="Times New Roman" pitchFamily="18" charset="0"/>
                <a:cs typeface="Times New Roman" pitchFamily="18" charset="0"/>
              </a:rPr>
              <a:t>Supporting Techniques Used:</a:t>
            </a:r>
          </a:p>
          <a:p>
            <a:r>
              <a:rPr lang="en-US" sz="1800" b="1" dirty="0">
                <a:latin typeface="Times New Roman" pitchFamily="18" charset="0"/>
                <a:cs typeface="Times New Roman" pitchFamily="18" charset="0"/>
              </a:rPr>
              <a:t>Feature Selection:</a:t>
            </a:r>
          </a:p>
          <a:p>
            <a:pPr marL="0" indent="0">
              <a:buNone/>
            </a:pPr>
            <a:r>
              <a:rPr lang="en-US" sz="1800" dirty="0">
                <a:latin typeface="Times New Roman" pitchFamily="18" charset="0"/>
                <a:cs typeface="Times New Roman" pitchFamily="18" charset="0"/>
              </a:rPr>
              <a:t>Included correlation analysis and dropping irrelevant columns to refine the model input.</a:t>
            </a:r>
          </a:p>
          <a:p>
            <a:r>
              <a:rPr lang="en-US" sz="1800" b="1" dirty="0">
                <a:latin typeface="Times New Roman" pitchFamily="18" charset="0"/>
                <a:cs typeface="Times New Roman" pitchFamily="18" charset="0"/>
              </a:rPr>
              <a:t>Data Preprocessing:</a:t>
            </a:r>
          </a:p>
          <a:p>
            <a:pPr marL="0" indent="0">
              <a:buNone/>
            </a:pPr>
            <a:r>
              <a:rPr lang="en-US" sz="1800" dirty="0">
                <a:latin typeface="Times New Roman" pitchFamily="18" charset="0"/>
                <a:cs typeface="Times New Roman" pitchFamily="18" charset="0"/>
              </a:rPr>
              <a:t>Handling missing values, encoding categorical variables, and normalizing numerical features.</a:t>
            </a:r>
          </a:p>
          <a:p>
            <a:r>
              <a:rPr lang="en-US" sz="1800" b="1" dirty="0">
                <a:latin typeface="Times New Roman" pitchFamily="18" charset="0"/>
                <a:cs typeface="Times New Roman" pitchFamily="18" charset="0"/>
              </a:rPr>
              <a:t>Model Evaluation Metrics:</a:t>
            </a:r>
          </a:p>
          <a:p>
            <a:pPr marL="0" indent="0">
              <a:buNone/>
            </a:pPr>
            <a:r>
              <a:rPr lang="en-US" sz="1800" dirty="0">
                <a:latin typeface="Times New Roman" pitchFamily="18" charset="0"/>
                <a:cs typeface="Times New Roman" pitchFamily="18" charset="0"/>
              </a:rPr>
              <a:t>Metrics used include Mean Squared Error </a:t>
            </a:r>
            <a:r>
              <a:rPr lang="en-US" sz="1800" b="1" dirty="0">
                <a:latin typeface="Times New Roman" pitchFamily="18" charset="0"/>
                <a:cs typeface="Times New Roman" pitchFamily="18" charset="0"/>
              </a:rPr>
              <a:t>(MSE), </a:t>
            </a:r>
            <a:r>
              <a:rPr lang="en-US" sz="1800" dirty="0">
                <a:latin typeface="Times New Roman" pitchFamily="18" charset="0"/>
                <a:cs typeface="Times New Roman" pitchFamily="18" charset="0"/>
              </a:rPr>
              <a:t>Root Mean Squared Error </a:t>
            </a:r>
            <a:r>
              <a:rPr lang="en-US" sz="1800" b="1" dirty="0">
                <a:latin typeface="Times New Roman" pitchFamily="18" charset="0"/>
                <a:cs typeface="Times New Roman" pitchFamily="18" charset="0"/>
              </a:rPr>
              <a:t>(RMSE), </a:t>
            </a:r>
            <a:r>
              <a:rPr lang="en-US" sz="1800" dirty="0">
                <a:latin typeface="Times New Roman" pitchFamily="18" charset="0"/>
                <a:cs typeface="Times New Roman" pitchFamily="18" charset="0"/>
              </a:rPr>
              <a:t>Mean Absolute Error </a:t>
            </a:r>
            <a:r>
              <a:rPr lang="en-US" sz="1800" b="1" dirty="0">
                <a:latin typeface="Times New Roman" pitchFamily="18" charset="0"/>
                <a:cs typeface="Times New Roman" pitchFamily="18" charset="0"/>
              </a:rPr>
              <a:t>(MAE), </a:t>
            </a:r>
            <a:r>
              <a:rPr lang="en-US" sz="1800" dirty="0">
                <a:latin typeface="Times New Roman" pitchFamily="18" charset="0"/>
                <a:cs typeface="Times New Roman" pitchFamily="18" charset="0"/>
              </a:rPr>
              <a:t>and R-squared (R²).</a:t>
            </a:r>
          </a:p>
          <a:p>
            <a:r>
              <a:rPr lang="en-US" sz="1800" b="1" dirty="0">
                <a:latin typeface="Times New Roman" pitchFamily="18" charset="0"/>
                <a:cs typeface="Times New Roman" pitchFamily="18" charset="0"/>
              </a:rPr>
              <a:t>One-hot Encoding:</a:t>
            </a:r>
          </a:p>
          <a:p>
            <a:pPr marL="0" indent="0">
              <a:buNone/>
            </a:pPr>
            <a:r>
              <a:rPr lang="en-US" sz="1800" dirty="0">
                <a:latin typeface="Times New Roman" pitchFamily="18" charset="0"/>
                <a:cs typeface="Times New Roman" pitchFamily="18" charset="0"/>
              </a:rPr>
              <a:t>Transforms categorical features into binary vectors for model compatibility and improved accuracy.</a:t>
            </a:r>
            <a:endParaRPr lang="en-IN"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81" y="588481"/>
            <a:ext cx="11029616" cy="612521"/>
          </a:xfrm>
        </p:spPr>
        <p:txBody>
          <a:bodyPr/>
          <a:lstStyle/>
          <a:p>
            <a:r>
              <a:rPr lang="en-US" b="1" dirty="0">
                <a:latin typeface="Times New Roman" panose="02020603050405020304" pitchFamily="18" charset="0"/>
                <a:cs typeface="Times New Roman" panose="02020603050405020304" pitchFamily="18" charset="0"/>
              </a:rPr>
              <a:t>Modeling with linear regression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1193" y="1276865"/>
            <a:ext cx="5194767" cy="5246764"/>
          </a:xfrm>
        </p:spPr>
        <p:txBody>
          <a:bodyPr/>
          <a:lstStyle/>
          <a:p>
            <a:pPr marL="0" indent="0">
              <a:buNone/>
            </a:pPr>
            <a:r>
              <a:rPr lang="en-US" sz="1800" b="1" dirty="0">
                <a:latin typeface="Times New Roman" pitchFamily="18" charset="0"/>
                <a:cs typeface="Times New Roman" pitchFamily="18" charset="0"/>
              </a:rPr>
              <a:t>Importing Necessary Libraries</a:t>
            </a:r>
          </a:p>
          <a:p>
            <a:endParaRPr lang="en-US" dirty="0"/>
          </a:p>
          <a:p>
            <a:endParaRPr lang="en-US" dirty="0"/>
          </a:p>
          <a:p>
            <a:endParaRPr lang="en-US" dirty="0"/>
          </a:p>
          <a:p>
            <a:endParaRPr lang="en-US" dirty="0"/>
          </a:p>
          <a:p>
            <a:pPr marL="0" indent="0">
              <a:buNone/>
            </a:pPr>
            <a:endParaRPr lang="en-US" b="1" dirty="0"/>
          </a:p>
          <a:p>
            <a:pPr marL="0" indent="0">
              <a:buNone/>
            </a:pPr>
            <a:r>
              <a:rPr lang="en-US" sz="1800" b="1" dirty="0">
                <a:latin typeface="Times New Roman" pitchFamily="18" charset="0"/>
                <a:cs typeface="Times New Roman" pitchFamily="18" charset="0"/>
              </a:rPr>
              <a:t>Exploratory Data Analysis</a:t>
            </a:r>
          </a:p>
          <a:p>
            <a:endParaRPr lang="en-US" dirty="0"/>
          </a:p>
          <a:p>
            <a:endParaRPr lang="en-US" dirty="0"/>
          </a:p>
          <a:p>
            <a:endParaRPr lang="en-US" dirty="0"/>
          </a:p>
          <a:p>
            <a:endParaRPr lang="en-US" dirty="0"/>
          </a:p>
          <a:p>
            <a:endParaRPr lang="en-US" dirty="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213" y="1637143"/>
            <a:ext cx="5194300" cy="1968201"/>
          </a:xfrm>
        </p:spPr>
      </p:pic>
      <p:sp>
        <p:nvSpPr>
          <p:cNvPr id="9" name="TextBox 8"/>
          <p:cNvSpPr txBox="1"/>
          <p:nvPr/>
        </p:nvSpPr>
        <p:spPr>
          <a:xfrm>
            <a:off x="6022949" y="1201002"/>
            <a:ext cx="5577648" cy="646331"/>
          </a:xfrm>
          <a:prstGeom prst="rect">
            <a:avLst/>
          </a:prstGeom>
          <a:noFill/>
        </p:spPr>
        <p:txBody>
          <a:bodyPr wrap="square" rtlCol="0">
            <a:spAutoFit/>
          </a:bodyPr>
          <a:lstStyle/>
          <a:p>
            <a:r>
              <a:rPr lang="en-US" b="1" dirty="0">
                <a:latin typeface="Times New Roman" pitchFamily="18" charset="0"/>
                <a:cs typeface="Times New Roman" pitchFamily="18" charset="0"/>
              </a:rPr>
              <a:t>Data Preprocessing</a:t>
            </a:r>
          </a:p>
          <a:p>
            <a:endParaRPr lang="en-IN" b="1" dirty="0">
              <a:latin typeface="Times New Roman" pitchFamily="18" charset="0"/>
              <a:cs typeface="Times New Roman"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949" y="1806390"/>
            <a:ext cx="5859964" cy="2118807"/>
          </a:xfrm>
          <a:prstGeom prst="rect">
            <a:avLst/>
          </a:prstGeom>
        </p:spPr>
      </p:pic>
      <p:sp>
        <p:nvSpPr>
          <p:cNvPr id="11" name="TextBox 10"/>
          <p:cNvSpPr txBox="1"/>
          <p:nvPr/>
        </p:nvSpPr>
        <p:spPr>
          <a:xfrm>
            <a:off x="6209731" y="3925197"/>
            <a:ext cx="5673182" cy="369332"/>
          </a:xfrm>
          <a:prstGeom prst="rect">
            <a:avLst/>
          </a:prstGeom>
          <a:noFill/>
        </p:spPr>
        <p:txBody>
          <a:bodyPr wrap="square" rtlCol="0">
            <a:spAutoFit/>
          </a:bodyPr>
          <a:lstStyle/>
          <a:p>
            <a:r>
              <a:rPr lang="en-US" b="1" dirty="0">
                <a:latin typeface="Times New Roman" pitchFamily="18" charset="0"/>
                <a:cs typeface="Times New Roman" pitchFamily="18" charset="0"/>
              </a:rPr>
              <a:t>Model Building</a:t>
            </a:r>
            <a:endParaRPr lang="en-IN" b="1" dirty="0">
              <a:latin typeface="Times New Roman" pitchFamily="18" charset="0"/>
              <a:cs typeface="Times New Roman" pitchFamily="18"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731" y="4294529"/>
            <a:ext cx="3343742" cy="514422"/>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9731" y="4808951"/>
            <a:ext cx="4105848" cy="1867161"/>
          </a:xfrm>
          <a:prstGeom prst="rect">
            <a:avLst/>
          </a:prstGeom>
        </p:spPr>
      </p:pic>
      <p:pic>
        <p:nvPicPr>
          <p:cNvPr id="6" name="Picture 5">
            <a:extLst>
              <a:ext uri="{FF2B5EF4-FFF2-40B4-BE49-F238E27FC236}">
                <a16:creationId xmlns:a16="http://schemas.microsoft.com/office/drawing/2014/main" id="{C18434E3-A35A-4780-22FF-0B9616CAB598}"/>
              </a:ext>
            </a:extLst>
          </p:cNvPr>
          <p:cNvPicPr>
            <a:picLocks noChangeAspect="1"/>
          </p:cNvPicPr>
          <p:nvPr/>
        </p:nvPicPr>
        <p:blipFill>
          <a:blip r:embed="rId6"/>
          <a:stretch>
            <a:fillRect/>
          </a:stretch>
        </p:blipFill>
        <p:spPr>
          <a:xfrm>
            <a:off x="580239" y="4142408"/>
            <a:ext cx="5361338" cy="2477223"/>
          </a:xfrm>
          <a:prstGeom prst="rect">
            <a:avLst/>
          </a:prstGeom>
        </p:spPr>
      </p:pic>
    </p:spTree>
    <p:extLst>
      <p:ext uri="{BB962C8B-B14F-4D97-AF65-F5344CB8AC3E}">
        <p14:creationId xmlns:p14="http://schemas.microsoft.com/office/powerpoint/2010/main" val="281382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6" y="750627"/>
            <a:ext cx="4946150" cy="571578"/>
          </a:xfrm>
        </p:spPr>
        <p:txBody>
          <a:bodyPr/>
          <a:lstStyle/>
          <a:p>
            <a:r>
              <a:rPr b="1" dirty="0">
                <a:latin typeface="Times New Roman" panose="02020603050405020304" pitchFamily="18" charset="0"/>
                <a:cs typeface="Times New Roman" panose="02020603050405020304" pitchFamily="18" charset="0"/>
              </a:rPr>
              <a:t>Result</a:t>
            </a:r>
          </a:p>
        </p:txBody>
      </p:sp>
      <p:sp>
        <p:nvSpPr>
          <p:cNvPr id="3" name="Content Placeholder 2"/>
          <p:cNvSpPr>
            <a:spLocks noGrp="1"/>
          </p:cNvSpPr>
          <p:nvPr>
            <p:ph sz="half" idx="1"/>
          </p:nvPr>
        </p:nvSpPr>
        <p:spPr>
          <a:xfrm>
            <a:off x="581193" y="1405719"/>
            <a:ext cx="5194767" cy="5145206"/>
          </a:xfrm>
        </p:spPr>
        <p:txBody>
          <a:bodyPr>
            <a:normAutofit/>
          </a:bodyPr>
          <a:lstStyle/>
          <a:p>
            <a:r>
              <a:rPr lang="en-US" sz="1800" dirty="0">
                <a:latin typeface="Times New Roman" pitchFamily="18" charset="0"/>
                <a:cs typeface="Times New Roman" pitchFamily="18" charset="0"/>
              </a:rPr>
              <a:t>Based on the evaluation metrics, the Linear Regression model appears to be the best model for predicting burnout analysis. So we are choosing this model for deployment.</a:t>
            </a:r>
          </a:p>
          <a:p>
            <a:r>
              <a:rPr lang="en-US" sz="1800" dirty="0">
                <a:latin typeface="Times New Roman" pitchFamily="18" charset="0"/>
                <a:cs typeface="Times New Roman" pitchFamily="18" charset="0"/>
              </a:rPr>
              <a:t>It has the lowest mean squared error, root mean squared error, and mean absolute error, indicating better accuracy and precision in its predictions. Additionally, it has the highest R-squared score, indicating a good fit to the data and explaining a higher proportion of the variance in the target variable.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Content Placeholder 4"/>
          <p:cNvSpPr>
            <a:spLocks noGrp="1"/>
          </p:cNvSpPr>
          <p:nvPr>
            <p:ph sz="half" idx="2"/>
          </p:nvPr>
        </p:nvSpPr>
        <p:spPr>
          <a:xfrm>
            <a:off x="5909481" y="655093"/>
            <a:ext cx="5701327" cy="6109205"/>
          </a:xfrm>
        </p:spPr>
        <p:txBody>
          <a:bodyPr>
            <a:normAutofit/>
          </a:bodyPr>
          <a:lstStyle/>
          <a:p>
            <a:pPr marL="0" indent="0">
              <a:buNone/>
            </a:pPr>
            <a:endParaRPr lang="en-US" sz="2000" b="1" dirty="0">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47" y="4975023"/>
            <a:ext cx="4387099" cy="1449867"/>
          </a:xfrm>
          <a:prstGeom prst="rect">
            <a:avLst/>
          </a:prstGeom>
        </p:spPr>
      </p:pic>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616" y="1433014"/>
            <a:ext cx="4726717" cy="1433015"/>
          </a:xfrm>
          <a:prstGeom prst="rect">
            <a:avLst/>
          </a:prstGeom>
        </p:spPr>
      </p:pic>
      <p:pic>
        <p:nvPicPr>
          <p:cNvPr id="10"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16" y="3195625"/>
            <a:ext cx="5011483" cy="127879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631" y="4790365"/>
            <a:ext cx="5014467" cy="15255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586154"/>
            <a:ext cx="4332001" cy="450263"/>
          </a:xfrm>
        </p:spPr>
        <p:txBody>
          <a:bodyPr>
            <a:normAutofit/>
          </a:bodyPr>
          <a:lstStyle/>
          <a:p>
            <a:r>
              <a:rPr lang="en-US" sz="2000" b="1" dirty="0">
                <a:latin typeface="Times New Roman" panose="02020603050405020304" pitchFamily="18" charset="0"/>
                <a:cs typeface="Times New Roman" panose="02020603050405020304" pitchFamily="18" charset="0"/>
              </a:rPr>
              <a:t>visualization</a:t>
            </a:r>
            <a:endParaRPr lang="en-IN" sz="20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320" y="3749062"/>
            <a:ext cx="5809279" cy="2964354"/>
          </a:xfrm>
          <a:prstGeom prst="rect">
            <a:avLst/>
          </a:prstGeom>
        </p:spPr>
      </p:pic>
      <p:pic>
        <p:nvPicPr>
          <p:cNvPr id="12" name="Content Placeholder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8924" y="3867360"/>
            <a:ext cx="5275384" cy="2853870"/>
          </a:xfrm>
        </p:spPr>
      </p:pic>
      <p:pic>
        <p:nvPicPr>
          <p:cNvPr id="4" name="Picture 3">
            <a:extLst>
              <a:ext uri="{FF2B5EF4-FFF2-40B4-BE49-F238E27FC236}">
                <a16:creationId xmlns:a16="http://schemas.microsoft.com/office/drawing/2014/main" id="{25988A37-8C54-2EA9-A086-F1A5248E6D09}"/>
              </a:ext>
            </a:extLst>
          </p:cNvPr>
          <p:cNvPicPr>
            <a:picLocks noChangeAspect="1"/>
          </p:cNvPicPr>
          <p:nvPr/>
        </p:nvPicPr>
        <p:blipFill>
          <a:blip r:embed="rId4"/>
          <a:stretch>
            <a:fillRect/>
          </a:stretch>
        </p:blipFill>
        <p:spPr>
          <a:xfrm>
            <a:off x="640860" y="1155956"/>
            <a:ext cx="4861171" cy="2618875"/>
          </a:xfrm>
          <a:prstGeom prst="rect">
            <a:avLst/>
          </a:prstGeom>
        </p:spPr>
      </p:pic>
      <p:pic>
        <p:nvPicPr>
          <p:cNvPr id="11" name="Picture 10">
            <a:extLst>
              <a:ext uri="{FF2B5EF4-FFF2-40B4-BE49-F238E27FC236}">
                <a16:creationId xmlns:a16="http://schemas.microsoft.com/office/drawing/2014/main" id="{EC3F558D-DD01-A87A-8DA6-C9520D84862C}"/>
              </a:ext>
            </a:extLst>
          </p:cNvPr>
          <p:cNvPicPr>
            <a:picLocks noChangeAspect="1"/>
          </p:cNvPicPr>
          <p:nvPr/>
        </p:nvPicPr>
        <p:blipFill>
          <a:blip r:embed="rId5"/>
          <a:stretch>
            <a:fillRect/>
          </a:stretch>
        </p:blipFill>
        <p:spPr>
          <a:xfrm>
            <a:off x="6267939" y="801443"/>
            <a:ext cx="4712678" cy="2752683"/>
          </a:xfrm>
          <a:prstGeom prst="rect">
            <a:avLst/>
          </a:prstGeom>
        </p:spPr>
      </p:pic>
    </p:spTree>
    <p:extLst>
      <p:ext uri="{BB962C8B-B14F-4D97-AF65-F5344CB8AC3E}">
        <p14:creationId xmlns:p14="http://schemas.microsoft.com/office/powerpoint/2010/main" val="359650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15" y="1328615"/>
            <a:ext cx="11029616" cy="577891"/>
          </a:xfrm>
        </p:spPr>
        <p:txBody>
          <a:bodyPr/>
          <a:lstStyle/>
          <a:p>
            <a:r>
              <a:rPr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51530" y="1911018"/>
            <a:ext cx="11029615" cy="3634486"/>
          </a:xfrm>
          <a:ln>
            <a:solidFill>
              <a:schemeClr val="bg1"/>
            </a:solidFill>
          </a:ln>
        </p:spPr>
        <p:txBody>
          <a:bodyPr>
            <a:normAutofit/>
          </a:bodyPr>
          <a:lstStyle/>
          <a:p>
            <a:pPr marL="0" indent="0">
              <a:buNone/>
            </a:pPr>
            <a:endParaRPr sz="1800" dirty="0">
              <a:latin typeface="Times New Roman" pitchFamily="18" charset="0"/>
              <a:cs typeface="Times New Roman" pitchFamily="18" charset="0"/>
            </a:endParaRPr>
          </a:p>
          <a:p>
            <a:pPr marL="0" indent="0">
              <a:buNone/>
            </a:pPr>
            <a:r>
              <a:rPr sz="2400" b="1" dirty="0">
                <a:latin typeface="Times New Roman" pitchFamily="18" charset="0"/>
                <a:cs typeface="Times New Roman" pitchFamily="18" charset="0"/>
              </a:rPr>
              <a:t>Links:</a:t>
            </a:r>
          </a:p>
          <a:p>
            <a:pPr>
              <a:buFont typeface="Wingdings" panose="05000000000000000000" pitchFamily="2" charset="2"/>
              <a:buChar char="q"/>
            </a:pPr>
            <a:r>
              <a:rPr lang="en-US" sz="1800" b="1" dirty="0">
                <a:latin typeface="Times New Roman" pitchFamily="18" charset="0"/>
                <a:cs typeface="Times New Roman" pitchFamily="18" charset="0"/>
              </a:rPr>
              <a:t>GitHub Link: </a:t>
            </a:r>
            <a:r>
              <a:rPr lang="en-US" sz="1800" dirty="0">
                <a:solidFill>
                  <a:schemeClr val="tx1">
                    <a:lumMod val="85000"/>
                    <a:lumOff val="15000"/>
                  </a:schemeClr>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https://github.com/21A91A05B3/APSSDC_AIML_PROJECT</a:t>
            </a:r>
            <a:endParaRPr lang="en-US" sz="1800" dirty="0">
              <a:solidFill>
                <a:schemeClr val="tx1">
                  <a:lumMod val="85000"/>
                  <a:lumOff val="15000"/>
                </a:schemeClr>
              </a:solidFill>
              <a:latin typeface="Times New Roman" pitchFamily="18" charset="0"/>
              <a:cs typeface="Times New Roman" pitchFamily="18" charset="0"/>
            </a:endParaRPr>
          </a:p>
          <a:p>
            <a:pPr>
              <a:buFont typeface="Wingdings" panose="05000000000000000000" pitchFamily="2" charset="2"/>
              <a:buChar char="q"/>
            </a:pPr>
            <a:r>
              <a:rPr lang="en-IN" sz="1800" dirty="0">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https://www.geeksforgeeks.org/ml-linear-regression/</a:t>
            </a:r>
            <a:endParaRPr lang="en-IN" sz="1800" dirty="0">
              <a:latin typeface="Times New Roman" pitchFamily="18" charset="0"/>
              <a:cs typeface="Times New Roman" pitchFamily="18" charset="0"/>
            </a:endParaRPr>
          </a:p>
          <a:p>
            <a:pPr>
              <a:buFont typeface="Wingdings" panose="05000000000000000000" pitchFamily="2" charset="2"/>
              <a:buChar char="q"/>
            </a:pPr>
            <a:r>
              <a:rPr lang="en-IN" sz="1800" dirty="0">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https://www.geeksforgeeks.org/support-vector-machine-algorithm/</a:t>
            </a:r>
            <a:endParaRPr lang="en-IN" sz="1800" dirty="0">
              <a:latin typeface="Times New Roman" pitchFamily="18" charset="0"/>
              <a:cs typeface="Times New Roman" pitchFamily="18" charset="0"/>
            </a:endParaRPr>
          </a:p>
          <a:p>
            <a:pPr>
              <a:buFont typeface="Wingdings" panose="05000000000000000000" pitchFamily="2" charset="2"/>
              <a:buChar char="q"/>
            </a:pPr>
            <a:r>
              <a:rPr lang="en-IN" sz="1800" dirty="0">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https://www.geeksforgeeks.org/random-forest-regression-in-python/</a:t>
            </a:r>
            <a:endParaRPr lang="en-IN" sz="1800" dirty="0">
              <a:latin typeface="Times New Roman" pitchFamily="18" charset="0"/>
              <a:cs typeface="Times New Roman" pitchFamily="18" charset="0"/>
            </a:endParaRPr>
          </a:p>
          <a:p>
            <a:pPr>
              <a:buFont typeface="Wingdings" panose="05000000000000000000" pitchFamily="2" charset="2"/>
              <a:buChar char="q"/>
            </a:pPr>
            <a:r>
              <a:rPr lang="en-IN" sz="1800" dirty="0">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https://www.kaggle.com/code/asanchezhernandez/employee-burnout-eda-and-prediction</a:t>
            </a:r>
            <a:endParaRPr lang="en-IN" sz="1800" dirty="0">
              <a:latin typeface="Times New Roman" pitchFamily="18" charset="0"/>
              <a:cs typeface="Times New Roman" pitchFamily="18" charset="0"/>
            </a:endParaRPr>
          </a:p>
          <a:p>
            <a:endParaRPr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17" y="1252150"/>
            <a:ext cx="11029616" cy="630487"/>
          </a:xfrm>
        </p:spPr>
        <p:txBody>
          <a:bodyPr/>
          <a:lstStyle/>
          <a:p>
            <a:r>
              <a:rPr lang="en-US" b="1" dirty="0">
                <a:latin typeface="Times New Roman" panose="02020603050405020304" pitchFamily="18" charset="0"/>
                <a:cs typeface="Times New Roman" panose="02020603050405020304" pitchFamily="18" charset="0"/>
              </a:rPr>
              <a:t>PROJECT TITLE/PROBLEM STATEMENT</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1800" b="1" dirty="0">
                <a:latin typeface="Times New Roman" pitchFamily="18" charset="0"/>
                <a:cs typeface="Times New Roman" pitchFamily="18" charset="0"/>
              </a:rPr>
              <a:t>Project Title:  </a:t>
            </a:r>
            <a:r>
              <a:rPr sz="1800" dirty="0">
                <a:latin typeface="Times New Roman" pitchFamily="18" charset="0"/>
                <a:cs typeface="Times New Roman" pitchFamily="18" charset="0"/>
              </a:rPr>
              <a:t>E</a:t>
            </a:r>
            <a:r>
              <a:rPr lang="en-US" sz="1800" dirty="0">
                <a:latin typeface="Times New Roman" pitchFamily="18" charset="0"/>
                <a:cs typeface="Times New Roman" pitchFamily="18" charset="0"/>
              </a:rPr>
              <a:t>MPLOYEE BURNOUT PREDICTION</a:t>
            </a:r>
          </a:p>
          <a:p>
            <a:pPr>
              <a:buFont typeface="Wingdings" panose="05000000000000000000" pitchFamily="2" charset="2"/>
              <a:buChar char="v"/>
            </a:pPr>
            <a:endParaRPr sz="1800" dirty="0">
              <a:latin typeface="Times New Roman" pitchFamily="18" charset="0"/>
              <a:cs typeface="Times New Roman" pitchFamily="18" charset="0"/>
            </a:endParaRPr>
          </a:p>
          <a:p>
            <a:pPr>
              <a:buFont typeface="Wingdings" panose="05000000000000000000" pitchFamily="2" charset="2"/>
              <a:buChar char="v"/>
            </a:pPr>
            <a:r>
              <a:rPr sz="1800" b="1" dirty="0">
                <a:latin typeface="Times New Roman" pitchFamily="18" charset="0"/>
                <a:cs typeface="Times New Roman" pitchFamily="18" charset="0"/>
              </a:rPr>
              <a:t>Problem</a:t>
            </a:r>
            <a:r>
              <a:rPr lang="en-US" sz="1800" b="1" dirty="0">
                <a:latin typeface="Times New Roman" pitchFamily="18" charset="0"/>
                <a:cs typeface="Times New Roman" pitchFamily="18" charset="0"/>
              </a:rPr>
              <a:t> Statement</a:t>
            </a:r>
            <a:r>
              <a:rPr sz="1800" b="1" dirty="0">
                <a:latin typeface="Times New Roman" pitchFamily="18" charset="0"/>
                <a:cs typeface="Times New Roman" pitchFamily="18" charset="0"/>
              </a:rPr>
              <a:t>: </a:t>
            </a:r>
            <a:r>
              <a:rPr lang="en-US" sz="1800" b="0" i="0" dirty="0">
                <a:effectLst/>
                <a:highlight>
                  <a:srgbClr val="FFFFFF"/>
                </a:highlight>
                <a:latin typeface="Times New Roman" panose="02020603050405020304" pitchFamily="18" charset="0"/>
                <a:cs typeface="Times New Roman" panose="02020603050405020304" pitchFamily="18" charset="0"/>
              </a:rPr>
              <a:t>Employee burnout is a state of physical, emotional and mental exhaustion caused by excessive and prolonged stress. It can have serious consequences on an individual's well-being and can lead to decreased productivity and job performance. </a:t>
            </a:r>
            <a:r>
              <a:rPr lang="en-US" sz="1800" dirty="0">
                <a:latin typeface="Times New Roman" pitchFamily="18" charset="0"/>
                <a:cs typeface="Times New Roman" pitchFamily="18" charset="0"/>
              </a:rPr>
              <a:t>This project aims to develop a predictive model using linear regression to forecast employee burnout rates based on various factors such as designation, resource allocation, mental fatigue score, company type, work-from-home setup availability, and gender. </a:t>
            </a:r>
            <a:r>
              <a:rPr sz="1800" dirty="0">
                <a:latin typeface="Times New Roman" pitchFamily="18" charset="0"/>
                <a:cs typeface="Times New Roman" pitchFamily="18" charset="0"/>
              </a:rPr>
              <a:t>Identifying the factors leading to employee burnout and predicting it to help organizations take preventive measures.</a:t>
            </a:r>
            <a:r>
              <a:rPr lang="en-US" sz="2000" b="0" i="0" dirty="0">
                <a:solidFill>
                  <a:srgbClr val="212121"/>
                </a:solidFill>
                <a:effectLst/>
                <a:highlight>
                  <a:srgbClr val="FFFFFF"/>
                </a:highlight>
                <a:latin typeface="Roboto" panose="02000000000000000000" pitchFamily="2" charset="0"/>
              </a:rPr>
              <a:t> </a:t>
            </a:r>
            <a:r>
              <a:rPr lang="en-US" sz="1800" b="0" i="0" dirty="0">
                <a:effectLst/>
                <a:highlight>
                  <a:srgbClr val="FFFFFF"/>
                </a:highlight>
                <a:latin typeface="Times New Roman" panose="02020603050405020304" pitchFamily="18" charset="0"/>
                <a:cs typeface="Times New Roman" panose="02020603050405020304" pitchFamily="18" charset="0"/>
              </a:rPr>
              <a:t>By proactively addressing these risk factors, organizations can help prevent burnout and promote the well-being of their employees.</a:t>
            </a:r>
            <a:endParaRPr sz="1800" dirty="0">
              <a:latin typeface="Times New Roman" panose="02020603050405020304"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285102"/>
            <a:ext cx="11029616" cy="605773"/>
          </a:xfrm>
        </p:spPr>
        <p:txBody>
          <a:bodyPr/>
          <a:lstStyle/>
          <a:p>
            <a:r>
              <a:rPr lang="en-US" b="1" dirty="0">
                <a:latin typeface="Times New Roman" panose="02020603050405020304" pitchFamily="18" charset="0"/>
                <a:cs typeface="Times New Roman" panose="02020603050405020304" pitchFamily="18" charset="0"/>
              </a:rPr>
              <a:t>AGENDA</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9430" y="2118442"/>
            <a:ext cx="11029615" cy="3634486"/>
          </a:xfrm>
        </p:spPr>
        <p:txBody>
          <a:bodyPr>
            <a:normAutofit/>
          </a:bodyPr>
          <a:lstStyle/>
          <a:p>
            <a:pPr>
              <a:buSzPct val="97000"/>
              <a:buFont typeface="Wingdings" panose="05000000000000000000" pitchFamily="2" charset="2"/>
              <a:buChar char="q"/>
            </a:pPr>
            <a:r>
              <a:rPr sz="1800" dirty="0">
                <a:latin typeface="Times New Roman" pitchFamily="18" charset="0"/>
                <a:cs typeface="Times New Roman" pitchFamily="18" charset="0"/>
              </a:rPr>
              <a:t> Project Overview</a:t>
            </a:r>
          </a:p>
          <a:p>
            <a:pPr>
              <a:buSzPct val="97000"/>
              <a:buFont typeface="Wingdings" panose="05000000000000000000" pitchFamily="2" charset="2"/>
              <a:buChar char="q"/>
            </a:pPr>
            <a:r>
              <a:rPr sz="1800" dirty="0">
                <a:latin typeface="Times New Roman" pitchFamily="18" charset="0"/>
                <a:cs typeface="Times New Roman" pitchFamily="18" charset="0"/>
              </a:rPr>
              <a:t> End Users of the Project</a:t>
            </a:r>
          </a:p>
          <a:p>
            <a:pPr>
              <a:buSzPct val="97000"/>
              <a:buFont typeface="Wingdings" panose="05000000000000000000" pitchFamily="2" charset="2"/>
              <a:buChar char="q"/>
            </a:pPr>
            <a:r>
              <a:rPr sz="1800" dirty="0">
                <a:latin typeface="Times New Roman" pitchFamily="18" charset="0"/>
                <a:cs typeface="Times New Roman" pitchFamily="18" charset="0"/>
              </a:rPr>
              <a:t> Solution and Value Proposition</a:t>
            </a:r>
          </a:p>
          <a:p>
            <a:pPr>
              <a:buSzPct val="97000"/>
              <a:buFont typeface="Wingdings" panose="05000000000000000000" pitchFamily="2" charset="2"/>
              <a:buChar char="q"/>
            </a:pPr>
            <a:r>
              <a:rPr sz="1800" dirty="0">
                <a:latin typeface="Times New Roman" pitchFamily="18" charset="0"/>
                <a:cs typeface="Times New Roman" pitchFamily="18" charset="0"/>
              </a:rPr>
              <a:t> Customization and Personalization</a:t>
            </a:r>
          </a:p>
          <a:p>
            <a:pPr>
              <a:buSzPct val="97000"/>
              <a:buFont typeface="Wingdings" panose="05000000000000000000" pitchFamily="2" charset="2"/>
              <a:buChar char="q"/>
            </a:pPr>
            <a:r>
              <a:rPr sz="1800" dirty="0">
                <a:latin typeface="Times New Roman" pitchFamily="18" charset="0"/>
                <a:cs typeface="Times New Roman" pitchFamily="18" charset="0"/>
              </a:rPr>
              <a:t> Modeling</a:t>
            </a:r>
          </a:p>
          <a:p>
            <a:pPr>
              <a:buSzPct val="97000"/>
              <a:buFont typeface="Wingdings" panose="05000000000000000000" pitchFamily="2" charset="2"/>
              <a:buChar char="q"/>
            </a:pPr>
            <a:r>
              <a:rPr sz="1800" dirty="0">
                <a:latin typeface="Times New Roman" pitchFamily="18" charset="0"/>
                <a:cs typeface="Times New Roman" pitchFamily="18" charset="0"/>
              </a:rPr>
              <a:t> Results</a:t>
            </a:r>
          </a:p>
          <a:p>
            <a:pPr>
              <a:buSzPct val="97000"/>
              <a:buFont typeface="Wingdings" panose="05000000000000000000" pitchFamily="2" charset="2"/>
              <a:buChar char="q"/>
            </a:pPr>
            <a:r>
              <a:rPr sz="1800" dirty="0">
                <a:latin typeface="Times New Roman" pitchFamily="18" charset="0"/>
                <a:cs typeface="Times New Roman" pitchFamily="18" charset="0"/>
              </a:rPr>
              <a:t>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11" y="675502"/>
            <a:ext cx="11029616" cy="526838"/>
          </a:xfrm>
        </p:spPr>
        <p:txBody>
          <a:bodyPr/>
          <a:lstStyle/>
          <a:p>
            <a:r>
              <a:rPr b="1"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624541" y="1295459"/>
            <a:ext cx="11029615" cy="5003318"/>
          </a:xfrm>
        </p:spPr>
        <p:txBody>
          <a:bodyPr>
            <a:noAutofit/>
          </a:bodyPr>
          <a:lstStyle/>
          <a:p>
            <a:pPr marL="0" indent="0">
              <a:buNone/>
            </a:pPr>
            <a:r>
              <a:rPr lang="en-US" sz="1800" dirty="0">
                <a:latin typeface="Times New Roman" pitchFamily="18" charset="0"/>
                <a:cs typeface="Times New Roman" pitchFamily="18" charset="0"/>
              </a:rPr>
              <a:t>Employee burnout is a critical issue that can lead to decreased productivity, increased turnover, and negative impacts on both employee well-being and organizational performance. This condition can have deleterious effects on individual well-being and organizational productivity. </a:t>
            </a:r>
          </a:p>
          <a:p>
            <a:pPr marL="0" indent="0">
              <a:buNone/>
            </a:pPr>
            <a:r>
              <a:rPr lang="en-US" sz="1800" b="1" dirty="0">
                <a:latin typeface="Times New Roman" pitchFamily="18" charset="0"/>
                <a:cs typeface="Times New Roman" pitchFamily="18" charset="0"/>
              </a:rPr>
              <a:t>Scope:</a:t>
            </a:r>
          </a:p>
          <a:p>
            <a:pPr>
              <a:buFont typeface="Wingdings" panose="05000000000000000000" pitchFamily="2" charset="2"/>
              <a:buChar char="q"/>
            </a:pPr>
            <a:r>
              <a:rPr lang="en-US" sz="1800" dirty="0">
                <a:latin typeface="Times New Roman" pitchFamily="18" charset="0"/>
                <a:cs typeface="Times New Roman" pitchFamily="18" charset="0"/>
              </a:rPr>
              <a:t>Developing a linear regression model to predict employee burnout using factors such as company type, WFH setup </a:t>
            </a:r>
            <a:r>
              <a:rPr lang="en-US" sz="1800" dirty="0" err="1">
                <a:latin typeface="Times New Roman" pitchFamily="18" charset="0"/>
                <a:cs typeface="Times New Roman" pitchFamily="18" charset="0"/>
              </a:rPr>
              <a:t>availablility</a:t>
            </a:r>
            <a:r>
              <a:rPr lang="en-US" sz="1800" dirty="0">
                <a:latin typeface="Times New Roman" pitchFamily="18" charset="0"/>
                <a:cs typeface="Times New Roman" pitchFamily="18" charset="0"/>
              </a:rPr>
              <a:t>, Number of working hours, stress levels, and job satisfaction, and validate its performance through data analysis and model evaluation.</a:t>
            </a:r>
          </a:p>
          <a:p>
            <a:pPr marL="0" indent="0">
              <a:buNone/>
            </a:pPr>
            <a:r>
              <a:rPr sz="1800" b="1" dirty="0">
                <a:latin typeface="Times New Roman" pitchFamily="18" charset="0"/>
                <a:cs typeface="Times New Roman" pitchFamily="18" charset="0"/>
              </a:rPr>
              <a:t>Objectives:</a:t>
            </a:r>
          </a:p>
          <a:p>
            <a:pPr>
              <a:buSzPct val="99000"/>
              <a:buFont typeface="Wingdings" panose="05000000000000000000" pitchFamily="2" charset="2"/>
              <a:buChar char="ü"/>
            </a:pPr>
            <a:r>
              <a:rPr sz="1800" dirty="0">
                <a:latin typeface="Times New Roman" pitchFamily="18" charset="0"/>
                <a:cs typeface="Times New Roman" pitchFamily="18" charset="0"/>
              </a:rPr>
              <a:t>Understand the causes of burnout</a:t>
            </a:r>
          </a:p>
          <a:p>
            <a:pPr>
              <a:buSzPct val="99000"/>
              <a:buFont typeface="Wingdings" panose="05000000000000000000" pitchFamily="2" charset="2"/>
              <a:buChar char="ü"/>
            </a:pPr>
            <a:r>
              <a:rPr sz="1800" dirty="0">
                <a:latin typeface="Times New Roman" pitchFamily="18" charset="0"/>
                <a:cs typeface="Times New Roman" pitchFamily="18" charset="0"/>
              </a:rPr>
              <a:t>Develop a predictive model</a:t>
            </a:r>
          </a:p>
          <a:p>
            <a:pPr>
              <a:buSzPct val="99000"/>
              <a:buFont typeface="Wingdings" panose="05000000000000000000" pitchFamily="2" charset="2"/>
              <a:buChar char="ü"/>
            </a:pPr>
            <a:r>
              <a:rPr sz="1800" dirty="0">
                <a:latin typeface="Times New Roman" pitchFamily="18" charset="0"/>
                <a:cs typeface="Times New Roman" pitchFamily="18" charset="0"/>
              </a:rPr>
              <a:t>Provide actionable insights to prevent burnout</a:t>
            </a:r>
            <a:endParaRPr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Aim:</a:t>
            </a:r>
            <a:endParaRPr sz="1800" b="1" dirty="0">
              <a:latin typeface="Times New Roman" pitchFamily="18" charset="0"/>
              <a:cs typeface="Times New Roman" pitchFamily="18" charset="0"/>
            </a:endParaRPr>
          </a:p>
          <a:p>
            <a:pPr>
              <a:buFont typeface="Wingdings" panose="05000000000000000000" pitchFamily="2" charset="2"/>
              <a:buChar char="q"/>
            </a:pPr>
            <a:r>
              <a:rPr lang="en-US" sz="1800" dirty="0">
                <a:latin typeface="Times New Roman" pitchFamily="18" charset="0"/>
                <a:cs typeface="Times New Roman" pitchFamily="18" charset="0"/>
              </a:rPr>
              <a:t>To develop a reliable model for predicting employee burnout, helping organizations implement proactive measures to improve employee well-being, productivity, and reduce turnover rates.</a:t>
            </a:r>
            <a:endParaRPr sz="1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39" y="641445"/>
            <a:ext cx="11029616" cy="717168"/>
          </a:xfrm>
        </p:spPr>
        <p:txBody>
          <a:bodyPr/>
          <a:lstStyle/>
          <a:p>
            <a:r>
              <a:rPr lang="en-US" b="1" dirty="0">
                <a:latin typeface="Times New Roman" panose="02020603050405020304" pitchFamily="18" charset="0"/>
                <a:cs typeface="Times New Roman" panose="02020603050405020304" pitchFamily="18" charset="0"/>
              </a:rPr>
              <a:t>E</a:t>
            </a:r>
            <a:r>
              <a:rPr b="1" dirty="0">
                <a:latin typeface="Times New Roman" panose="02020603050405020304" pitchFamily="18" charset="0"/>
                <a:cs typeface="Times New Roman" panose="02020603050405020304" pitchFamily="18" charset="0"/>
              </a:rPr>
              <a:t>nd Users of the Project</a:t>
            </a:r>
          </a:p>
        </p:txBody>
      </p:sp>
      <p:sp>
        <p:nvSpPr>
          <p:cNvPr id="3" name="Content Placeholder 2"/>
          <p:cNvSpPr>
            <a:spLocks noGrp="1"/>
          </p:cNvSpPr>
          <p:nvPr>
            <p:ph idx="1"/>
          </p:nvPr>
        </p:nvSpPr>
        <p:spPr>
          <a:xfrm>
            <a:off x="581192" y="1487606"/>
            <a:ext cx="11029615" cy="5022376"/>
          </a:xfrm>
        </p:spPr>
        <p:txBody>
          <a:bodyPr>
            <a:noAutofit/>
          </a:bodyPr>
          <a:lstStyle/>
          <a:p>
            <a:pPr marL="0" indent="0">
              <a:buNone/>
            </a:pPr>
            <a:endParaRPr lang="en-US" sz="18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PRIMARY USERS:</a:t>
            </a:r>
            <a:endParaRPr lang="en-US" sz="2400" dirty="0">
              <a:latin typeface="Times New Roman" pitchFamily="18" charset="0"/>
              <a:cs typeface="Times New Roman" pitchFamily="18" charset="0"/>
            </a:endParaRPr>
          </a:p>
          <a:p>
            <a:pPr>
              <a:spcBef>
                <a:spcPts val="0"/>
              </a:spcBef>
              <a:buFont typeface="Wingdings" panose="05000000000000000000" pitchFamily="2" charset="2"/>
              <a:buChar char="v"/>
            </a:pPr>
            <a:r>
              <a:rPr lang="en-US" sz="1800" b="1" dirty="0">
                <a:latin typeface="Times New Roman" pitchFamily="18" charset="0"/>
                <a:cs typeface="Times New Roman" pitchFamily="18" charset="0"/>
              </a:rPr>
              <a:t>Organizations: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Responsible for overall employee well-being, productivity, and organizational culture.</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Utilize the model to proactively manage and reduce employee burnout, enhance productivity, and foster a positive organizational culture that prioritizes employee health and well-being.</a:t>
            </a:r>
          </a:p>
          <a:p>
            <a:pPr>
              <a:spcBef>
                <a:spcPts val="0"/>
              </a:spcBef>
              <a:buFont typeface="Wingdings" panose="05000000000000000000" pitchFamily="2" charset="2"/>
              <a:buChar char="v"/>
            </a:pPr>
            <a:r>
              <a:rPr lang="en-US" sz="1800" b="1" dirty="0">
                <a:latin typeface="Times New Roman" pitchFamily="18" charset="0"/>
                <a:cs typeface="Times New Roman" pitchFamily="18" charset="0"/>
              </a:rPr>
              <a:t>HR Departments: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Manage employee relations, policy development, and organizational health.</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Use the model to proactively identify at-risk employees, provide tailored support, and inform policies promoting work-life balance and mental health within the organization.</a:t>
            </a:r>
          </a:p>
          <a:p>
            <a:pPr>
              <a:spcBef>
                <a:spcPts val="0"/>
              </a:spcBef>
              <a:buFont typeface="Wingdings" panose="05000000000000000000" pitchFamily="2" charset="2"/>
              <a:buChar char="v"/>
            </a:pPr>
            <a:r>
              <a:rPr lang="en-US" sz="1800" b="1" dirty="0">
                <a:latin typeface="Times New Roman" pitchFamily="18" charset="0"/>
                <a:cs typeface="Times New Roman" pitchFamily="18" charset="0"/>
              </a:rPr>
              <a:t>Employees:</a:t>
            </a:r>
            <a:endParaRPr lang="en-US" sz="1800" dirty="0">
              <a:latin typeface="Times New Roman" pitchFamily="18" charset="0"/>
              <a:cs typeface="Times New Roman" pitchFamily="18" charset="0"/>
            </a:endParaRPr>
          </a:p>
          <a:p>
            <a:pPr marL="0" indent="0">
              <a:spcBef>
                <a:spcPts val="0"/>
              </a:spcBef>
              <a:buNone/>
            </a:pPr>
            <a:r>
              <a:rPr lang="en-US" sz="1800" b="1" dirty="0">
                <a:latin typeface="Times New Roman" pitchFamily="18" charset="0"/>
                <a:cs typeface="Times New Roman" pitchFamily="18" charset="0"/>
              </a:rPr>
              <a:t>Characteristics and Needs:</a:t>
            </a:r>
            <a:r>
              <a:rPr lang="en-US" sz="1800" dirty="0">
                <a:latin typeface="Times New Roman" pitchFamily="18" charset="0"/>
                <a:cs typeface="Times New Roman" pitchFamily="18" charset="0"/>
              </a:rPr>
              <a:t> Individuals experiencing work-related stress and seeking support for work-life balance.</a:t>
            </a:r>
          </a:p>
          <a:p>
            <a:pPr marL="0" indent="0">
              <a:spcBef>
                <a:spcPts val="0"/>
              </a:spcBef>
              <a:buNone/>
            </a:pPr>
            <a:r>
              <a:rPr lang="en-US" sz="1800" b="1" dirty="0">
                <a:latin typeface="Times New Roman" pitchFamily="18" charset="0"/>
                <a:cs typeface="Times New Roman" pitchFamily="18" charset="0"/>
              </a:rPr>
              <a:t>Benefits:</a:t>
            </a:r>
            <a:r>
              <a:rPr lang="en-US" sz="1800" dirty="0">
                <a:latin typeface="Times New Roman" pitchFamily="18" charset="0"/>
                <a:cs typeface="Times New Roman" pitchFamily="18" charset="0"/>
              </a:rPr>
              <a:t> Gain insights into personal burnout risks, enabling proactive stress management, and benefit from initiatives promoting a healthier work-life balance within the organization's supportive environment.</a:t>
            </a:r>
          </a:p>
          <a:p>
            <a:endParaRPr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77922"/>
            <a:ext cx="11029616" cy="626169"/>
          </a:xfrm>
        </p:spPr>
        <p:txBody>
          <a:bodyPr/>
          <a:lstStyle/>
          <a:p>
            <a:r>
              <a:rPr b="1" dirty="0">
                <a:latin typeface="Times New Roman" panose="02020603050405020304" pitchFamily="18" charset="0"/>
                <a:cs typeface="Times New Roman" panose="02020603050405020304" pitchFamily="18" charset="0"/>
              </a:rPr>
              <a:t>Solution and its Value Proposition</a:t>
            </a:r>
          </a:p>
        </p:txBody>
      </p:sp>
      <p:sp>
        <p:nvSpPr>
          <p:cNvPr id="3" name="Content Placeholder 2"/>
          <p:cNvSpPr>
            <a:spLocks noGrp="1"/>
          </p:cNvSpPr>
          <p:nvPr>
            <p:ph sz="half" idx="1"/>
          </p:nvPr>
        </p:nvSpPr>
        <p:spPr>
          <a:xfrm>
            <a:off x="878178" y="1663510"/>
            <a:ext cx="9524099" cy="5076968"/>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Analyzing employee burnout is crucial for maintaining a healthy work environment and improving overall productivity.</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Steps to Implement Burnout Analysis</a:t>
            </a:r>
          </a:p>
          <a:p>
            <a:pPr>
              <a:buFont typeface="+mj-lt"/>
              <a:buAutoNum type="arabicPeriod"/>
            </a:pPr>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Gather relevant data from various sources (surveys, HR records, etc.).</a:t>
            </a:r>
          </a:p>
          <a:p>
            <a:pPr>
              <a:buFont typeface="+mj-lt"/>
              <a:buAutoNum type="arabicPeriod"/>
            </a:pPr>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 Clean and prepare the data for analysis.</a:t>
            </a:r>
          </a:p>
          <a:p>
            <a:pPr>
              <a:buFont typeface="+mj-lt"/>
              <a:buAutoNum type="arabicPeriod"/>
            </a:pPr>
            <a:r>
              <a:rPr lang="en-US" sz="1800" b="1" dirty="0">
                <a:latin typeface="Times New Roman" panose="02020603050405020304" pitchFamily="18" charset="0"/>
                <a:cs typeface="Times New Roman" panose="02020603050405020304" pitchFamily="18" charset="0"/>
              </a:rPr>
              <a:t>Feature Selection</a:t>
            </a:r>
            <a:r>
              <a:rPr lang="en-US" sz="1800" dirty="0">
                <a:latin typeface="Times New Roman" panose="02020603050405020304" pitchFamily="18" charset="0"/>
                <a:cs typeface="Times New Roman" panose="02020603050405020304" pitchFamily="18" charset="0"/>
              </a:rPr>
              <a:t>: Identify the most relevant features that contribute to burnout.</a:t>
            </a:r>
          </a:p>
          <a:p>
            <a:pPr>
              <a:buFont typeface="+mj-lt"/>
              <a:buAutoNum type="arabicPeriod"/>
            </a:pPr>
            <a:r>
              <a:rPr lang="en-US" sz="1800" b="1" dirty="0">
                <a:latin typeface="Times New Roman" panose="02020603050405020304" pitchFamily="18" charset="0"/>
                <a:cs typeface="Times New Roman" panose="02020603050405020304" pitchFamily="18" charset="0"/>
              </a:rPr>
              <a:t>Model Building</a:t>
            </a:r>
            <a:r>
              <a:rPr lang="en-US" sz="1800" dirty="0">
                <a:latin typeface="Times New Roman" panose="02020603050405020304" pitchFamily="18" charset="0"/>
                <a:cs typeface="Times New Roman" panose="02020603050405020304" pitchFamily="18" charset="0"/>
              </a:rPr>
              <a:t>: Choose and implement the appropriate models.</a:t>
            </a:r>
          </a:p>
          <a:p>
            <a:pPr>
              <a:buFont typeface="+mj-lt"/>
              <a:buAutoNum type="arabicPeriod"/>
            </a:pPr>
            <a:r>
              <a:rPr lang="en-US" sz="1800" b="1" dirty="0">
                <a:latin typeface="Times New Roman" panose="02020603050405020304" pitchFamily="18" charset="0"/>
                <a:cs typeface="Times New Roman" panose="02020603050405020304" pitchFamily="18" charset="0"/>
              </a:rPr>
              <a:t>Validation</a:t>
            </a:r>
            <a:r>
              <a:rPr lang="en-US" sz="1800" dirty="0">
                <a:latin typeface="Times New Roman" panose="02020603050405020304" pitchFamily="18" charset="0"/>
                <a:cs typeface="Times New Roman" panose="02020603050405020304" pitchFamily="18" charset="0"/>
              </a:rPr>
              <a:t>: Test the models using a separate dataset to ensure accuracy.</a:t>
            </a:r>
          </a:p>
          <a:p>
            <a:pPr>
              <a:buFont typeface="+mj-lt"/>
              <a:buAutoNum type="arabicPeriod"/>
            </a:pPr>
            <a:r>
              <a:rPr lang="en-US" sz="1800" b="1" dirty="0">
                <a:latin typeface="Times New Roman" panose="02020603050405020304" pitchFamily="18" charset="0"/>
                <a:cs typeface="Times New Roman" panose="02020603050405020304" pitchFamily="18" charset="0"/>
              </a:rPr>
              <a:t>Interpretation</a:t>
            </a:r>
            <a:r>
              <a:rPr lang="en-US" sz="1800" dirty="0">
                <a:latin typeface="Times New Roman" panose="02020603050405020304" pitchFamily="18" charset="0"/>
                <a:cs typeface="Times New Roman" panose="02020603050405020304" pitchFamily="18" charset="0"/>
              </a:rPr>
              <a:t>: Analyze the results to derive actionable insights.</a:t>
            </a:r>
          </a:p>
          <a:p>
            <a:pPr>
              <a:buFont typeface="+mj-lt"/>
              <a:buAutoNum type="arabicPeriod"/>
            </a:pPr>
            <a:r>
              <a:rPr lang="en-US" sz="1800" b="1" dirty="0">
                <a:latin typeface="Times New Roman" panose="02020603050405020304" pitchFamily="18" charset="0"/>
                <a:cs typeface="Times New Roman" panose="02020603050405020304" pitchFamily="18" charset="0"/>
              </a:rPr>
              <a:t>Intervention</a:t>
            </a:r>
            <a:r>
              <a:rPr lang="en-US" sz="1800" dirty="0">
                <a:latin typeface="Times New Roman" panose="02020603050405020304" pitchFamily="18" charset="0"/>
                <a:cs typeface="Times New Roman" panose="02020603050405020304" pitchFamily="18" charset="0"/>
              </a:rPr>
              <a:t>: Implement strategies to address identified issues and prevent burnout.</a:t>
            </a:r>
          </a:p>
          <a:p>
            <a:pPr marL="0" indent="0">
              <a:buNone/>
            </a:pPr>
            <a:endParaRPr lang="en-US" sz="1800" dirty="0">
              <a:latin typeface="Times New Roman" panose="02020603050405020304"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832" y="764521"/>
            <a:ext cx="11029616" cy="585226"/>
          </a:xfrm>
        </p:spPr>
        <p:txBody>
          <a:bodyPr/>
          <a:lstStyle/>
          <a:p>
            <a:r>
              <a:rPr lang="en-US" b="1" dirty="0">
                <a:latin typeface="Times New Roman" panose="02020603050405020304" pitchFamily="18" charset="0"/>
                <a:cs typeface="Times New Roman" panose="02020603050405020304" pitchFamily="18" charset="0"/>
              </a:rPr>
              <a:t>Value Proposition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81193" y="1473959"/>
            <a:ext cx="5194767" cy="4995080"/>
          </a:xfrm>
        </p:spPr>
        <p:txBody>
          <a:bodyPr>
            <a:normAutofit/>
          </a:bodyPr>
          <a:lstStyle/>
          <a:p>
            <a:r>
              <a:rPr lang="en-US" sz="1800" b="1" dirty="0">
                <a:latin typeface="Times New Roman" pitchFamily="18" charset="0"/>
                <a:cs typeface="Times New Roman" pitchFamily="18" charset="0"/>
              </a:rPr>
              <a:t>For Organizations: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Proactively manage and reduce burnout risks, optimize workforce efficiency, and foster a positive workplace environment that prioritizes employee health, leading to improved retention and organizational performance.</a:t>
            </a:r>
          </a:p>
          <a:p>
            <a:r>
              <a:rPr lang="en-US" sz="1800" b="1" dirty="0">
                <a:latin typeface="Times New Roman" pitchFamily="18" charset="0"/>
                <a:cs typeface="Times New Roman" pitchFamily="18" charset="0"/>
              </a:rPr>
              <a:t>For HR Departments: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Identify at-risk employees early, provide targeted support interventions, and formulate evidence-based policies that promote work-life balance and mental health, thereby fostering a healthier and more engaged workforce.</a:t>
            </a:r>
          </a:p>
          <a:p>
            <a:pPr marL="0" indent="0">
              <a:buNone/>
            </a:pPr>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6416039" y="1337480"/>
            <a:ext cx="5194769" cy="5158853"/>
          </a:xfrm>
        </p:spPr>
        <p:txBody>
          <a:bodyPr>
            <a:normAutofit/>
          </a:bodyPr>
          <a:lstStyle/>
          <a:p>
            <a:r>
              <a:rPr lang="en-US" sz="1800" b="1" dirty="0">
                <a:latin typeface="Times New Roman" pitchFamily="18" charset="0"/>
                <a:cs typeface="Times New Roman" pitchFamily="18" charset="0"/>
              </a:rPr>
              <a:t>For Employees:</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Values Proposed:</a:t>
            </a:r>
            <a:r>
              <a:rPr lang="en-US" sz="1800" dirty="0">
                <a:latin typeface="Times New Roman" pitchFamily="18" charset="0"/>
                <a:cs typeface="Times New Roman" pitchFamily="18" charset="0"/>
              </a:rPr>
              <a:t> Gain insights into personal burnout risks, receive proactive support measures, and benefit from initiatives aimed at promoting a healthier work-life balance within a supportive organizational culture, leading to increased job satisfaction and overall well-being.</a:t>
            </a:r>
          </a:p>
          <a:p>
            <a:pPr marL="0" indent="0">
              <a:buNone/>
            </a:pPr>
            <a:r>
              <a:rPr lang="en-US" sz="1800" b="1" dirty="0">
                <a:latin typeface="Times New Roman" pitchFamily="18" charset="0"/>
                <a:cs typeface="Times New Roman" pitchFamily="18" charset="0"/>
              </a:rPr>
              <a:t>Needs Addressed:</a:t>
            </a:r>
          </a:p>
          <a:p>
            <a:r>
              <a:rPr lang="en-US" sz="1800" dirty="0">
                <a:latin typeface="Times New Roman" pitchFamily="18" charset="0"/>
                <a:cs typeface="Times New Roman" pitchFamily="18" charset="0"/>
              </a:rPr>
              <a:t>Enhance employee well-being, productivity, and organizational culture.</a:t>
            </a:r>
          </a:p>
          <a:p>
            <a:r>
              <a:rPr lang="en-US" sz="1800" dirty="0">
                <a:latin typeface="Times New Roman" pitchFamily="18" charset="0"/>
                <a:cs typeface="Times New Roman" pitchFamily="18" charset="0"/>
              </a:rPr>
              <a:t>Effective management of employee relations and policy development.</a:t>
            </a:r>
          </a:p>
          <a:p>
            <a:r>
              <a:rPr lang="en-US" sz="1800" dirty="0">
                <a:latin typeface="Times New Roman" pitchFamily="18" charset="0"/>
                <a:cs typeface="Times New Roman" pitchFamily="18" charset="0"/>
              </a:rPr>
              <a:t>Manage work-related stress and achieve work-life balance.</a:t>
            </a:r>
          </a:p>
        </p:txBody>
      </p:sp>
    </p:spTree>
    <p:extLst>
      <p:ext uri="{BB962C8B-B14F-4D97-AF65-F5344CB8AC3E}">
        <p14:creationId xmlns:p14="http://schemas.microsoft.com/office/powerpoint/2010/main" val="289125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45" y="682387"/>
            <a:ext cx="11029616" cy="626169"/>
          </a:xfrm>
        </p:spPr>
        <p:txBody>
          <a:bodyPr/>
          <a:lstStyle/>
          <a:p>
            <a:r>
              <a:rPr b="1" dirty="0">
                <a:latin typeface="Times New Roman" panose="02020603050405020304" pitchFamily="18" charset="0"/>
                <a:cs typeface="Times New Roman" panose="02020603050405020304" pitchFamily="18" charset="0"/>
              </a:rPr>
              <a:t>Customization and Personalization</a:t>
            </a:r>
          </a:p>
        </p:txBody>
      </p:sp>
      <p:sp>
        <p:nvSpPr>
          <p:cNvPr id="3" name="Content Placeholder 2"/>
          <p:cNvSpPr>
            <a:spLocks noGrp="1"/>
          </p:cNvSpPr>
          <p:nvPr>
            <p:ph sz="half" idx="1"/>
          </p:nvPr>
        </p:nvSpPr>
        <p:spPr>
          <a:xfrm>
            <a:off x="556479" y="1631092"/>
            <a:ext cx="5194767" cy="4573844"/>
          </a:xfrm>
        </p:spPr>
        <p:txBody>
          <a:bodyPr>
            <a:noAutofit/>
          </a:bodyPr>
          <a:lstStyle/>
          <a:p>
            <a:pPr marL="0" indent="0">
              <a:buNone/>
            </a:pPr>
            <a:r>
              <a:rPr sz="1800" b="1" dirty="0">
                <a:latin typeface="Times New Roman" pitchFamily="18" charset="0"/>
                <a:cs typeface="Times New Roman" pitchFamily="18" charset="0"/>
              </a:rPr>
              <a:t>The project was customized by:</a:t>
            </a:r>
            <a:endParaRPr lang="en-US" sz="1800" b="1" dirty="0">
              <a:latin typeface="Times New Roman" pitchFamily="18" charset="0"/>
              <a:cs typeface="Times New Roman" pitchFamily="18" charset="0"/>
            </a:endParaRPr>
          </a:p>
          <a:p>
            <a:pPr>
              <a:buFont typeface="Wingdings" pitchFamily="2" charset="2"/>
              <a:buChar char="Ø"/>
            </a:pPr>
            <a:r>
              <a:rPr lang="en-US" sz="1800" dirty="0">
                <a:latin typeface="Times New Roman" pitchFamily="18" charset="0"/>
                <a:cs typeface="Times New Roman" pitchFamily="18" charset="0"/>
              </a:rPr>
              <a:t>I have used different machine learning techniques to understand better about the trends of the dataset taken, in that Linear Regression technique stood out according to the dataset.</a:t>
            </a:r>
          </a:p>
          <a:p>
            <a:pPr>
              <a:buFont typeface="Wingdings" pitchFamily="2" charset="2"/>
              <a:buChar char="Ø"/>
            </a:pPr>
            <a:r>
              <a:rPr lang="en-US" sz="1800" dirty="0">
                <a:latin typeface="Times New Roman" pitchFamily="18" charset="0"/>
                <a:cs typeface="Times New Roman" pitchFamily="18" charset="0"/>
              </a:rPr>
              <a:t>Based on this information I have attempted to visualize how the Predicted Values and the Actual Values differ with each other.</a:t>
            </a:r>
          </a:p>
          <a:p>
            <a:pPr>
              <a:buFont typeface="Wingdings" pitchFamily="2" charset="2"/>
              <a:buChar char="Ø"/>
            </a:pPr>
            <a:r>
              <a:rPr lang="en-US" sz="1800" dirty="0">
                <a:latin typeface="Times New Roman" pitchFamily="18" charset="0"/>
                <a:cs typeface="Times New Roman" pitchFamily="18" charset="0"/>
              </a:rPr>
              <a:t>This visualization helps to evaluate the accuracy of the linear regression model by showing how close the predicted burnout rates are to the actual burnout rates. The closer the points are to the red dashed line, the better the model's predictions.</a:t>
            </a:r>
          </a:p>
        </p:txBody>
      </p:sp>
      <p:sp>
        <p:nvSpPr>
          <p:cNvPr id="4" name="Content Placeholder 3"/>
          <p:cNvSpPr>
            <a:spLocks noGrp="1"/>
          </p:cNvSpPr>
          <p:nvPr>
            <p:ph sz="half" idx="2"/>
          </p:nvPr>
        </p:nvSpPr>
        <p:spPr>
          <a:xfrm>
            <a:off x="6416039" y="1487607"/>
            <a:ext cx="5194769" cy="4858602"/>
          </a:xfrm>
        </p:spPr>
        <p:txBody>
          <a:bodyPr>
            <a:normAutofit/>
          </a:bodyPr>
          <a:lstStyle/>
          <a:p>
            <a:r>
              <a:rPr lang="en-US" sz="1800" dirty="0">
                <a:latin typeface="Times New Roman" pitchFamily="18" charset="0"/>
                <a:cs typeface="Times New Roman" pitchFamily="18" charset="0"/>
              </a:rPr>
              <a:t>The plot shows a generally linear trend where most points cluster around the red dashed line, suggesting that the linear regression model is reasonably capturing the relationship between the features and the burnout rate.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IN" sz="1800"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092" y="3283700"/>
            <a:ext cx="5880115" cy="31870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818865"/>
            <a:ext cx="11029616" cy="612521"/>
          </a:xfrm>
        </p:spPr>
        <p:txBody>
          <a:bodyPr/>
          <a:lstStyle/>
          <a:p>
            <a:r>
              <a:rPr lang="en-US" b="1" dirty="0">
                <a:latin typeface="Times New Roman" panose="02020603050405020304" pitchFamily="18" charset="0"/>
                <a:cs typeface="Times New Roman" panose="02020603050405020304" pitchFamily="18" charset="0"/>
              </a:rPr>
              <a:t>Personalization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581193" y="1624084"/>
            <a:ext cx="5194767" cy="4995080"/>
          </a:xfrm>
        </p:spPr>
        <p:txBody>
          <a:bodyPr>
            <a:normAutofit/>
          </a:bodyPr>
          <a:lstStyle/>
          <a:p>
            <a:pPr>
              <a:buSzPct val="128000"/>
              <a:buFont typeface="Arial" pitchFamily="34" charset="0"/>
              <a:buChar char="•"/>
            </a:pPr>
            <a:r>
              <a:rPr lang="en-US" sz="1800" dirty="0">
                <a:latin typeface="Times New Roman" pitchFamily="18" charset="0"/>
                <a:cs typeface="Times New Roman" pitchFamily="18" charset="0"/>
              </a:rPr>
              <a:t>Through the dataset the </a:t>
            </a:r>
            <a:r>
              <a:rPr lang="en-US" sz="1800" b="1" dirty="0">
                <a:latin typeface="Times New Roman" pitchFamily="18" charset="0"/>
                <a:cs typeface="Times New Roman" pitchFamily="18" charset="0"/>
              </a:rPr>
              <a:t>“Mental Fatigue Score” </a:t>
            </a:r>
            <a:r>
              <a:rPr lang="en-US" sz="1800" dirty="0">
                <a:latin typeface="Times New Roman" pitchFamily="18" charset="0"/>
                <a:cs typeface="Times New Roman" pitchFamily="18" charset="0"/>
              </a:rPr>
              <a:t>feature is the most crucial as it plays a important role in finding the burnout rate. </a:t>
            </a:r>
          </a:p>
          <a:p>
            <a:pPr>
              <a:buSzPct val="128000"/>
              <a:buFont typeface="Arial" pitchFamily="34" charset="0"/>
              <a:buChar char="•"/>
            </a:pPr>
            <a:r>
              <a:rPr lang="en-US" sz="1800" dirty="0">
                <a:latin typeface="Times New Roman" pitchFamily="18" charset="0"/>
                <a:cs typeface="Times New Roman" pitchFamily="18" charset="0"/>
              </a:rPr>
              <a:t>According to this I have visualized the </a:t>
            </a:r>
            <a:r>
              <a:rPr lang="en-US" sz="1800" b="1" dirty="0">
                <a:latin typeface="Times New Roman" pitchFamily="18" charset="0"/>
                <a:cs typeface="Times New Roman" pitchFamily="18" charset="0"/>
              </a:rPr>
              <a:t>“Mental Fatigue Score”</a:t>
            </a:r>
            <a:r>
              <a:rPr lang="en-US" sz="1800" dirty="0">
                <a:latin typeface="Times New Roman" pitchFamily="18" charset="0"/>
                <a:cs typeface="Times New Roman" pitchFamily="18" charset="0"/>
              </a:rPr>
              <a:t> with the </a:t>
            </a:r>
            <a:r>
              <a:rPr lang="en-US" sz="1800" b="1" dirty="0">
                <a:latin typeface="Times New Roman" pitchFamily="18" charset="0"/>
                <a:cs typeface="Times New Roman" pitchFamily="18" charset="0"/>
              </a:rPr>
              <a:t>“Burnout Rates”, </a:t>
            </a:r>
            <a:r>
              <a:rPr lang="en-US" sz="1800" dirty="0">
                <a:latin typeface="Times New Roman" pitchFamily="18" charset="0"/>
                <a:cs typeface="Times New Roman" pitchFamily="18" charset="0"/>
              </a:rPr>
              <a:t>this helps in understanding how both of them influence each other.</a:t>
            </a:r>
          </a:p>
          <a:p>
            <a:pPr>
              <a:buSzPct val="128000"/>
              <a:buFont typeface="Arial" pitchFamily="34" charset="0"/>
              <a:buChar char="•"/>
            </a:pPr>
            <a:r>
              <a:rPr lang="en-US" sz="1800" dirty="0">
                <a:latin typeface="Times New Roman" pitchFamily="18" charset="0"/>
                <a:cs typeface="Times New Roman" pitchFamily="18" charset="0"/>
              </a:rPr>
              <a:t>If the companies have other features that plays major role they can simply use that feature instead of  </a:t>
            </a:r>
            <a:r>
              <a:rPr lang="en-US" sz="1800" b="1" dirty="0">
                <a:latin typeface="Times New Roman" pitchFamily="18" charset="0"/>
                <a:cs typeface="Times New Roman" pitchFamily="18" charset="0"/>
              </a:rPr>
              <a:t>“Mental Fatigue Score”.</a:t>
            </a:r>
          </a:p>
          <a:p>
            <a:pPr>
              <a:buSzPct val="128000"/>
              <a:buFont typeface="Arial" pitchFamily="34" charset="0"/>
              <a:buChar char="•"/>
            </a:pPr>
            <a:r>
              <a:rPr lang="en-US" sz="1800" dirty="0">
                <a:latin typeface="Times New Roman" pitchFamily="18" charset="0"/>
                <a:cs typeface="Times New Roman" pitchFamily="18" charset="0"/>
              </a:rPr>
              <a:t>This way organizations can understand what is causing the high burnout rate. </a:t>
            </a:r>
          </a:p>
          <a:p>
            <a:pPr>
              <a:buSzPct val="128000"/>
              <a:buFont typeface="Arial" pitchFamily="34" charset="0"/>
              <a:buChar char="•"/>
            </a:pPr>
            <a:r>
              <a:rPr lang="en-US" sz="1800" dirty="0">
                <a:latin typeface="Times New Roman" pitchFamily="18" charset="0"/>
                <a:cs typeface="Times New Roman" pitchFamily="18" charset="0"/>
              </a:rPr>
              <a:t>Through this they can make personalized recommendations to the employees.</a:t>
            </a:r>
            <a:endParaRPr lang="en-IN" sz="1800" dirty="0">
              <a:latin typeface="Times New Roman" pitchFamily="18" charset="0"/>
              <a:cs typeface="Times New Roman"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00549" y="887104"/>
            <a:ext cx="5483130" cy="4189863"/>
          </a:xfrm>
        </p:spPr>
      </p:pic>
      <p:sp>
        <p:nvSpPr>
          <p:cNvPr id="9" name="TextBox 8"/>
          <p:cNvSpPr txBox="1"/>
          <p:nvPr/>
        </p:nvSpPr>
        <p:spPr>
          <a:xfrm>
            <a:off x="6414448" y="4967785"/>
            <a:ext cx="5308979" cy="1754326"/>
          </a:xfrm>
          <a:prstGeom prst="rect">
            <a:avLst/>
          </a:prstGeom>
          <a:noFill/>
        </p:spPr>
        <p:txBody>
          <a:bodyPr wrap="square" rtlCol="0">
            <a:spAutoFit/>
          </a:bodyPr>
          <a:lstStyle/>
          <a:p>
            <a:r>
              <a:rPr lang="en-US" dirty="0">
                <a:latin typeface="Times New Roman" pitchFamily="18" charset="0"/>
                <a:cs typeface="Times New Roman" pitchFamily="18" charset="0"/>
              </a:rPr>
              <a:t>The plot suggests that there is a generally linear relationship between the mental fatigue score and the burnout rate, as the points are clustered around the red regression line. This indicates that as the mental fatigue score increases, the burnout rate tends to increase as well.</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85894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960</TotalTime>
  <Words>1351</Words>
  <Application>Microsoft Office PowerPoint</Application>
  <PresentationFormat>Widescreen</PresentationFormat>
  <Paragraphs>136</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Franklin Gothic Book</vt:lpstr>
      <vt:lpstr>Franklin Gothic Demi</vt:lpstr>
      <vt:lpstr>Roboto</vt:lpstr>
      <vt:lpstr>Times New Roman</vt:lpstr>
      <vt:lpstr>Wingdings</vt:lpstr>
      <vt:lpstr>Wingdings 2</vt:lpstr>
      <vt:lpstr>DividendVTI</vt:lpstr>
      <vt:lpstr>STUDENT DETAILS</vt:lpstr>
      <vt:lpstr>PROJECT TITLE/PROBLEM STATEMENT</vt:lpstr>
      <vt:lpstr>AGENDA</vt:lpstr>
      <vt:lpstr>Project Overview</vt:lpstr>
      <vt:lpstr>End Users of the Project</vt:lpstr>
      <vt:lpstr>Solution and its Value Proposition</vt:lpstr>
      <vt:lpstr>Value Proposition</vt:lpstr>
      <vt:lpstr>Customization and Personalization</vt:lpstr>
      <vt:lpstr>Personalization</vt:lpstr>
      <vt:lpstr>Modeling</vt:lpstr>
      <vt:lpstr>Modeling with linear regression</vt:lpstr>
      <vt:lpstr>Result</vt:lpstr>
      <vt:lpstr>visualization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71</cp:revision>
  <dcterms:created xsi:type="dcterms:W3CDTF">2021-05-26T16:50:10Z</dcterms:created>
  <dcterms:modified xsi:type="dcterms:W3CDTF">2024-07-14T16:22:26Z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