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7/13/2024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82764-3565-7317-5149-7363C48F221F}"/>
              </a:ext>
            </a:extLst>
          </p:cNvPr>
          <p:cNvSpPr>
            <a:spLocks noGrp="1"/>
          </p:cNvSpPr>
          <p:nvPr>
            <p:ph type="ctrTitle"/>
          </p:nvPr>
        </p:nvSpPr>
        <p:spPr>
          <a:xfrm>
            <a:off x="2048438" y="3919254"/>
            <a:ext cx="8915399" cy="2262781"/>
          </a:xfrm>
        </p:spPr>
        <p:txBody>
          <a:bodyPr>
            <a:normAutofit fontScale="90000"/>
          </a:bodyPr>
          <a:lstStyle/>
          <a:p>
            <a:r>
              <a:rPr lang="en-GB" sz="2000" dirty="0">
                <a:solidFill>
                  <a:srgbClr val="0070C0"/>
                </a:solidFill>
                <a:latin typeface="Arial Rounded MT Bold" panose="020F0704030504030204" pitchFamily="34" charset="0"/>
              </a:rPr>
              <a:t>Name:                </a:t>
            </a:r>
            <a:r>
              <a:rPr lang="en-IN" sz="2000" dirty="0">
                <a:solidFill>
                  <a:srgbClr val="0070C0"/>
                </a:solidFill>
                <a:latin typeface="Arial Rounded MT Bold" panose="020F0704030504030204" pitchFamily="34" charset="0"/>
              </a:rPr>
              <a:t>   	CHILAKA SUREKHA</a:t>
            </a:r>
            <a:br>
              <a:rPr lang="en-IN" altLang="en-GB" sz="2000" dirty="0">
                <a:solidFill>
                  <a:srgbClr val="0070C0"/>
                </a:solidFill>
                <a:latin typeface="Arial Rounded MT Bold" panose="020F0704030504030204" pitchFamily="34" charset="0"/>
              </a:rPr>
            </a:br>
            <a:r>
              <a:rPr lang="en-GB" sz="2000" dirty="0">
                <a:solidFill>
                  <a:srgbClr val="0070C0"/>
                </a:solidFill>
                <a:latin typeface="Arial Rounded MT Bold" panose="020F0704030504030204" pitchFamily="34" charset="0"/>
              </a:rPr>
              <a:t>ROLL NUMBER:  </a:t>
            </a:r>
            <a:r>
              <a:rPr lang="en-IN" altLang="en-GB" sz="2000" dirty="0">
                <a:solidFill>
                  <a:srgbClr val="0070C0"/>
                </a:solidFill>
                <a:latin typeface="Arial Rounded MT Bold" panose="020F0704030504030204" pitchFamily="34" charset="0"/>
              </a:rPr>
              <a:t>21A91A05B8</a:t>
            </a:r>
            <a:br>
              <a:rPr lang="en-GB" sz="2000" dirty="0">
                <a:solidFill>
                  <a:srgbClr val="0070C0"/>
                </a:solidFill>
                <a:latin typeface="Arial Rounded MT Bold" panose="020F0704030504030204" pitchFamily="34" charset="0"/>
              </a:rPr>
            </a:br>
            <a:r>
              <a:rPr lang="en-GB" sz="2000" dirty="0">
                <a:solidFill>
                  <a:srgbClr val="0070C0"/>
                </a:solidFill>
                <a:latin typeface="Arial Rounded MT Bold" panose="020F0704030504030204" pitchFamily="34" charset="0"/>
              </a:rPr>
              <a:t>E-MAIL:                  chilakasurekha605@gmail.com</a:t>
            </a:r>
            <a:br>
              <a:rPr lang="en-GB" sz="2000" cap="none" dirty="0">
                <a:solidFill>
                  <a:srgbClr val="0070C0"/>
                </a:solidFill>
                <a:latin typeface="Arial Rounded MT Bold" panose="020F0704030504030204" pitchFamily="34" charset="0"/>
              </a:rPr>
            </a:br>
            <a:r>
              <a:rPr lang="en-GB" sz="2000" dirty="0">
                <a:solidFill>
                  <a:srgbClr val="0070C0"/>
                </a:solidFill>
                <a:latin typeface="Arial Rounded MT Bold" panose="020F0704030504030204" pitchFamily="34" charset="0"/>
              </a:rPr>
              <a:t>BRANCH:             </a:t>
            </a:r>
            <a:r>
              <a:rPr lang="en-IN" sz="2000" dirty="0">
                <a:solidFill>
                  <a:srgbClr val="0070C0"/>
                </a:solidFill>
                <a:latin typeface="Arial Rounded MT Bold" panose="020F0704030504030204" pitchFamily="34" charset="0"/>
              </a:rPr>
              <a:t>  CSE</a:t>
            </a:r>
            <a:br>
              <a:rPr lang="en-GB" sz="2000" dirty="0">
                <a:solidFill>
                  <a:srgbClr val="0070C0"/>
                </a:solidFill>
                <a:latin typeface="Arial Rounded MT Bold" panose="020F0704030504030204" pitchFamily="34" charset="0"/>
              </a:rPr>
            </a:br>
            <a:r>
              <a:rPr lang="en-GB" sz="2000" dirty="0">
                <a:solidFill>
                  <a:srgbClr val="0070C0"/>
                </a:solidFill>
                <a:latin typeface="Arial Rounded MT Bold" panose="020F0704030504030204" pitchFamily="34" charset="0"/>
              </a:rPr>
              <a:t>College:            </a:t>
            </a:r>
            <a:r>
              <a:rPr lang="en-IN" sz="2000" dirty="0">
                <a:solidFill>
                  <a:srgbClr val="0070C0"/>
                </a:solidFill>
                <a:latin typeface="Arial Rounded MT Bold" panose="020F0704030504030204" pitchFamily="34" charset="0"/>
              </a:rPr>
              <a:t>      ADITYA ENGINEERING COLLEGE</a:t>
            </a:r>
            <a:br>
              <a:rPr lang="en-GB" dirty="0"/>
            </a:br>
            <a:endParaRPr lang="en-IN" dirty="0"/>
          </a:p>
        </p:txBody>
      </p:sp>
      <p:sp>
        <p:nvSpPr>
          <p:cNvPr id="3" name="Subtitle 2">
            <a:extLst>
              <a:ext uri="{FF2B5EF4-FFF2-40B4-BE49-F238E27FC236}">
                <a16:creationId xmlns:a16="http://schemas.microsoft.com/office/drawing/2014/main" id="{E29B201F-5C82-F72E-F6E8-7DE5EDF229FD}"/>
              </a:ext>
            </a:extLst>
          </p:cNvPr>
          <p:cNvSpPr>
            <a:spLocks noGrp="1"/>
          </p:cNvSpPr>
          <p:nvPr>
            <p:ph type="subTitle" idx="1"/>
          </p:nvPr>
        </p:nvSpPr>
        <p:spPr>
          <a:xfrm>
            <a:off x="1726790" y="2870470"/>
            <a:ext cx="8915399" cy="1117060"/>
          </a:xfrm>
        </p:spPr>
        <p:txBody>
          <a:bodyPr>
            <a:normAutofit/>
          </a:bodyPr>
          <a:lstStyle/>
          <a:p>
            <a:r>
              <a:rPr lang="en-IN" sz="4800" dirty="0"/>
              <a:t>STUDENT DETAILS</a:t>
            </a:r>
          </a:p>
        </p:txBody>
      </p:sp>
      <p:sp>
        <p:nvSpPr>
          <p:cNvPr id="6" name="TextBox 5">
            <a:extLst>
              <a:ext uri="{FF2B5EF4-FFF2-40B4-BE49-F238E27FC236}">
                <a16:creationId xmlns:a16="http://schemas.microsoft.com/office/drawing/2014/main" id="{92882BD8-B825-5708-16A6-1D860DB3C6C5}"/>
              </a:ext>
            </a:extLst>
          </p:cNvPr>
          <p:cNvSpPr txBox="1"/>
          <p:nvPr/>
        </p:nvSpPr>
        <p:spPr>
          <a:xfrm>
            <a:off x="1425678" y="386573"/>
            <a:ext cx="8052620" cy="2123658"/>
          </a:xfrm>
          <a:prstGeom prst="rect">
            <a:avLst/>
          </a:prstGeom>
          <a:noFill/>
        </p:spPr>
        <p:txBody>
          <a:bodyPr wrap="square" rtlCol="0">
            <a:spAutoFit/>
          </a:bodyPr>
          <a:lstStyle/>
          <a:p>
            <a:r>
              <a:rPr lang="en-GB" sz="3600" b="1" dirty="0">
                <a:ln/>
                <a:solidFill>
                  <a:srgbClr val="C00000"/>
                </a:solidFill>
                <a:effectLst>
                  <a:outerShdw blurRad="38100" dist="19050" dir="2700000" algn="tl" rotWithShape="0">
                    <a:schemeClr val="dk1">
                      <a:alpha val="40000"/>
                    </a:schemeClr>
                  </a:outerShdw>
                </a:effectLst>
                <a:latin typeface="Arial Rounded MT Bold" panose="020F0704030504030204" pitchFamily="34" charset="0"/>
              </a:rPr>
              <a:t>HIDING A TEXT INSIDE AN IMAGE USING STEGANOGRAPHY </a:t>
            </a:r>
            <a:r>
              <a:rPr lang="en-GB" sz="4800" dirty="0">
                <a:ln/>
                <a:solidFill>
                  <a:srgbClr val="C00000"/>
                </a:solidFill>
                <a:effectLst>
                  <a:outerShdw blurRad="38100" dist="19050" dir="2700000" algn="tl" rotWithShape="0">
                    <a:schemeClr val="dk1">
                      <a:alpha val="40000"/>
                    </a:schemeClr>
                  </a:outerShdw>
                </a:effectLst>
                <a:latin typeface="Arial Rounded MT Bold" panose="020F0704030504030204" pitchFamily="34" charset="0"/>
              </a:rPr>
              <a:t>										</a:t>
            </a:r>
            <a:endParaRPr lang="en-IN" sz="4800" dirty="0">
              <a:solidFill>
                <a:srgbClr val="C00000"/>
              </a:solidFill>
              <a:latin typeface="Arial Rounded MT Bold" panose="020F0704030504030204" pitchFamily="34" charset="0"/>
            </a:endParaRPr>
          </a:p>
        </p:txBody>
      </p:sp>
      <p:pic>
        <p:nvPicPr>
          <p:cNvPr id="8" name="Picture 7">
            <a:extLst>
              <a:ext uri="{FF2B5EF4-FFF2-40B4-BE49-F238E27FC236}">
                <a16:creationId xmlns:a16="http://schemas.microsoft.com/office/drawing/2014/main" id="{DCC52964-0466-A3AE-FD69-6084F9024457}"/>
              </a:ext>
            </a:extLst>
          </p:cNvPr>
          <p:cNvPicPr>
            <a:picLocks noChangeAspect="1"/>
          </p:cNvPicPr>
          <p:nvPr/>
        </p:nvPicPr>
        <p:blipFill rotWithShape="1">
          <a:blip r:embed="rId2"/>
          <a:srcRect l="26857" t="8853" r="19026" b="5859"/>
          <a:stretch/>
        </p:blipFill>
        <p:spPr>
          <a:xfrm>
            <a:off x="10294374" y="169955"/>
            <a:ext cx="1651819" cy="1457828"/>
          </a:xfrm>
          <a:prstGeom prst="ellipse">
            <a:avLst/>
          </a:prstGeom>
        </p:spPr>
      </p:pic>
    </p:spTree>
    <p:extLst>
      <p:ext uri="{BB962C8B-B14F-4D97-AF65-F5344CB8AC3E}">
        <p14:creationId xmlns:p14="http://schemas.microsoft.com/office/powerpoint/2010/main" val="2590959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BDA52-AEBD-C08E-C4FE-5AEEA3C94D9C}"/>
              </a:ext>
            </a:extLst>
          </p:cNvPr>
          <p:cNvSpPr>
            <a:spLocks noGrp="1"/>
          </p:cNvSpPr>
          <p:nvPr>
            <p:ph type="title"/>
          </p:nvPr>
        </p:nvSpPr>
        <p:spPr/>
        <p:txBody>
          <a:bodyPr/>
          <a:lstStyle/>
          <a:p>
            <a:r>
              <a:rPr lang="en-IN" dirty="0"/>
              <a:t>RESULTS</a:t>
            </a:r>
          </a:p>
        </p:txBody>
      </p:sp>
      <p:pic>
        <p:nvPicPr>
          <p:cNvPr id="4" name="Content Placeholder 10">
            <a:extLst>
              <a:ext uri="{FF2B5EF4-FFF2-40B4-BE49-F238E27FC236}">
                <a16:creationId xmlns:a16="http://schemas.microsoft.com/office/drawing/2014/main" id="{1EBDB7B1-4C69-8EBE-4E72-03944FCEBE4B}"/>
              </a:ext>
            </a:extLst>
          </p:cNvPr>
          <p:cNvPicPr>
            <a:picLocks noGrp="1" noChangeAspect="1"/>
          </p:cNvPicPr>
          <p:nvPr>
            <p:ph idx="1"/>
          </p:nvPr>
        </p:nvPicPr>
        <p:blipFill>
          <a:blip r:embed="rId2"/>
          <a:stretch>
            <a:fillRect/>
          </a:stretch>
        </p:blipFill>
        <p:spPr>
          <a:xfrm>
            <a:off x="1682689" y="2455640"/>
            <a:ext cx="4708279" cy="3778250"/>
          </a:xfrm>
          <a:prstGeom prst="rect">
            <a:avLst/>
          </a:prstGeom>
        </p:spPr>
      </p:pic>
      <p:pic>
        <p:nvPicPr>
          <p:cNvPr id="5" name="Picture 4">
            <a:extLst>
              <a:ext uri="{FF2B5EF4-FFF2-40B4-BE49-F238E27FC236}">
                <a16:creationId xmlns:a16="http://schemas.microsoft.com/office/drawing/2014/main" id="{202F4AA9-E704-567F-70B5-5CAC6D213D40}"/>
              </a:ext>
            </a:extLst>
          </p:cNvPr>
          <p:cNvPicPr>
            <a:picLocks noChangeAspect="1"/>
          </p:cNvPicPr>
          <p:nvPr/>
        </p:nvPicPr>
        <p:blipFill>
          <a:blip r:embed="rId3"/>
          <a:stretch>
            <a:fillRect/>
          </a:stretch>
        </p:blipFill>
        <p:spPr>
          <a:xfrm>
            <a:off x="6754762" y="2455640"/>
            <a:ext cx="5093109" cy="3778250"/>
          </a:xfrm>
          <a:prstGeom prst="rect">
            <a:avLst/>
          </a:prstGeom>
        </p:spPr>
      </p:pic>
    </p:spTree>
    <p:extLst>
      <p:ext uri="{BB962C8B-B14F-4D97-AF65-F5344CB8AC3E}">
        <p14:creationId xmlns:p14="http://schemas.microsoft.com/office/powerpoint/2010/main" val="614359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6A730-A1D5-099A-727D-4DF44E5FAF73}"/>
              </a:ext>
            </a:extLst>
          </p:cNvPr>
          <p:cNvSpPr>
            <a:spLocks noGrp="1"/>
          </p:cNvSpPr>
          <p:nvPr>
            <p:ph type="title"/>
          </p:nvPr>
        </p:nvSpPr>
        <p:spPr>
          <a:xfrm>
            <a:off x="2592925" y="624109"/>
            <a:ext cx="9117294" cy="1450167"/>
          </a:xfrm>
        </p:spPr>
        <p:txBody>
          <a:bodyPr/>
          <a:lstStyle/>
          <a:p>
            <a:r>
              <a:rPr lang="en-IN" dirty="0"/>
              <a:t>EXAMPLE</a:t>
            </a:r>
          </a:p>
        </p:txBody>
      </p:sp>
      <p:pic>
        <p:nvPicPr>
          <p:cNvPr id="4" name="Content Placeholder 4">
            <a:extLst>
              <a:ext uri="{FF2B5EF4-FFF2-40B4-BE49-F238E27FC236}">
                <a16:creationId xmlns:a16="http://schemas.microsoft.com/office/drawing/2014/main" id="{DF16B2F5-DDC2-CA03-0036-A7215026F240}"/>
              </a:ext>
            </a:extLst>
          </p:cNvPr>
          <p:cNvPicPr>
            <a:picLocks noGrp="1" noChangeAspect="1"/>
          </p:cNvPicPr>
          <p:nvPr>
            <p:ph idx="1"/>
          </p:nvPr>
        </p:nvPicPr>
        <p:blipFill>
          <a:blip r:embed="rId2"/>
          <a:stretch>
            <a:fillRect/>
          </a:stretch>
        </p:blipFill>
        <p:spPr>
          <a:xfrm>
            <a:off x="2592925" y="2330245"/>
            <a:ext cx="2853634" cy="3778250"/>
          </a:xfrm>
        </p:spPr>
      </p:pic>
      <p:pic>
        <p:nvPicPr>
          <p:cNvPr id="5" name="Picture 4">
            <a:extLst>
              <a:ext uri="{FF2B5EF4-FFF2-40B4-BE49-F238E27FC236}">
                <a16:creationId xmlns:a16="http://schemas.microsoft.com/office/drawing/2014/main" id="{1E38C921-08F7-6406-CA59-775FCD241B55}"/>
              </a:ext>
            </a:extLst>
          </p:cNvPr>
          <p:cNvPicPr>
            <a:picLocks noChangeAspect="1"/>
          </p:cNvPicPr>
          <p:nvPr/>
        </p:nvPicPr>
        <p:blipFill>
          <a:blip r:embed="rId3"/>
          <a:stretch>
            <a:fillRect/>
          </a:stretch>
        </p:blipFill>
        <p:spPr>
          <a:xfrm>
            <a:off x="8084856" y="2330246"/>
            <a:ext cx="2712927" cy="3778250"/>
          </a:xfrm>
          <a:prstGeom prst="rect">
            <a:avLst/>
          </a:prstGeom>
        </p:spPr>
      </p:pic>
      <p:sp>
        <p:nvSpPr>
          <p:cNvPr id="6" name="TextBox 5">
            <a:extLst>
              <a:ext uri="{FF2B5EF4-FFF2-40B4-BE49-F238E27FC236}">
                <a16:creationId xmlns:a16="http://schemas.microsoft.com/office/drawing/2014/main" id="{3ACBC94F-9C1E-FCB2-8BA3-E93CA5B0FB13}"/>
              </a:ext>
            </a:extLst>
          </p:cNvPr>
          <p:cNvSpPr txBox="1"/>
          <p:nvPr/>
        </p:nvSpPr>
        <p:spPr>
          <a:xfrm>
            <a:off x="2792362" y="1735723"/>
            <a:ext cx="1985604" cy="338554"/>
          </a:xfrm>
          <a:prstGeom prst="rect">
            <a:avLst/>
          </a:prstGeom>
          <a:noFill/>
        </p:spPr>
        <p:txBody>
          <a:bodyPr wrap="square" rtlCol="0">
            <a:spAutoFit/>
          </a:bodyPr>
          <a:lstStyle/>
          <a:p>
            <a:r>
              <a:rPr lang="en-IN" sz="1600" dirty="0">
                <a:solidFill>
                  <a:srgbClr val="FF0000"/>
                </a:solidFill>
              </a:rPr>
              <a:t>ORIGINAL IMAGE</a:t>
            </a:r>
          </a:p>
        </p:txBody>
      </p:sp>
      <p:sp>
        <p:nvSpPr>
          <p:cNvPr id="7" name="TextBox 6">
            <a:extLst>
              <a:ext uri="{FF2B5EF4-FFF2-40B4-BE49-F238E27FC236}">
                <a16:creationId xmlns:a16="http://schemas.microsoft.com/office/drawing/2014/main" id="{097AF794-B4CF-7636-FFC0-46A31C4790BE}"/>
              </a:ext>
            </a:extLst>
          </p:cNvPr>
          <p:cNvSpPr txBox="1"/>
          <p:nvPr/>
        </p:nvSpPr>
        <p:spPr>
          <a:xfrm>
            <a:off x="8276636" y="1751337"/>
            <a:ext cx="2644878" cy="369332"/>
          </a:xfrm>
          <a:prstGeom prst="rect">
            <a:avLst/>
          </a:prstGeom>
          <a:noFill/>
        </p:spPr>
        <p:txBody>
          <a:bodyPr wrap="square" rtlCol="0">
            <a:spAutoFit/>
          </a:bodyPr>
          <a:lstStyle/>
          <a:p>
            <a:r>
              <a:rPr lang="en-IN" dirty="0">
                <a:solidFill>
                  <a:srgbClr val="FF0000"/>
                </a:solidFill>
              </a:rPr>
              <a:t>ENCRYPTED IMAGE</a:t>
            </a:r>
          </a:p>
        </p:txBody>
      </p:sp>
    </p:spTree>
    <p:extLst>
      <p:ext uri="{BB962C8B-B14F-4D97-AF65-F5344CB8AC3E}">
        <p14:creationId xmlns:p14="http://schemas.microsoft.com/office/powerpoint/2010/main" val="3712384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1A91B-5108-B09B-D914-9A8999C96F28}"/>
              </a:ext>
            </a:extLst>
          </p:cNvPr>
          <p:cNvSpPr>
            <a:spLocks noGrp="1"/>
          </p:cNvSpPr>
          <p:nvPr>
            <p:ph type="title"/>
          </p:nvPr>
        </p:nvSpPr>
        <p:spPr/>
        <p:txBody>
          <a:bodyPr/>
          <a:lstStyle/>
          <a:p>
            <a:r>
              <a:rPr lang="en-IN" dirty="0"/>
              <a:t>GITHUB LINK</a:t>
            </a:r>
          </a:p>
        </p:txBody>
      </p:sp>
      <p:sp>
        <p:nvSpPr>
          <p:cNvPr id="3" name="Content Placeholder 2">
            <a:extLst>
              <a:ext uri="{FF2B5EF4-FFF2-40B4-BE49-F238E27FC236}">
                <a16:creationId xmlns:a16="http://schemas.microsoft.com/office/drawing/2014/main" id="{9126E848-E0B6-0244-BB8B-EC292EA64BDD}"/>
              </a:ext>
            </a:extLst>
          </p:cNvPr>
          <p:cNvSpPr>
            <a:spLocks noGrp="1"/>
          </p:cNvSpPr>
          <p:nvPr>
            <p:ph idx="1"/>
          </p:nvPr>
        </p:nvSpPr>
        <p:spPr/>
        <p:txBody>
          <a:bodyPr/>
          <a:lstStyle/>
          <a:p>
            <a:r>
              <a:rPr lang="en-IN" dirty="0"/>
              <a:t>https://github.com/21A91A05B8</a:t>
            </a:r>
          </a:p>
        </p:txBody>
      </p:sp>
    </p:spTree>
    <p:extLst>
      <p:ext uri="{BB962C8B-B14F-4D97-AF65-F5344CB8AC3E}">
        <p14:creationId xmlns:p14="http://schemas.microsoft.com/office/powerpoint/2010/main" val="9304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B6488-77D3-AE3B-970D-AAFDFE058D39}"/>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51C7E83E-D82C-E7A5-7F8C-DBEDB2158D8A}"/>
              </a:ext>
            </a:extLst>
          </p:cNvPr>
          <p:cNvSpPr>
            <a:spLocks noGrp="1"/>
          </p:cNvSpPr>
          <p:nvPr>
            <p:ph idx="1"/>
          </p:nvPr>
        </p:nvSpPr>
        <p:spPr>
          <a:xfrm>
            <a:off x="2903845" y="1455174"/>
            <a:ext cx="8915400" cy="4945626"/>
          </a:xfrm>
        </p:spPr>
        <p:txBody>
          <a:bodyPr/>
          <a:lstStyle/>
          <a:p>
            <a:pPr algn="just" fontAlgn="base"/>
            <a:r>
              <a:rPr lang="en-US" sz="2000" b="0" i="0" dirty="0">
                <a:solidFill>
                  <a:srgbClr val="0A0A23"/>
                </a:solidFill>
                <a:effectLst/>
                <a:highlight>
                  <a:srgbClr val="FFFFFF"/>
                </a:highlight>
                <a:latin typeface="Lato" panose="020F0502020204030204" pitchFamily="34" charset="0"/>
              </a:rPr>
              <a:t>Steganography is the art of hiding secret data in plain sight. It sounds kind of counter-intuitive, but you’d be surprised how effective it is.</a:t>
            </a:r>
          </a:p>
          <a:p>
            <a:pPr algn="just" fontAlgn="base"/>
            <a:r>
              <a:rPr lang="en-US" sz="2000" b="0" i="0" dirty="0">
                <a:solidFill>
                  <a:srgbClr val="0A0A23"/>
                </a:solidFill>
                <a:effectLst/>
                <a:highlight>
                  <a:srgbClr val="FFFFFF"/>
                </a:highlight>
                <a:latin typeface="Lato" panose="020F0502020204030204" pitchFamily="34" charset="0"/>
              </a:rPr>
              <a:t>Hiding things such as source code, passwords, IP addresses, and other confidential information in pictures, music, or other random files tends to be the last place anyone would think of finding them.</a:t>
            </a:r>
          </a:p>
          <a:p>
            <a:pPr algn="just" fontAlgn="base"/>
            <a:r>
              <a:rPr lang="en-US" sz="2000" b="0" i="0" dirty="0">
                <a:solidFill>
                  <a:srgbClr val="0A0A23"/>
                </a:solidFill>
                <a:effectLst/>
                <a:highlight>
                  <a:srgbClr val="FFFFFF"/>
                </a:highlight>
                <a:latin typeface="Lato" panose="020F0502020204030204" pitchFamily="34" charset="0"/>
              </a:rPr>
              <a:t>You should note that steganography and cryptography are not mutually exclusive from each other. One may contain elements of the other or both. For example, you could perform steganography with an encryption algorithm or password, as you’ll find out soon.</a:t>
            </a:r>
          </a:p>
          <a:p>
            <a:pPr algn="just" fontAlgn="base"/>
            <a:r>
              <a:rPr lang="en-US" sz="2000" dirty="0">
                <a:latin typeface="Lato" panose="020F0502020204030203" pitchFamily="34" charset="0"/>
                <a:ea typeface="Lato" panose="020F0502020204030203" pitchFamily="34" charset="0"/>
                <a:cs typeface="Lato" panose="020F0502020204030203" pitchFamily="34" charset="0"/>
              </a:rPr>
              <a:t>Steganography is the basic concept to hide the data inside other data.</a:t>
            </a:r>
          </a:p>
          <a:p>
            <a:pPr algn="just" fontAlgn="base"/>
            <a:endParaRPr lang="en-US" sz="2000" b="0" i="0" dirty="0">
              <a:solidFill>
                <a:srgbClr val="0A0A23"/>
              </a:solidFill>
              <a:effectLst/>
              <a:highlight>
                <a:srgbClr val="FFFFFF"/>
              </a:highlight>
              <a:latin typeface="Lato" panose="020F0502020204030204" pitchFamily="34" charset="0"/>
            </a:endParaRPr>
          </a:p>
          <a:p>
            <a:pPr algn="just"/>
            <a:endParaRPr lang="en-IN" dirty="0"/>
          </a:p>
        </p:txBody>
      </p:sp>
    </p:spTree>
    <p:extLst>
      <p:ext uri="{BB962C8B-B14F-4D97-AF65-F5344CB8AC3E}">
        <p14:creationId xmlns:p14="http://schemas.microsoft.com/office/powerpoint/2010/main" val="2499090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B6800-65A4-F562-A6F4-FE2E71B1DA43}"/>
              </a:ext>
            </a:extLst>
          </p:cNvPr>
          <p:cNvSpPr>
            <a:spLocks noGrp="1"/>
          </p:cNvSpPr>
          <p:nvPr>
            <p:ph type="title"/>
          </p:nvPr>
        </p:nvSpPr>
        <p:spPr>
          <a:xfrm flipV="1">
            <a:off x="3546654" y="5547725"/>
            <a:ext cx="4384896" cy="45719"/>
          </a:xfrm>
        </p:spPr>
        <p:txBody>
          <a:bodyPr>
            <a:noAutofit/>
          </a:bodyPr>
          <a:lstStyle/>
          <a:p>
            <a:endParaRPr lang="en-IN" dirty="0"/>
          </a:p>
        </p:txBody>
      </p:sp>
      <p:sp>
        <p:nvSpPr>
          <p:cNvPr id="3" name="Content Placeholder 2">
            <a:extLst>
              <a:ext uri="{FF2B5EF4-FFF2-40B4-BE49-F238E27FC236}">
                <a16:creationId xmlns:a16="http://schemas.microsoft.com/office/drawing/2014/main" id="{38E73A56-5DA1-6BE4-EB0A-9E35D686A146}"/>
              </a:ext>
            </a:extLst>
          </p:cNvPr>
          <p:cNvSpPr>
            <a:spLocks noGrp="1"/>
          </p:cNvSpPr>
          <p:nvPr>
            <p:ph idx="1"/>
          </p:nvPr>
        </p:nvSpPr>
        <p:spPr>
          <a:xfrm>
            <a:off x="959875" y="1286228"/>
            <a:ext cx="6394654" cy="4426314"/>
          </a:xfrm>
        </p:spPr>
        <p:txBody>
          <a:bodyPr>
            <a:normAutofit fontScale="92500" lnSpcReduction="10000"/>
          </a:bodyPr>
          <a:lstStyle/>
          <a:p>
            <a:pPr algn="just">
              <a:buFont typeface="Wingdings" panose="05000000000000000000" pitchFamily="2" charset="2"/>
              <a:buChar char="§"/>
            </a:pPr>
            <a:r>
              <a:rPr lang="en-US" sz="3000" dirty="0"/>
              <a:t>An officer in danger requires a method to send a secret text message without alerting nearby criminals to his higher officials. Traditional communication methods are  easily intercepted or monitored, so, he his necessitating a covert technique to embed and transmit critical information securely to his higher officials.</a:t>
            </a:r>
          </a:p>
          <a:p>
            <a:endParaRPr lang="en-IN" dirty="0"/>
          </a:p>
        </p:txBody>
      </p:sp>
      <p:pic>
        <p:nvPicPr>
          <p:cNvPr id="4" name="Picture 3" descr="img1">
            <a:extLst>
              <a:ext uri="{FF2B5EF4-FFF2-40B4-BE49-F238E27FC236}">
                <a16:creationId xmlns:a16="http://schemas.microsoft.com/office/drawing/2014/main" id="{CFD80323-050B-FAE1-84B0-579C675E9520}"/>
              </a:ext>
            </a:extLst>
          </p:cNvPr>
          <p:cNvPicPr>
            <a:picLocks noChangeAspect="1"/>
          </p:cNvPicPr>
          <p:nvPr/>
        </p:nvPicPr>
        <p:blipFill>
          <a:blip r:embed="rId2"/>
          <a:stretch>
            <a:fillRect/>
          </a:stretch>
        </p:blipFill>
        <p:spPr>
          <a:xfrm>
            <a:off x="8020041" y="727588"/>
            <a:ext cx="3985146" cy="5132438"/>
          </a:xfrm>
          <a:prstGeom prst="rect">
            <a:avLst/>
          </a:prstGeom>
        </p:spPr>
      </p:pic>
    </p:spTree>
    <p:extLst>
      <p:ext uri="{BB962C8B-B14F-4D97-AF65-F5344CB8AC3E}">
        <p14:creationId xmlns:p14="http://schemas.microsoft.com/office/powerpoint/2010/main" val="1895823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69967-3C37-019D-03FB-806EDB653AA4}"/>
              </a:ext>
            </a:extLst>
          </p:cNvPr>
          <p:cNvSpPr>
            <a:spLocks noGrp="1"/>
          </p:cNvSpPr>
          <p:nvPr>
            <p:ph type="title"/>
          </p:nvPr>
        </p:nvSpPr>
        <p:spPr>
          <a:xfrm>
            <a:off x="1640156" y="59548"/>
            <a:ext cx="8911687" cy="1050942"/>
          </a:xfrm>
        </p:spPr>
        <p:txBody>
          <a:bodyPr/>
          <a:lstStyle/>
          <a:p>
            <a:r>
              <a:rPr lang="en-IN" dirty="0"/>
              <a:t>								AGENDA</a:t>
            </a:r>
          </a:p>
        </p:txBody>
      </p:sp>
      <p:sp>
        <p:nvSpPr>
          <p:cNvPr id="3" name="Content Placeholder 2">
            <a:extLst>
              <a:ext uri="{FF2B5EF4-FFF2-40B4-BE49-F238E27FC236}">
                <a16:creationId xmlns:a16="http://schemas.microsoft.com/office/drawing/2014/main" id="{CE1819CB-8D6C-E5EE-EE01-DFBE2DB85EBE}"/>
              </a:ext>
            </a:extLst>
          </p:cNvPr>
          <p:cNvSpPr>
            <a:spLocks noGrp="1"/>
          </p:cNvSpPr>
          <p:nvPr>
            <p:ph idx="1"/>
          </p:nvPr>
        </p:nvSpPr>
        <p:spPr>
          <a:xfrm>
            <a:off x="3426922" y="784123"/>
            <a:ext cx="8617594" cy="5488858"/>
          </a:xfrm>
        </p:spPr>
        <p:txBody>
          <a:bodyPr>
            <a:normAutofit fontScale="85000" lnSpcReduction="10000"/>
          </a:bodyPr>
          <a:lstStyle/>
          <a:p>
            <a:pPr algn="just">
              <a:lnSpc>
                <a:spcPct val="220000"/>
              </a:lnSpc>
            </a:pPr>
            <a:r>
              <a:rPr lang="en-US" sz="2000" dirty="0"/>
              <a:t>The agenda of this project to send a secret text to higher officials using the steganography concept and RGB technique, ensuring that criminals or others cannot identify the image or its hidden content. Thos project will involve encoding the secret text into the least significant bits of the image’s pixels, making the alterations imperceptible to the human eye. Additionally, a secure key-based XOR operation will be used to enhance the security of the hidden message. Finally, the project will include a robust mechanism for decoding and retrieving the hidden message, ensuring that only authorized personnel with the correct key can access the concealed information.</a:t>
            </a:r>
            <a:endParaRPr lang="en-IN" sz="2000" dirty="0"/>
          </a:p>
          <a:p>
            <a:endParaRPr lang="en-IN" dirty="0"/>
          </a:p>
        </p:txBody>
      </p:sp>
      <p:pic>
        <p:nvPicPr>
          <p:cNvPr id="5" name="Picture 4">
            <a:extLst>
              <a:ext uri="{FF2B5EF4-FFF2-40B4-BE49-F238E27FC236}">
                <a16:creationId xmlns:a16="http://schemas.microsoft.com/office/drawing/2014/main" id="{86995C51-0A7B-8AE1-2947-AF16EFBF245A}"/>
              </a:ext>
            </a:extLst>
          </p:cNvPr>
          <p:cNvPicPr>
            <a:picLocks noChangeAspect="1"/>
          </p:cNvPicPr>
          <p:nvPr/>
        </p:nvPicPr>
        <p:blipFill>
          <a:blip r:embed="rId2"/>
          <a:stretch>
            <a:fillRect/>
          </a:stretch>
        </p:blipFill>
        <p:spPr>
          <a:xfrm>
            <a:off x="803231" y="1106855"/>
            <a:ext cx="3441736" cy="4967022"/>
          </a:xfrm>
          <a:prstGeom prst="rect">
            <a:avLst/>
          </a:prstGeom>
        </p:spPr>
      </p:pic>
    </p:spTree>
    <p:extLst>
      <p:ext uri="{BB962C8B-B14F-4D97-AF65-F5344CB8AC3E}">
        <p14:creationId xmlns:p14="http://schemas.microsoft.com/office/powerpoint/2010/main" val="3434685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00C4D-E936-FF81-A6BF-F5E51AC7224C}"/>
              </a:ext>
            </a:extLst>
          </p:cNvPr>
          <p:cNvSpPr>
            <a:spLocks noGrp="1"/>
          </p:cNvSpPr>
          <p:nvPr>
            <p:ph type="title"/>
          </p:nvPr>
        </p:nvSpPr>
        <p:spPr/>
        <p:txBody>
          <a:bodyPr/>
          <a:lstStyle/>
          <a:p>
            <a:r>
              <a:rPr lang="en-IN" dirty="0"/>
              <a:t>PROJECT OVERVIEW</a:t>
            </a:r>
          </a:p>
        </p:txBody>
      </p:sp>
      <p:sp>
        <p:nvSpPr>
          <p:cNvPr id="3" name="Content Placeholder 2">
            <a:extLst>
              <a:ext uri="{FF2B5EF4-FFF2-40B4-BE49-F238E27FC236}">
                <a16:creationId xmlns:a16="http://schemas.microsoft.com/office/drawing/2014/main" id="{8A8B1408-4002-475C-F2C8-4F17BEBDD18F}"/>
              </a:ext>
            </a:extLst>
          </p:cNvPr>
          <p:cNvSpPr>
            <a:spLocks noGrp="1"/>
          </p:cNvSpPr>
          <p:nvPr>
            <p:ph idx="1"/>
          </p:nvPr>
        </p:nvSpPr>
        <p:spPr>
          <a:xfrm>
            <a:off x="2412232" y="1415845"/>
            <a:ext cx="8915400" cy="4724400"/>
          </a:xfrm>
        </p:spPr>
        <p:txBody>
          <a:bodyPr>
            <a:normAutofit fontScale="32500" lnSpcReduction="20000"/>
          </a:bodyPr>
          <a:lstStyle/>
          <a:p>
            <a:pPr algn="just">
              <a:lnSpc>
                <a:spcPct val="120000"/>
              </a:lnSpc>
              <a:buFont typeface="Wingdings" panose="05000000000000000000" pitchFamily="2" charset="2"/>
              <a:buChar char="Ø"/>
            </a:pPr>
            <a:r>
              <a:rPr lang="en-US" sz="4900" dirty="0"/>
              <a:t>This project implements a steganography technique to securely hide and reveal secret within an image using the RGB color mechanism and a key based XOR operation for encryption. Steganography allows for concealing messages within non-secret text or data, ensuring secure communication by embedding sensitive information within an image in a way that is imperceptible to unauthorized viewers.</a:t>
            </a:r>
          </a:p>
          <a:p>
            <a:pPr algn="just">
              <a:lnSpc>
                <a:spcPct val="120000"/>
              </a:lnSpc>
              <a:buFont typeface="Wingdings" panose="05000000000000000000" pitchFamily="2" charset="2"/>
              <a:buChar char="Ø"/>
            </a:pPr>
            <a:r>
              <a:rPr lang="en-US" sz="4900" b="1" dirty="0"/>
              <a:t>Image Encoding: </a:t>
            </a:r>
            <a:r>
              <a:rPr lang="en-US" sz="4900" dirty="0"/>
              <a:t>Secret text is hidden within the image’s pixel values using the LSB method, with additional security provided by XOR the text characters with a user-provided security key.  </a:t>
            </a:r>
          </a:p>
          <a:p>
            <a:pPr algn="just">
              <a:lnSpc>
                <a:spcPct val="120000"/>
              </a:lnSpc>
              <a:buFont typeface="Wingdings" panose="05000000000000000000" pitchFamily="2" charset="2"/>
              <a:buChar char="Ø"/>
            </a:pPr>
            <a:r>
              <a:rPr lang="en-US" sz="4900" b="1" dirty="0"/>
              <a:t>Pixel Manipulation: </a:t>
            </a:r>
            <a:r>
              <a:rPr lang="en-US" sz="4900" dirty="0"/>
              <a:t>The encoded text is distributed across the image’s pixels, maintaining the visual integrity of the image while embedding the hidden message.</a:t>
            </a:r>
          </a:p>
          <a:p>
            <a:pPr algn="just">
              <a:lnSpc>
                <a:spcPct val="120000"/>
              </a:lnSpc>
              <a:buFont typeface="Wingdings" panose="05000000000000000000" pitchFamily="2" charset="2"/>
              <a:buChar char="Ø"/>
            </a:pPr>
            <a:r>
              <a:rPr lang="en-US" sz="4900" b="1" dirty="0"/>
              <a:t>Text Decoding: </a:t>
            </a:r>
            <a:r>
              <a:rPr lang="en-US" sz="4900" dirty="0"/>
              <a:t>The project includes functionality to decrypt and retrieve the hidden text from the image using the correct security key, ensuring that only authorized users can access the information.</a:t>
            </a:r>
          </a:p>
          <a:p>
            <a:pPr algn="just">
              <a:lnSpc>
                <a:spcPct val="120000"/>
              </a:lnSpc>
              <a:buFont typeface="Wingdings" panose="05000000000000000000" pitchFamily="2" charset="2"/>
              <a:buChar char="Ø"/>
            </a:pPr>
            <a:r>
              <a:rPr lang="en-US" sz="4900" dirty="0"/>
              <a:t>This project demonstrates a practical application of steganography for secure communication, embedding and retrieving secret messages within images in a secure and efficient manner.</a:t>
            </a:r>
          </a:p>
          <a:p>
            <a:endParaRPr lang="en-IN" dirty="0"/>
          </a:p>
        </p:txBody>
      </p:sp>
    </p:spTree>
    <p:extLst>
      <p:ext uri="{BB962C8B-B14F-4D97-AF65-F5344CB8AC3E}">
        <p14:creationId xmlns:p14="http://schemas.microsoft.com/office/powerpoint/2010/main" val="1476760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25E2E-DF16-5E06-E638-8C580A47F79B}"/>
              </a:ext>
            </a:extLst>
          </p:cNvPr>
          <p:cNvSpPr>
            <a:spLocks noGrp="1"/>
          </p:cNvSpPr>
          <p:nvPr>
            <p:ph type="title"/>
          </p:nvPr>
        </p:nvSpPr>
        <p:spPr/>
        <p:txBody>
          <a:bodyPr/>
          <a:lstStyle/>
          <a:p>
            <a:r>
              <a:rPr lang="en-US" sz="3600" dirty="0"/>
              <a:t>WHO ARE THE END USERS of this project?</a:t>
            </a:r>
            <a:endParaRPr lang="en-IN" dirty="0"/>
          </a:p>
        </p:txBody>
      </p:sp>
      <p:sp>
        <p:nvSpPr>
          <p:cNvPr id="3" name="Content Placeholder 2">
            <a:extLst>
              <a:ext uri="{FF2B5EF4-FFF2-40B4-BE49-F238E27FC236}">
                <a16:creationId xmlns:a16="http://schemas.microsoft.com/office/drawing/2014/main" id="{08C89985-8FC5-B41D-A41C-CF03419EBC5F}"/>
              </a:ext>
            </a:extLst>
          </p:cNvPr>
          <p:cNvSpPr>
            <a:spLocks noGrp="1"/>
          </p:cNvSpPr>
          <p:nvPr>
            <p:ph idx="1"/>
          </p:nvPr>
        </p:nvSpPr>
        <p:spPr>
          <a:xfrm>
            <a:off x="1193032" y="1905000"/>
            <a:ext cx="8915400" cy="4724400"/>
          </a:xfrm>
        </p:spPr>
        <p:txBody>
          <a:bodyPr>
            <a:normAutofit fontScale="77500" lnSpcReduction="20000"/>
          </a:bodyPr>
          <a:lstStyle/>
          <a:p>
            <a:pPr algn="just">
              <a:lnSpc>
                <a:spcPct val="250000"/>
              </a:lnSpc>
              <a:buFont typeface="Wingdings" panose="05000000000000000000" pitchFamily="2" charset="2"/>
              <a:buChar char="v"/>
            </a:pPr>
            <a:r>
              <a:rPr lang="en-US" sz="2100" dirty="0"/>
              <a:t>The primary end users for this steganography project include government and military personnel secure communication, corporate executives protecting proprietary data, and journalists sharing sensitive information discreetly.</a:t>
            </a:r>
          </a:p>
          <a:p>
            <a:pPr algn="just">
              <a:lnSpc>
                <a:spcPct val="250000"/>
              </a:lnSpc>
              <a:buFont typeface="Wingdings" panose="05000000000000000000" pitchFamily="2" charset="2"/>
              <a:buChar char="v"/>
            </a:pPr>
            <a:r>
              <a:rPr lang="en-US" sz="2100" dirty="0"/>
              <a:t>IT and cyber security teams can integrate this technique to enhance organizational data security.</a:t>
            </a:r>
          </a:p>
          <a:p>
            <a:pPr algn="just">
              <a:lnSpc>
                <a:spcPct val="250000"/>
              </a:lnSpc>
              <a:buFont typeface="Wingdings" panose="05000000000000000000" pitchFamily="2" charset="2"/>
              <a:buChar char="v"/>
            </a:pPr>
            <a:r>
              <a:rPr lang="en-US" sz="2100" dirty="0"/>
              <a:t>Additionally,  the person who wants to send any secret message other person in a hidden format then this project will helpful for them</a:t>
            </a:r>
            <a:endParaRPr lang="en-IN" sz="2100" dirty="0"/>
          </a:p>
          <a:p>
            <a:endParaRPr lang="en-IN" dirty="0"/>
          </a:p>
        </p:txBody>
      </p:sp>
      <p:pic>
        <p:nvPicPr>
          <p:cNvPr id="4" name="Picture 3">
            <a:extLst>
              <a:ext uri="{FF2B5EF4-FFF2-40B4-BE49-F238E27FC236}">
                <a16:creationId xmlns:a16="http://schemas.microsoft.com/office/drawing/2014/main" id="{246CF539-93F5-93CB-5B43-7F0DCC454E34}"/>
              </a:ext>
            </a:extLst>
          </p:cNvPr>
          <p:cNvPicPr>
            <a:picLocks noChangeAspect="1"/>
          </p:cNvPicPr>
          <p:nvPr/>
        </p:nvPicPr>
        <p:blipFill>
          <a:blip r:embed="rId2"/>
          <a:stretch>
            <a:fillRect/>
          </a:stretch>
        </p:blipFill>
        <p:spPr>
          <a:xfrm>
            <a:off x="10219770" y="1807920"/>
            <a:ext cx="1801028" cy="3773103"/>
          </a:xfrm>
          <a:prstGeom prst="rect">
            <a:avLst/>
          </a:prstGeom>
          <a:ln w="88900" cap="sq" cmpd="thickThin">
            <a:solidFill>
              <a:srgbClr val="000000"/>
            </a:solidFill>
            <a:prstDash val="solid"/>
            <a:miter lim="800000"/>
            <a:headEnd/>
            <a:tailEnd/>
          </a:ln>
          <a:effectLst>
            <a:innerShdw blurRad="76200">
              <a:srgbClr val="000000"/>
            </a:innerShdw>
          </a:effectLst>
        </p:spPr>
      </p:pic>
    </p:spTree>
    <p:extLst>
      <p:ext uri="{BB962C8B-B14F-4D97-AF65-F5344CB8AC3E}">
        <p14:creationId xmlns:p14="http://schemas.microsoft.com/office/powerpoint/2010/main" val="1715702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1465E-586F-0375-0808-E7C3DFA4CF05}"/>
              </a:ext>
            </a:extLst>
          </p:cNvPr>
          <p:cNvSpPr>
            <a:spLocks noGrp="1"/>
          </p:cNvSpPr>
          <p:nvPr>
            <p:ph type="title"/>
          </p:nvPr>
        </p:nvSpPr>
        <p:spPr/>
        <p:txBody>
          <a:bodyPr/>
          <a:lstStyle/>
          <a:p>
            <a:r>
              <a:rPr lang="en-US" sz="3600" dirty="0"/>
              <a:t>YOUR SOLUTION AND ITS VALUE PROPOSITION</a:t>
            </a:r>
            <a:endParaRPr lang="en-IN" b="1" dirty="0"/>
          </a:p>
        </p:txBody>
      </p:sp>
      <p:sp>
        <p:nvSpPr>
          <p:cNvPr id="3" name="Content Placeholder 2">
            <a:extLst>
              <a:ext uri="{FF2B5EF4-FFF2-40B4-BE49-F238E27FC236}">
                <a16:creationId xmlns:a16="http://schemas.microsoft.com/office/drawing/2014/main" id="{14E42265-B239-EB70-0371-03914D06D430}"/>
              </a:ext>
            </a:extLst>
          </p:cNvPr>
          <p:cNvSpPr>
            <a:spLocks noGrp="1"/>
          </p:cNvSpPr>
          <p:nvPr>
            <p:ph idx="1"/>
          </p:nvPr>
        </p:nvSpPr>
        <p:spPr/>
        <p:txBody>
          <a:bodyPr>
            <a:normAutofit fontScale="92500"/>
          </a:bodyPr>
          <a:lstStyle/>
          <a:p>
            <a:pPr>
              <a:buFont typeface="Wingdings" panose="05000000000000000000" pitchFamily="2" charset="2"/>
              <a:buChar char="v"/>
            </a:pPr>
            <a:r>
              <a:rPr lang="en-US" sz="1800" dirty="0"/>
              <a:t>Steganography is the basic concept to hide the data inside other data.</a:t>
            </a:r>
          </a:p>
          <a:p>
            <a:pPr>
              <a:buFont typeface="Wingdings" panose="05000000000000000000" pitchFamily="2" charset="2"/>
              <a:buChar char="v"/>
            </a:pPr>
            <a:r>
              <a:rPr lang="en-US" sz="1800" dirty="0"/>
              <a:t>In this project RGB Mechanism is used for pixel manipulation.</a:t>
            </a:r>
          </a:p>
          <a:p>
            <a:pPr>
              <a:buFont typeface="Wingdings" panose="05000000000000000000" pitchFamily="2" charset="2"/>
              <a:buChar char="v"/>
            </a:pPr>
            <a:r>
              <a:rPr lang="en-US" sz="1800" dirty="0"/>
              <a:t>XOR operation is used for encryption and decryption of the test inside the image.</a:t>
            </a:r>
          </a:p>
          <a:p>
            <a:pPr>
              <a:buFont typeface="Wingdings" panose="05000000000000000000" pitchFamily="2" charset="2"/>
              <a:buChar char="v"/>
            </a:pPr>
            <a:r>
              <a:rPr lang="en-US" sz="1800" dirty="0"/>
              <a:t>The project reads an image and hides the secret text within the pixel values using the least significant bits (LSB) method.</a:t>
            </a:r>
          </a:p>
          <a:p>
            <a:pPr algn="just">
              <a:lnSpc>
                <a:spcPct val="150000"/>
              </a:lnSpc>
              <a:buFont typeface="Wingdings" panose="05000000000000000000" pitchFamily="2" charset="2"/>
              <a:buChar char="v"/>
            </a:pPr>
            <a:r>
              <a:rPr lang="en-US" sz="1800" dirty="0"/>
              <a:t>For security purpose that means to avoid unauthorized users taking the advantage of the message, a secret key used to hide and unhide the data.</a:t>
            </a:r>
          </a:p>
          <a:p>
            <a:pPr>
              <a:buFont typeface="Wingdings" panose="05000000000000000000" pitchFamily="2" charset="2"/>
              <a:buChar char="v"/>
            </a:pPr>
            <a:r>
              <a:rPr lang="en-US" sz="1800" dirty="0"/>
              <a:t>Finally, By using this project we can hide the data inside an image using secret key and for unhide the message secret is used.</a:t>
            </a:r>
          </a:p>
          <a:p>
            <a:endParaRPr lang="en-IN" dirty="0"/>
          </a:p>
        </p:txBody>
      </p:sp>
    </p:spTree>
    <p:extLst>
      <p:ext uri="{BB962C8B-B14F-4D97-AF65-F5344CB8AC3E}">
        <p14:creationId xmlns:p14="http://schemas.microsoft.com/office/powerpoint/2010/main" val="4231189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6FFC3-73DA-D991-EA3A-C4E0D98BFE5C}"/>
              </a:ext>
            </a:extLst>
          </p:cNvPr>
          <p:cNvSpPr>
            <a:spLocks noGrp="1"/>
          </p:cNvSpPr>
          <p:nvPr>
            <p:ph type="title"/>
          </p:nvPr>
        </p:nvSpPr>
        <p:spPr/>
        <p:txBody>
          <a:bodyPr/>
          <a:lstStyle/>
          <a:p>
            <a:r>
              <a:rPr lang="en-US" dirty="0"/>
              <a:t>Customizing the project and make it your own</a:t>
            </a:r>
            <a:endParaRPr lang="en-IN" dirty="0"/>
          </a:p>
        </p:txBody>
      </p:sp>
      <p:sp>
        <p:nvSpPr>
          <p:cNvPr id="3" name="Content Placeholder 2">
            <a:extLst>
              <a:ext uri="{FF2B5EF4-FFF2-40B4-BE49-F238E27FC236}">
                <a16:creationId xmlns:a16="http://schemas.microsoft.com/office/drawing/2014/main" id="{7AD7FEA4-492B-6262-1CA4-BC8CCD288838}"/>
              </a:ext>
            </a:extLst>
          </p:cNvPr>
          <p:cNvSpPr>
            <a:spLocks noGrp="1"/>
          </p:cNvSpPr>
          <p:nvPr>
            <p:ph idx="1"/>
          </p:nvPr>
        </p:nvSpPr>
        <p:spPr>
          <a:xfrm>
            <a:off x="1061884" y="1976283"/>
            <a:ext cx="6971071" cy="3913239"/>
          </a:xfrm>
        </p:spPr>
        <p:txBody>
          <a:bodyPr>
            <a:normAutofit fontScale="92500"/>
          </a:bodyPr>
          <a:lstStyle/>
          <a:p>
            <a:pPr algn="just">
              <a:lnSpc>
                <a:spcPct val="200000"/>
              </a:lnSpc>
              <a:buFont typeface="Wingdings" panose="05000000000000000000" pitchFamily="2" charset="2"/>
              <a:buChar char="ü"/>
            </a:pPr>
            <a:r>
              <a:rPr lang="en-US" sz="1800" dirty="0"/>
              <a:t>By using problem statement this project is created to hide a text inside an image using RGB, LSB method is used for imperceptible to the human eye. And here XOR operation is used for hide and unhide the image.</a:t>
            </a:r>
          </a:p>
          <a:p>
            <a:pPr algn="just">
              <a:lnSpc>
                <a:spcPct val="200000"/>
              </a:lnSpc>
              <a:buFont typeface="Wingdings" panose="05000000000000000000" pitchFamily="2" charset="2"/>
              <a:buChar char="ü"/>
            </a:pPr>
            <a:r>
              <a:rPr lang="en-US" sz="1800" dirty="0"/>
              <a:t>This project is customized only to hide a text inside an image using above conditions and can only unhide the image who has secret key others are not able to unhide the image.</a:t>
            </a:r>
          </a:p>
          <a:p>
            <a:endParaRPr lang="en-IN" dirty="0"/>
          </a:p>
        </p:txBody>
      </p:sp>
      <p:pic>
        <p:nvPicPr>
          <p:cNvPr id="4" name="Picture 3">
            <a:extLst>
              <a:ext uri="{FF2B5EF4-FFF2-40B4-BE49-F238E27FC236}">
                <a16:creationId xmlns:a16="http://schemas.microsoft.com/office/drawing/2014/main" id="{9091DBD5-07DA-D54B-C915-92A392F5684C}"/>
              </a:ext>
            </a:extLst>
          </p:cNvPr>
          <p:cNvPicPr>
            <a:picLocks noChangeAspect="1"/>
          </p:cNvPicPr>
          <p:nvPr/>
        </p:nvPicPr>
        <p:blipFill>
          <a:blip r:embed="rId2"/>
          <a:stretch>
            <a:fillRect/>
          </a:stretch>
        </p:blipFill>
        <p:spPr>
          <a:xfrm>
            <a:off x="8426246" y="1934352"/>
            <a:ext cx="3441290" cy="3591377"/>
          </a:xfrm>
          <a:prstGeom prst="rect">
            <a:avLst/>
          </a:prstGeom>
          <a:ln w="88900" cap="sq" cmpd="thickThin">
            <a:solidFill>
              <a:srgbClr val="000000"/>
            </a:solidFill>
            <a:prstDash val="solid"/>
            <a:miter lim="800000"/>
            <a:headEnd/>
            <a:tailEnd/>
          </a:ln>
          <a:effectLst>
            <a:innerShdw blurRad="76200">
              <a:srgbClr val="000000"/>
            </a:innerShdw>
          </a:effectLst>
        </p:spPr>
      </p:pic>
    </p:spTree>
    <p:extLst>
      <p:ext uri="{BB962C8B-B14F-4D97-AF65-F5344CB8AC3E}">
        <p14:creationId xmlns:p14="http://schemas.microsoft.com/office/powerpoint/2010/main" val="936894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7A7D9-371D-E7C2-DB31-7EEA3E46B975}"/>
              </a:ext>
            </a:extLst>
          </p:cNvPr>
          <p:cNvSpPr>
            <a:spLocks noGrp="1"/>
          </p:cNvSpPr>
          <p:nvPr>
            <p:ph type="title"/>
          </p:nvPr>
        </p:nvSpPr>
        <p:spPr/>
        <p:txBody>
          <a:bodyPr/>
          <a:lstStyle/>
          <a:p>
            <a:r>
              <a:rPr lang="en-IN" dirty="0"/>
              <a:t>MODELLING</a:t>
            </a:r>
          </a:p>
        </p:txBody>
      </p:sp>
      <p:sp>
        <p:nvSpPr>
          <p:cNvPr id="3" name="Content Placeholder 2">
            <a:extLst>
              <a:ext uri="{FF2B5EF4-FFF2-40B4-BE49-F238E27FC236}">
                <a16:creationId xmlns:a16="http://schemas.microsoft.com/office/drawing/2014/main" id="{F8BC54C1-AFEE-2492-13F3-38D85D13070A}"/>
              </a:ext>
            </a:extLst>
          </p:cNvPr>
          <p:cNvSpPr>
            <a:spLocks noGrp="1"/>
          </p:cNvSpPr>
          <p:nvPr>
            <p:ph idx="1"/>
          </p:nvPr>
        </p:nvSpPr>
        <p:spPr>
          <a:xfrm>
            <a:off x="1792799" y="2572331"/>
            <a:ext cx="9150504" cy="4168877"/>
          </a:xfrm>
        </p:spPr>
        <p:txBody>
          <a:bodyPr/>
          <a:lstStyle/>
          <a:p>
            <a:r>
              <a:rPr lang="en-US" sz="1800" b="1" dirty="0"/>
              <a:t>Step 1:  </a:t>
            </a:r>
            <a:r>
              <a:rPr lang="en-US" sz="1800" dirty="0"/>
              <a:t>importing some libraries like cv2 and </a:t>
            </a:r>
            <a:r>
              <a:rPr lang="en-US" sz="1800" dirty="0" err="1"/>
              <a:t>os</a:t>
            </a:r>
            <a:r>
              <a:rPr lang="en-US" sz="1800" dirty="0"/>
              <a:t> for accessing relevant concept into code.</a:t>
            </a:r>
          </a:p>
          <a:p>
            <a:r>
              <a:rPr lang="en-US" sz="1800" b="1" dirty="0"/>
              <a:t>Step 2: </a:t>
            </a:r>
            <a:r>
              <a:rPr lang="en-US" sz="1800" dirty="0"/>
              <a:t>After converting the text into their ascii values then that ascii values are stored in variable.</a:t>
            </a:r>
          </a:p>
          <a:p>
            <a:r>
              <a:rPr lang="en-US" sz="1800" b="1" dirty="0"/>
              <a:t>Step 3:  </a:t>
            </a:r>
            <a:r>
              <a:rPr lang="en-US" sz="1800" dirty="0"/>
              <a:t>Read the image from it’s path and hiding the image using XOR operation , RGB mechanism</a:t>
            </a:r>
          </a:p>
          <a:p>
            <a:r>
              <a:rPr lang="en-US" sz="1800" b="1" dirty="0"/>
              <a:t>Step 4: </a:t>
            </a:r>
            <a:r>
              <a:rPr lang="en-US" sz="1800" dirty="0"/>
              <a:t>A secret is created to avoid unauthorized users.</a:t>
            </a:r>
          </a:p>
          <a:p>
            <a:r>
              <a:rPr lang="en-US" sz="1800" b="1" dirty="0"/>
              <a:t>Step 5: </a:t>
            </a:r>
            <a:r>
              <a:rPr lang="en-US" sz="1800" dirty="0"/>
              <a:t>To unhide the image user wants to enter the secret key.</a:t>
            </a:r>
          </a:p>
          <a:p>
            <a:r>
              <a:rPr lang="en-US" sz="1800" b="1" dirty="0"/>
              <a:t>Step 6: </a:t>
            </a:r>
            <a:r>
              <a:rPr lang="en-US" sz="1800" dirty="0"/>
              <a:t>Finally, user can able to see the secret message.</a:t>
            </a:r>
            <a:endParaRPr lang="en-US" sz="1800" b="1" dirty="0"/>
          </a:p>
          <a:p>
            <a:endParaRPr lang="en-IN" dirty="0"/>
          </a:p>
        </p:txBody>
      </p:sp>
      <p:pic>
        <p:nvPicPr>
          <p:cNvPr id="5" name="Picture 4">
            <a:extLst>
              <a:ext uri="{FF2B5EF4-FFF2-40B4-BE49-F238E27FC236}">
                <a16:creationId xmlns:a16="http://schemas.microsoft.com/office/drawing/2014/main" id="{B77AC4B7-4851-CA03-B262-4DE4127C8441}"/>
              </a:ext>
            </a:extLst>
          </p:cNvPr>
          <p:cNvPicPr>
            <a:picLocks noChangeAspect="1"/>
          </p:cNvPicPr>
          <p:nvPr/>
        </p:nvPicPr>
        <p:blipFill>
          <a:blip r:embed="rId2"/>
          <a:stretch>
            <a:fillRect/>
          </a:stretch>
        </p:blipFill>
        <p:spPr>
          <a:xfrm>
            <a:off x="6096001" y="276806"/>
            <a:ext cx="5925728" cy="2295525"/>
          </a:xfrm>
          <a:prstGeom prst="rect">
            <a:avLst/>
          </a:prstGeom>
        </p:spPr>
      </p:pic>
    </p:spTree>
    <p:extLst>
      <p:ext uri="{BB962C8B-B14F-4D97-AF65-F5344CB8AC3E}">
        <p14:creationId xmlns:p14="http://schemas.microsoft.com/office/powerpoint/2010/main" val="19800606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73</TotalTime>
  <Words>921</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Rounded MT Bold</vt:lpstr>
      <vt:lpstr>Century Gothic</vt:lpstr>
      <vt:lpstr>Lato</vt:lpstr>
      <vt:lpstr>Wingdings</vt:lpstr>
      <vt:lpstr>Wingdings 3</vt:lpstr>
      <vt:lpstr>Wisp</vt:lpstr>
      <vt:lpstr>Name:                    CHILAKA SUREKHA ROLL NUMBER:  21A91A05B8 E-MAIL:                  chilakasurekha605@gmail.com BRANCH:               CSE College:                  ADITYA ENGINEERING COLLEGE </vt:lpstr>
      <vt:lpstr>INTRODUCTION</vt:lpstr>
      <vt:lpstr>PowerPoint Presentation</vt:lpstr>
      <vt:lpstr>        AGENDA</vt:lpstr>
      <vt:lpstr>PROJECT OVERVIEW</vt:lpstr>
      <vt:lpstr>WHO ARE THE END USERS of this project?</vt:lpstr>
      <vt:lpstr>YOUR SOLUTION AND ITS VALUE PROPOSITION</vt:lpstr>
      <vt:lpstr>Customizing the project and make it your own</vt:lpstr>
      <vt:lpstr>MODELLING</vt:lpstr>
      <vt:lpstr>RESULTS</vt:lpstr>
      <vt:lpstr>EXAMPLE</vt:lpstr>
      <vt:lpstr>GITHUB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Surekha chilaka</dc:creator>
  <cp:lastModifiedBy>Surekha chilaka</cp:lastModifiedBy>
  <cp:revision>3</cp:revision>
  <dcterms:created xsi:type="dcterms:W3CDTF">2024-07-13T10:22:36Z</dcterms:created>
  <dcterms:modified xsi:type="dcterms:W3CDTF">2024-07-13T13:47:41Z</dcterms:modified>
</cp:coreProperties>
</file>