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p:cNvSpPr>
            <a:spLocks noGrp="1"/>
          </p:cNvSpPr>
          <p:nvPr>
            <p:ph type="dt" sz="half" idx="10"/>
          </p:nvPr>
        </p:nvSpPr>
        <p:spPr/>
        <p:txBody>
          <a:bodyPr/>
          <a:lstStyle/>
          <a:p>
            <a:fld id="{ED291B17-9318-49DB-B28B-6E5994AE9581}"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p:cNvSpPr>
          <p:nvPr>
            <p:ph type="dt" sz="half" idx="10"/>
          </p:nvPr>
        </p:nvSpPr>
        <p:spPr/>
        <p:txBody>
          <a:bodyPr/>
          <a:lstStyle/>
          <a:p>
            <a:fld id="{78DD82B9-B8EE-4375-B6FF-88FA6ABB15D9}"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dirty="0"/>
          </a:p>
        </p:txBody>
      </p:sp>
      <p:sp>
        <p:nvSpPr>
          <p:cNvPr id="10" name="Footer Placeholder 9"/>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7683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46571" y="319391"/>
            <a:ext cx="10993549" cy="1475013"/>
          </a:xfrm>
        </p:spPr>
        <p:txBody>
          <a:bodyPr>
            <a:normAutofit/>
          </a:bodyPr>
          <a:lstStyle/>
          <a:p>
            <a:r>
              <a:rPr lang="en-GB" sz="3600" dirty="0"/>
              <a:t>Student </a:t>
            </a:r>
            <a:r>
              <a:rPr lang="en-GB" dirty="0"/>
              <a:t>Details</a:t>
            </a:r>
            <a:br>
              <a:rPr lang="en-US" dirty="0"/>
            </a:br>
            <a:endParaRPr lang="en-US" dirty="0"/>
          </a:p>
        </p:txBody>
      </p:sp>
      <p:sp>
        <p:nvSpPr>
          <p:cNvPr id="3" name="Subtitle 2"/>
          <p:cNvSpPr>
            <a:spLocks noGrp="1"/>
          </p:cNvSpPr>
          <p:nvPr>
            <p:ph type="subTitle" idx="1"/>
          </p:nvPr>
        </p:nvSpPr>
        <p:spPr>
          <a:xfrm>
            <a:off x="447040" y="1275080"/>
            <a:ext cx="11127740" cy="2153920"/>
          </a:xfrm>
        </p:spPr>
        <p:txBody>
          <a:bodyPr>
            <a:noAutofit/>
            <a:scene3d>
              <a:camera prst="orthographicFront"/>
              <a:lightRig rig="threePt" dir="t"/>
            </a:scene3d>
          </a:bodyPr>
          <a:lstStyle/>
          <a:p>
            <a:r>
              <a:rPr lang="en-GB" dirty="0">
                <a:ln/>
                <a:solidFill>
                  <a:srgbClr val="FF0000"/>
                </a:solidFill>
                <a:effectLst>
                  <a:outerShdw blurRad="38100" dist="19050" dir="2700000" algn="tl" rotWithShape="0">
                    <a:schemeClr val="dk1">
                      <a:alpha val="40000"/>
                    </a:schemeClr>
                  </a:outerShdw>
                </a:effectLst>
                <a:latin typeface="+mn-ea"/>
                <a:cs typeface="+mn-ea"/>
              </a:rPr>
              <a:t> Name:                </a:t>
            </a:r>
            <a:r>
              <a:rPr lang="en-IN" altLang="en-GB" dirty="0">
                <a:ln/>
                <a:solidFill>
                  <a:srgbClr val="FF0000"/>
                </a:solidFill>
                <a:effectLst>
                  <a:outerShdw blurRad="38100" dist="19050" dir="2700000" algn="tl" rotWithShape="0">
                    <a:schemeClr val="dk1">
                      <a:alpha val="40000"/>
                    </a:schemeClr>
                  </a:outerShdw>
                </a:effectLst>
                <a:latin typeface="+mn-ea"/>
                <a:cs typeface="+mn-ea"/>
              </a:rPr>
              <a:t>CHILAKA SUREKHA</a:t>
            </a:r>
            <a:endParaRPr lang="en-IN" altLang="en-GB" dirty="0">
              <a:ln/>
              <a:solidFill>
                <a:srgbClr val="FF0000"/>
              </a:solidFill>
              <a:effectLst>
                <a:outerShdw blurRad="38100" dist="19050" dir="2700000" algn="tl" rotWithShape="0">
                  <a:schemeClr val="dk1">
                    <a:alpha val="40000"/>
                  </a:schemeClr>
                </a:outerShdw>
              </a:effectLst>
              <a:latin typeface="+mn-ea"/>
              <a:cs typeface="+mn-ea"/>
            </a:endParaRPr>
          </a:p>
          <a:p>
            <a:r>
              <a:rPr lang="en-GB" dirty="0">
                <a:ln/>
                <a:solidFill>
                  <a:srgbClr val="FF0000"/>
                </a:solidFill>
                <a:effectLst>
                  <a:outerShdw blurRad="38100" dist="19050" dir="2700000" algn="tl" rotWithShape="0">
                    <a:schemeClr val="dk1">
                      <a:alpha val="40000"/>
                    </a:schemeClr>
                  </a:outerShdw>
                </a:effectLst>
                <a:latin typeface="+mn-ea"/>
                <a:cs typeface="+mn-ea"/>
              </a:rPr>
              <a:t>ROLL NUMBER:  </a:t>
            </a:r>
            <a:r>
              <a:rPr lang="en-IN" altLang="en-GB" dirty="0">
                <a:ln/>
                <a:solidFill>
                  <a:srgbClr val="FF0000"/>
                </a:solidFill>
                <a:effectLst>
                  <a:outerShdw blurRad="38100" dist="19050" dir="2700000" algn="tl" rotWithShape="0">
                    <a:schemeClr val="dk1">
                      <a:alpha val="40000"/>
                    </a:schemeClr>
                  </a:outerShdw>
                </a:effectLst>
                <a:latin typeface="+mn-ea"/>
                <a:cs typeface="+mn-ea"/>
              </a:rPr>
              <a:t>21A91A05BB8</a:t>
            </a:r>
            <a:endParaRPr lang="en-GB" dirty="0">
              <a:ln/>
              <a:solidFill>
                <a:srgbClr val="FF0000"/>
              </a:solidFill>
              <a:effectLst>
                <a:outerShdw blurRad="38100" dist="19050" dir="2700000" algn="tl" rotWithShape="0">
                  <a:schemeClr val="dk1">
                    <a:alpha val="40000"/>
                  </a:schemeClr>
                </a:outerShdw>
              </a:effectLst>
              <a:latin typeface="+mn-ea"/>
              <a:cs typeface="+mn-ea"/>
            </a:endParaRPr>
          </a:p>
          <a:p>
            <a:r>
              <a:rPr lang="en-GB" dirty="0">
                <a:ln/>
                <a:solidFill>
                  <a:srgbClr val="FF0000"/>
                </a:solidFill>
                <a:effectLst>
                  <a:outerShdw blurRad="38100" dist="19050" dir="2700000" algn="tl" rotWithShape="0">
                    <a:schemeClr val="dk1">
                      <a:alpha val="40000"/>
                    </a:schemeClr>
                  </a:outerShdw>
                </a:effectLst>
                <a:latin typeface="+mn-ea"/>
                <a:cs typeface="+mn-ea"/>
              </a:rPr>
              <a:t>E-MAIL:                </a:t>
            </a:r>
            <a:r>
              <a:rPr lang="en-IN" altLang="en-GB" dirty="0">
                <a:ln/>
                <a:solidFill>
                  <a:srgbClr val="FF0000"/>
                </a:solidFill>
                <a:effectLst>
                  <a:outerShdw blurRad="38100" dist="19050" dir="2700000" algn="tl" rotWithShape="0">
                    <a:schemeClr val="dk1">
                      <a:alpha val="40000"/>
                    </a:schemeClr>
                  </a:outerShdw>
                </a:effectLst>
                <a:latin typeface="+mn-ea"/>
                <a:cs typeface="+mn-ea"/>
              </a:rPr>
              <a:t>chilakasurekha605@gmail.com</a:t>
            </a:r>
            <a:endParaRPr lang="en-IN" altLang="en-GB" dirty="0">
              <a:ln/>
              <a:solidFill>
                <a:srgbClr val="FF0000"/>
              </a:solidFill>
              <a:effectLst>
                <a:outerShdw blurRad="38100" dist="19050" dir="2700000" algn="tl" rotWithShape="0">
                  <a:schemeClr val="dk1">
                    <a:alpha val="40000"/>
                  </a:schemeClr>
                </a:outerShdw>
              </a:effectLst>
              <a:latin typeface="+mn-ea"/>
              <a:cs typeface="+mn-ea"/>
            </a:endParaRPr>
          </a:p>
          <a:p>
            <a:r>
              <a:rPr lang="en-GB" dirty="0">
                <a:ln/>
                <a:solidFill>
                  <a:srgbClr val="FF0000"/>
                </a:solidFill>
                <a:effectLst>
                  <a:outerShdw blurRad="38100" dist="19050" dir="2700000" algn="tl" rotWithShape="0">
                    <a:schemeClr val="dk1">
                      <a:alpha val="40000"/>
                    </a:schemeClr>
                  </a:outerShdw>
                </a:effectLst>
                <a:latin typeface="+mn-ea"/>
                <a:cs typeface="+mn-ea"/>
              </a:rPr>
              <a:t>BRANCH:             </a:t>
            </a:r>
            <a:r>
              <a:rPr lang="en-IN" altLang="en-GB" dirty="0">
                <a:ln/>
                <a:solidFill>
                  <a:srgbClr val="FF0000"/>
                </a:solidFill>
                <a:effectLst>
                  <a:outerShdw blurRad="38100" dist="19050" dir="2700000" algn="tl" rotWithShape="0">
                    <a:schemeClr val="dk1">
                      <a:alpha val="40000"/>
                    </a:schemeClr>
                  </a:outerShdw>
                </a:effectLst>
                <a:latin typeface="+mn-ea"/>
                <a:cs typeface="+mn-ea"/>
              </a:rPr>
              <a:t>CSE</a:t>
            </a:r>
            <a:endParaRPr lang="en-GB" dirty="0">
              <a:ln/>
              <a:solidFill>
                <a:srgbClr val="FF0000"/>
              </a:solidFill>
              <a:effectLst>
                <a:outerShdw blurRad="38100" dist="19050" dir="2700000" algn="tl" rotWithShape="0">
                  <a:schemeClr val="dk1">
                    <a:alpha val="40000"/>
                  </a:schemeClr>
                </a:outerShdw>
              </a:effectLst>
              <a:latin typeface="+mn-ea"/>
              <a:cs typeface="+mn-ea"/>
            </a:endParaRPr>
          </a:p>
          <a:p>
            <a:r>
              <a:rPr lang="en-GB" dirty="0">
                <a:ln/>
                <a:solidFill>
                  <a:srgbClr val="FF0000"/>
                </a:solidFill>
                <a:effectLst>
                  <a:outerShdw blurRad="38100" dist="19050" dir="2700000" algn="tl" rotWithShape="0">
                    <a:schemeClr val="dk1">
                      <a:alpha val="40000"/>
                    </a:schemeClr>
                  </a:outerShdw>
                </a:effectLst>
                <a:latin typeface="+mn-ea"/>
                <a:cs typeface="+mn-ea"/>
              </a:rPr>
              <a:t>College:            </a:t>
            </a:r>
            <a:r>
              <a:rPr lang="en-IN" altLang="en-GB" dirty="0">
                <a:ln/>
                <a:solidFill>
                  <a:srgbClr val="FF0000"/>
                </a:solidFill>
                <a:effectLst>
                  <a:outerShdw blurRad="38100" dist="19050" dir="2700000" algn="tl" rotWithShape="0">
                    <a:schemeClr val="dk1">
                      <a:alpha val="40000"/>
                    </a:schemeClr>
                  </a:outerShdw>
                </a:effectLst>
                <a:latin typeface="+mn-ea"/>
                <a:cs typeface="+mn-ea"/>
              </a:rPr>
              <a:t>ADITYA ENGINEERING COLLEGE</a:t>
            </a:r>
            <a:endParaRPr lang="en-IN" altLang="en-GB" dirty="0">
              <a:ln/>
              <a:solidFill>
                <a:srgbClr val="FF0000"/>
              </a:solidFill>
              <a:effectLst>
                <a:outerShdw blurRad="38100" dist="19050" dir="2700000" algn="tl" rotWithShape="0">
                  <a:schemeClr val="dk1">
                    <a:alpha val="40000"/>
                  </a:schemeClr>
                </a:outerShdw>
              </a:effectLst>
              <a:latin typeface="+mn-ea"/>
              <a:cs typeface="+mn-ea"/>
            </a:endParaRPr>
          </a:p>
          <a:p>
            <a:r>
              <a:rPr lang="en-IN" altLang="en-GB" dirty="0">
                <a:ln/>
                <a:solidFill>
                  <a:srgbClr val="FF0000"/>
                </a:solidFill>
                <a:effectLst>
                  <a:outerShdw blurRad="38100" dist="19050" dir="2700000" algn="tl" rotWithShape="0">
                    <a:schemeClr val="dk1">
                      <a:alpha val="40000"/>
                    </a:schemeClr>
                  </a:outerShdw>
                </a:effectLst>
                <a:latin typeface="+mn-ea"/>
                <a:cs typeface="+mn-ea"/>
              </a:rPr>
              <a:t>COLLEGE STATE  :ANDHRA PRADESH</a:t>
            </a:r>
            <a:endParaRPr lang="en-IN" altLang="en-GB" dirty="0">
              <a:ln/>
              <a:solidFill>
                <a:srgbClr val="FF0000"/>
              </a:solidFill>
              <a:effectLst>
                <a:outerShdw blurRad="38100" dist="19050" dir="2700000" algn="tl" rotWithShape="0">
                  <a:schemeClr val="dk1">
                    <a:alpha val="40000"/>
                  </a:schemeClr>
                </a:outerShdw>
              </a:effectLst>
              <a:latin typeface="+mn-ea"/>
              <a:cs typeface="+mn-ea"/>
            </a:endParaRPr>
          </a:p>
          <a:p>
            <a:r>
              <a:rPr lang="en-IN" altLang="en-GB" dirty="0">
                <a:ln/>
                <a:solidFill>
                  <a:srgbClr val="FF0000"/>
                </a:solidFill>
                <a:effectLst>
                  <a:outerShdw blurRad="38100" dist="19050" dir="2700000" algn="tl" rotWithShape="0">
                    <a:schemeClr val="dk1">
                      <a:alpha val="40000"/>
                    </a:schemeClr>
                  </a:outerShdw>
                </a:effectLst>
                <a:latin typeface="+mn-ea"/>
                <a:cs typeface="+mn-ea"/>
              </a:rPr>
              <a:t>INTERNSHIP (START-END DATE) :07-06-24 to 31-7-24</a:t>
            </a:r>
            <a:endParaRPr lang="en-GB" dirty="0">
              <a:ln/>
              <a:solidFill>
                <a:srgbClr val="FF0000"/>
              </a:solidFill>
              <a:effectLst>
                <a:outerShdw blurRad="38100" dist="19050" dir="2700000" algn="tl" rotWithShape="0">
                  <a:schemeClr val="dk1">
                    <a:alpha val="40000"/>
                  </a:schemeClr>
                </a:outerShdw>
              </a:effectLst>
              <a:latin typeface="+mn-ea"/>
              <a:cs typeface="+mn-ea"/>
            </a:endParaRPr>
          </a:p>
          <a:p>
            <a:endParaRPr lang="en-GB" dirty="0">
              <a:ln/>
              <a:solidFill>
                <a:srgbClr val="FF0000"/>
              </a:solidFill>
              <a:effectLst>
                <a:outerShdw blurRad="38100" dist="19050" dir="2700000" algn="tl" rotWithShape="0">
                  <a:schemeClr val="dk1">
                    <a:alpha val="40000"/>
                  </a:schemeClr>
                </a:outerShdw>
              </a:effectLst>
              <a:latin typeface="+mn-ea"/>
              <a:cs typeface="+mn-ea"/>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448945" y="3980815"/>
            <a:ext cx="11296650" cy="24396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IN" dirty="0"/>
          </a:p>
        </p:txBody>
      </p:sp>
      <p:pic>
        <p:nvPicPr>
          <p:cNvPr id="5" name="Content Placeholder 4"/>
          <p:cNvPicPr>
            <a:picLocks noGrp="1" noChangeAspect="1"/>
          </p:cNvPicPr>
          <p:nvPr>
            <p:ph idx="1"/>
          </p:nvPr>
        </p:nvPicPr>
        <p:blipFill>
          <a:blip r:embed="rId1"/>
          <a:stretch>
            <a:fillRect/>
          </a:stretch>
        </p:blipFill>
        <p:spPr>
          <a:xfrm>
            <a:off x="1370938" y="2597201"/>
            <a:ext cx="2744524" cy="3633787"/>
          </a:xfrm>
        </p:spPr>
      </p:pic>
      <p:sp>
        <p:nvSpPr>
          <p:cNvPr id="6" name="TextBox 5"/>
          <p:cNvSpPr txBox="1"/>
          <p:nvPr/>
        </p:nvSpPr>
        <p:spPr>
          <a:xfrm>
            <a:off x="1980538" y="1874706"/>
            <a:ext cx="2684467" cy="369332"/>
          </a:xfrm>
          <a:prstGeom prst="rect">
            <a:avLst/>
          </a:prstGeom>
          <a:noFill/>
        </p:spPr>
        <p:txBody>
          <a:bodyPr wrap="square" rtlCol="0">
            <a:spAutoFit/>
          </a:bodyPr>
          <a:lstStyle/>
          <a:p>
            <a:r>
              <a:rPr lang="en-IN" dirty="0">
                <a:solidFill>
                  <a:srgbClr val="FF0000"/>
                </a:solidFill>
              </a:rPr>
              <a:t>ORIGINAL IMG</a:t>
            </a:r>
            <a:endParaRPr lang="en-IN" dirty="0">
              <a:solidFill>
                <a:srgbClr val="FF0000"/>
              </a:solidFill>
            </a:endParaRPr>
          </a:p>
        </p:txBody>
      </p:sp>
      <p:pic>
        <p:nvPicPr>
          <p:cNvPr id="8" name="Picture 7"/>
          <p:cNvPicPr>
            <a:picLocks noChangeAspect="1"/>
          </p:cNvPicPr>
          <p:nvPr/>
        </p:nvPicPr>
        <p:blipFill>
          <a:blip r:embed="rId2"/>
          <a:stretch>
            <a:fillRect/>
          </a:stretch>
        </p:blipFill>
        <p:spPr>
          <a:xfrm>
            <a:off x="7730895" y="2556377"/>
            <a:ext cx="2712927" cy="3633787"/>
          </a:xfrm>
          <a:prstGeom prst="rect">
            <a:avLst/>
          </a:prstGeom>
        </p:spPr>
      </p:pic>
      <p:sp>
        <p:nvSpPr>
          <p:cNvPr id="9" name="TextBox 8"/>
          <p:cNvSpPr txBox="1"/>
          <p:nvPr/>
        </p:nvSpPr>
        <p:spPr>
          <a:xfrm>
            <a:off x="7730895" y="2059372"/>
            <a:ext cx="2868429" cy="369332"/>
          </a:xfrm>
          <a:prstGeom prst="rect">
            <a:avLst/>
          </a:prstGeom>
          <a:noFill/>
        </p:spPr>
        <p:txBody>
          <a:bodyPr wrap="square" rtlCol="0">
            <a:spAutoFit/>
          </a:bodyPr>
          <a:lstStyle/>
          <a:p>
            <a:r>
              <a:rPr lang="en-IN" dirty="0">
                <a:solidFill>
                  <a:srgbClr val="FF0000"/>
                </a:solidFill>
              </a:rPr>
              <a:t>ENCRYPTED IMG</a:t>
            </a:r>
            <a:endParaRPr lang="en-IN"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GITHUB LINK:</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sym typeface="+mn-ea"/>
              </a:rPr>
              <a:t>https://github.com/21A91A05B8</a:t>
            </a:r>
            <a:endParaRPr lang="en-IN" dirty="0"/>
          </a:p>
          <a:p>
            <a:pPr>
              <a:buFont typeface="Wingdings" panose="05000000000000000000" pitchFamily="2" charset="2"/>
              <a:buChar char="Ø"/>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638708"/>
          </a:xfrm>
        </p:spPr>
        <p:txBody>
          <a:bodyPr/>
          <a:lstStyle/>
          <a:p>
            <a:r>
              <a:rPr lang="en-GB" dirty="0">
                <a:solidFill>
                  <a:schemeClr val="tx1"/>
                </a:solidFill>
                <a:effectLst>
                  <a:outerShdw blurRad="38100" dist="19050" dir="2700000" algn="tl" rotWithShape="0">
                    <a:schemeClr val="dk1">
                      <a:alpha val="40000"/>
                    </a:schemeClr>
                  </a:outerShdw>
                </a:effectLst>
              </a:rPr>
              <a:t>Hiding a text inside an image using steganography </a:t>
            </a:r>
            <a:br>
              <a:rPr lang="en-GB" dirty="0">
                <a:solidFill>
                  <a:schemeClr val="tx1"/>
                </a:solidFill>
                <a:effectLst>
                  <a:outerShdw blurRad="38100" dist="19050" dir="2700000" algn="tl" rotWithShape="0">
                    <a:schemeClr val="dk1">
                      <a:alpha val="40000"/>
                    </a:schemeClr>
                  </a:outerShdw>
                </a:effectLst>
              </a:rPr>
            </a:br>
            <a:endParaRPr lang="en-US" dirty="0"/>
          </a:p>
        </p:txBody>
      </p:sp>
      <p:sp>
        <p:nvSpPr>
          <p:cNvPr id="5" name="Content Placeholder 4"/>
          <p:cNvSpPr>
            <a:spLocks noGrp="1"/>
          </p:cNvSpPr>
          <p:nvPr>
            <p:ph idx="1"/>
          </p:nvPr>
        </p:nvSpPr>
        <p:spPr/>
        <p:txBody>
          <a:bodyPr numCol="2"/>
          <a:lstStyle/>
          <a:p>
            <a:pPr marL="0" indent="0" algn="just">
              <a:lnSpc>
                <a:spcPct val="150000"/>
              </a:lnSpc>
              <a:buNone/>
            </a:pPr>
            <a:r>
              <a:rPr lang="en-US" sz="1800" dirty="0"/>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endParaRPr lang="en-US" sz="1800" dirty="0"/>
          </a:p>
          <a:p>
            <a:pPr marL="0" indent="0" algn="just">
              <a:buNone/>
            </a:pPr>
            <a:endParaRPr lang="en-IN" dirty="0"/>
          </a:p>
        </p:txBody>
      </p:sp>
      <p:pic>
        <p:nvPicPr>
          <p:cNvPr id="6" name="Picture 5" descr="img1"/>
          <p:cNvPicPr>
            <a:picLocks noChangeAspect="1"/>
          </p:cNvPicPr>
          <p:nvPr/>
        </p:nvPicPr>
        <p:blipFill>
          <a:blip r:embed="rId1"/>
          <a:stretch>
            <a:fillRect/>
          </a:stretch>
        </p:blipFill>
        <p:spPr>
          <a:xfrm>
            <a:off x="6958157" y="2460390"/>
            <a:ext cx="3486785" cy="29991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522" y="702156"/>
            <a:ext cx="10770286" cy="556374"/>
          </a:xfrm>
        </p:spPr>
        <p:txBody>
          <a:bodyPr/>
          <a:lstStyle/>
          <a:p>
            <a:r>
              <a:rPr lang="en-US" dirty="0"/>
              <a:t>AGENDA</a:t>
            </a:r>
            <a:endParaRPr lang="en-IN" dirty="0"/>
          </a:p>
        </p:txBody>
      </p:sp>
      <p:sp>
        <p:nvSpPr>
          <p:cNvPr id="6" name="TextBox 5"/>
          <p:cNvSpPr txBox="1"/>
          <p:nvPr/>
        </p:nvSpPr>
        <p:spPr>
          <a:xfrm>
            <a:off x="4739148" y="1258530"/>
            <a:ext cx="6612330" cy="4612032"/>
          </a:xfrm>
          <a:prstGeom prst="rect">
            <a:avLst/>
          </a:prstGeom>
          <a:noFill/>
        </p:spPr>
        <p:txBody>
          <a:bodyPr wrap="square">
            <a:spAutoFit/>
          </a:bodyPr>
          <a:lstStyle/>
          <a:p>
            <a:pPr algn="just">
              <a:lnSpc>
                <a:spcPct val="150000"/>
              </a:lnSpc>
            </a:pPr>
            <a:r>
              <a:rPr lang="en-US" sz="18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endParaRPr lang="en-IN" dirty="0"/>
          </a:p>
        </p:txBody>
      </p:sp>
      <p:sp>
        <p:nvSpPr>
          <p:cNvPr id="3" name="Content Placeholder 2"/>
          <p:cNvSpPr/>
          <p:nvPr>
            <p:ph idx="1"/>
          </p:nvPr>
        </p:nvSpPr>
        <p:spPr>
          <a:xfrm flipH="1">
            <a:off x="1106170" y="6326505"/>
            <a:ext cx="4633595" cy="370840"/>
          </a:xfrm>
        </p:spPr>
        <p:txBody>
          <a:bodyPr>
            <a:normAutofit lnSpcReduction="10000"/>
          </a:bodyPr>
          <a:p>
            <a:endParaRPr lang="en-US"/>
          </a:p>
        </p:txBody>
      </p:sp>
      <p:pic>
        <p:nvPicPr>
          <p:cNvPr id="5" name="Picture 4"/>
          <p:cNvPicPr>
            <a:picLocks noChangeAspect="1"/>
          </p:cNvPicPr>
          <p:nvPr>
            <p:custDataLst>
              <p:tags r:id="rId1"/>
            </p:custDataLst>
          </p:nvPr>
        </p:nvPicPr>
        <p:blipFill>
          <a:blip r:embed="rId2"/>
          <a:stretch>
            <a:fillRect/>
          </a:stretch>
        </p:blipFill>
        <p:spPr>
          <a:xfrm>
            <a:off x="915670" y="1343025"/>
            <a:ext cx="3209290" cy="46323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br>
              <a:rPr lang="en-US" dirty="0"/>
            </a:br>
            <a:endParaRPr lang="en-IN" dirty="0"/>
          </a:p>
        </p:txBody>
      </p:sp>
      <p:sp>
        <p:nvSpPr>
          <p:cNvPr id="3" name="Content Placeholder 2"/>
          <p:cNvSpPr>
            <a:spLocks noGrp="1"/>
          </p:cNvSpPr>
          <p:nvPr>
            <p:ph idx="1"/>
          </p:nvPr>
        </p:nvSpPr>
        <p:spPr>
          <a:xfrm>
            <a:off x="206478" y="1582993"/>
            <a:ext cx="11404330" cy="5053781"/>
          </a:xfrm>
        </p:spPr>
        <p:txBody>
          <a:bodyPr>
            <a:normAutofit fontScale="92500" lnSpcReduction="10000"/>
          </a:bodyPr>
          <a:lstStyle/>
          <a:p>
            <a:pPr algn="just">
              <a:lnSpc>
                <a:spcPct val="150000"/>
              </a:lnSpc>
              <a:buFont typeface="Wingdings" panose="05000000000000000000" pitchFamily="2" charset="2"/>
              <a:buChar char="v"/>
            </a:pPr>
            <a:r>
              <a:rPr lang="en-US" sz="18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endParaRPr lang="en-US" sz="1800" dirty="0"/>
          </a:p>
          <a:p>
            <a:pPr algn="just">
              <a:lnSpc>
                <a:spcPct val="150000"/>
              </a:lnSpc>
              <a:buFont typeface="Wingdings" panose="05000000000000000000" pitchFamily="2" charset="2"/>
              <a:buChar char="v"/>
            </a:pPr>
            <a:r>
              <a:rPr lang="en-US" sz="1800" b="1" dirty="0"/>
              <a:t>Image Encoding: </a:t>
            </a:r>
            <a:r>
              <a:rPr lang="en-US" sz="1800" dirty="0"/>
              <a:t>Secret text is hidden within the image’s pixel values using the LSB method, with additional security provided by XOR the text characters with a user-provided security key.  </a:t>
            </a:r>
            <a:endParaRPr lang="en-US" sz="1800" dirty="0"/>
          </a:p>
          <a:p>
            <a:pPr algn="just">
              <a:lnSpc>
                <a:spcPct val="150000"/>
              </a:lnSpc>
              <a:buFont typeface="Wingdings" panose="05000000000000000000" pitchFamily="2" charset="2"/>
              <a:buChar char="v"/>
            </a:pPr>
            <a:r>
              <a:rPr lang="en-US" sz="1800" b="1" dirty="0"/>
              <a:t>Pixel Manipulation: </a:t>
            </a:r>
            <a:r>
              <a:rPr lang="en-US" sz="1800" dirty="0"/>
              <a:t>The encoded text is distributed across the image’s pixels, maintaining the visual integrity of the image while embedding the hidden message.</a:t>
            </a:r>
            <a:endParaRPr lang="en-US" sz="1800" dirty="0"/>
          </a:p>
          <a:p>
            <a:pPr algn="just">
              <a:lnSpc>
                <a:spcPct val="150000"/>
              </a:lnSpc>
              <a:buFont typeface="Wingdings" panose="05000000000000000000" pitchFamily="2" charset="2"/>
              <a:buChar char="v"/>
            </a:pPr>
            <a:r>
              <a:rPr lang="en-US" sz="1800" b="1" dirty="0"/>
              <a:t>Text Decoding: </a:t>
            </a:r>
            <a:r>
              <a:rPr lang="en-US" sz="1800" dirty="0"/>
              <a:t>The project includes functionality to decrypt and retrieve the hidden text from the image using the correct security key, ensuring that only authorized users can access the information.</a:t>
            </a:r>
            <a:endParaRPr lang="en-US" sz="1800" dirty="0"/>
          </a:p>
          <a:p>
            <a:pPr algn="just">
              <a:lnSpc>
                <a:spcPct val="150000"/>
              </a:lnSpc>
              <a:buFont typeface="Wingdings" panose="05000000000000000000" pitchFamily="2" charset="2"/>
              <a:buChar char="v"/>
            </a:pPr>
            <a:r>
              <a:rPr lang="en-US" sz="1800" dirty="0"/>
              <a:t>This project demonstrates a practical application of steganography for secure communication, embedding and retrieving secret messages within images in a secure and efficient manner.</a:t>
            </a:r>
            <a:endParaRPr lang="en-US" sz="1800" dirty="0"/>
          </a:p>
          <a:p>
            <a:pPr algn="just">
              <a:buFont typeface="Wingdings" panose="05000000000000000000" pitchFamily="2" charset="2"/>
              <a:buChar char="v"/>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WHO ARE THE END USERS of this project?</a:t>
            </a:r>
            <a:br>
              <a:rPr lang="en-US" dirty="0"/>
            </a:br>
            <a:endParaRPr lang="en-IN" dirty="0"/>
          </a:p>
        </p:txBody>
      </p:sp>
      <p:pic>
        <p:nvPicPr>
          <p:cNvPr id="4" name="Content Placeholder 3"/>
          <p:cNvPicPr>
            <a:picLocks noGrp="1" noChangeAspect="1"/>
          </p:cNvPicPr>
          <p:nvPr>
            <p:ph idx="1"/>
          </p:nvPr>
        </p:nvPicPr>
        <p:blipFill>
          <a:blip r:embed="rId1"/>
          <a:stretch>
            <a:fillRect/>
          </a:stretch>
        </p:blipFill>
        <p:spPr>
          <a:xfrm>
            <a:off x="9360310" y="2172032"/>
            <a:ext cx="1966605" cy="3983811"/>
          </a:xfrm>
          <a:prstGeom prst="rect">
            <a:avLst/>
          </a:prstGeom>
          <a:ln w="88900" cap="sq" cmpd="thickThin">
            <a:solidFill>
              <a:srgbClr val="000000"/>
            </a:solidFill>
            <a:prstDash val="solid"/>
            <a:miter lim="800000"/>
            <a:headEnd/>
            <a:tailEnd/>
          </a:ln>
          <a:effectLst>
            <a:innerShdw blurRad="76200">
              <a:srgbClr val="000000"/>
            </a:innerShdw>
          </a:effectLst>
        </p:spPr>
      </p:pic>
      <p:sp>
        <p:nvSpPr>
          <p:cNvPr id="6" name="TextBox 5"/>
          <p:cNvSpPr txBox="1"/>
          <p:nvPr/>
        </p:nvSpPr>
        <p:spPr>
          <a:xfrm>
            <a:off x="314632" y="1818969"/>
            <a:ext cx="8701549" cy="4819781"/>
          </a:xfrm>
          <a:prstGeom prst="rect">
            <a:avLst/>
          </a:prstGeom>
          <a:noFill/>
        </p:spPr>
        <p:txBody>
          <a:bodyPr wrap="square">
            <a:spAutoFit/>
          </a:bodyPr>
          <a:lstStyle/>
          <a:p>
            <a:pPr marL="285750" indent="-285750" algn="just">
              <a:lnSpc>
                <a:spcPct val="250000"/>
              </a:lnSpc>
              <a:buFont typeface="Wingdings" panose="05000000000000000000" pitchFamily="2" charset="2"/>
              <a:buChar char="Ø"/>
            </a:pPr>
            <a:r>
              <a:rPr lang="en-US" sz="1800" dirty="0"/>
              <a:t>The primary end users for this steganography project include government and military personnel secure communication, corporate executives protecting proprietary data, and journalists sharing sensitive information discreetly.</a:t>
            </a:r>
            <a:endParaRPr lang="en-US" sz="1800" dirty="0"/>
          </a:p>
          <a:p>
            <a:pPr marL="285750" indent="-285750" algn="just">
              <a:lnSpc>
                <a:spcPct val="250000"/>
              </a:lnSpc>
              <a:buFont typeface="Wingdings" panose="05000000000000000000" pitchFamily="2" charset="2"/>
              <a:buChar char="Ø"/>
            </a:pPr>
            <a:r>
              <a:rPr lang="en-US" sz="1800" dirty="0"/>
              <a:t>IT and cyber security teams can integrate this technique to enhance organizational data security.</a:t>
            </a:r>
            <a:endParaRPr lang="en-US" sz="1800" dirty="0"/>
          </a:p>
          <a:p>
            <a:pPr marL="285750" indent="-285750" algn="just">
              <a:lnSpc>
                <a:spcPct val="250000"/>
              </a:lnSpc>
              <a:buFont typeface="Wingdings" panose="05000000000000000000" pitchFamily="2" charset="2"/>
              <a:buChar char="Ø"/>
            </a:pPr>
            <a:r>
              <a:rPr lang="en-US" sz="1800" dirty="0"/>
              <a:t>Additionally,  the person who wants to send any secret message other person in a hidden format then this project will helpful for them</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YOUR SOLUTION AND ITS VALUE PROPOSITION</a:t>
            </a:r>
            <a:br>
              <a:rPr lang="en-US" dirty="0"/>
            </a:br>
            <a:endParaRPr lang="en-IN" dirty="0"/>
          </a:p>
        </p:txBody>
      </p:sp>
      <p:sp>
        <p:nvSpPr>
          <p:cNvPr id="3" name="Content Placeholder 2"/>
          <p:cNvSpPr>
            <a:spLocks noGrp="1"/>
          </p:cNvSpPr>
          <p:nvPr>
            <p:ph idx="1"/>
          </p:nvPr>
        </p:nvSpPr>
        <p:spPr>
          <a:xfrm>
            <a:off x="581192" y="1533832"/>
            <a:ext cx="11029615" cy="4441518"/>
          </a:xfrm>
        </p:spPr>
        <p:txBody>
          <a:bodyPr>
            <a:normAutofit/>
          </a:bodyPr>
          <a:lstStyle/>
          <a:p>
            <a:pPr marL="0" indent="0">
              <a:buNone/>
            </a:pPr>
            <a:endParaRPr lang="en-US" dirty="0"/>
          </a:p>
          <a:p>
            <a:pPr>
              <a:buFont typeface="Wingdings" panose="05000000000000000000" pitchFamily="2" charset="2"/>
              <a:buChar char="v"/>
            </a:pPr>
            <a:r>
              <a:rPr lang="en-US" sz="1800" dirty="0"/>
              <a:t>Steganography is the basic concept to hide the data inside other data.</a:t>
            </a:r>
            <a:endParaRPr lang="en-US" sz="1800" dirty="0"/>
          </a:p>
          <a:p>
            <a:pPr>
              <a:buFont typeface="Wingdings" panose="05000000000000000000" pitchFamily="2" charset="2"/>
              <a:buChar char="v"/>
            </a:pPr>
            <a:r>
              <a:rPr lang="en-US" sz="1800" dirty="0"/>
              <a:t>In this project RGB Mechanism is used for pixel manipulation.</a:t>
            </a:r>
            <a:endParaRPr lang="en-US" sz="1800" dirty="0"/>
          </a:p>
          <a:p>
            <a:pPr>
              <a:buFont typeface="Wingdings" panose="05000000000000000000" pitchFamily="2" charset="2"/>
              <a:buChar char="v"/>
            </a:pPr>
            <a:r>
              <a:rPr lang="en-US" sz="1800" dirty="0"/>
              <a:t>XOR operation is used for encryption and decryption of the test inside the image.</a:t>
            </a:r>
            <a:endParaRPr lang="en-US" sz="1800" dirty="0"/>
          </a:p>
          <a:p>
            <a:pPr>
              <a:buFont typeface="Wingdings" panose="05000000000000000000" pitchFamily="2" charset="2"/>
              <a:buChar char="v"/>
            </a:pPr>
            <a:r>
              <a:rPr lang="en-US" sz="1800" dirty="0"/>
              <a:t>The project reads an image and hides the secret text within the pixel values using the least significant bits (LSB) method.</a:t>
            </a:r>
            <a:endParaRPr lang="en-US" sz="1800" dirty="0"/>
          </a:p>
          <a:p>
            <a:pPr algn="just">
              <a:lnSpc>
                <a:spcPct val="150000"/>
              </a:lnSpc>
              <a:buFont typeface="Wingdings" panose="05000000000000000000" pitchFamily="2" charset="2"/>
              <a:buChar char="v"/>
            </a:pPr>
            <a:r>
              <a:rPr lang="en-US" sz="1800" dirty="0"/>
              <a:t>For security purpose that means to avoid unauthorized users taking the advantage of the message, a secret key used to hide and unhide the data.</a:t>
            </a:r>
            <a:endParaRPr lang="en-US" sz="1800" dirty="0"/>
          </a:p>
          <a:p>
            <a:pPr>
              <a:buFont typeface="Wingdings" panose="05000000000000000000" pitchFamily="2" charset="2"/>
              <a:buChar char="v"/>
            </a:pPr>
            <a:r>
              <a:rPr lang="en-US" sz="1800" dirty="0"/>
              <a:t>Finally, By using this project we can hide the data inside an image using secret key and for unhide the message secret is used.</a:t>
            </a:r>
            <a:endParaRPr lang="en-US" sz="1800" dirty="0"/>
          </a:p>
          <a:p>
            <a:pPr>
              <a:buFont typeface="Wingdings" panose="05000000000000000000" pitchFamily="2" charset="2"/>
              <a:buChar char="v"/>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did you customize the project and make it your own</a:t>
            </a:r>
            <a:endParaRPr lang="en-IN" dirty="0"/>
          </a:p>
        </p:txBody>
      </p:sp>
      <p:sp>
        <p:nvSpPr>
          <p:cNvPr id="3" name="Content Placeholder 2"/>
          <p:cNvSpPr>
            <a:spLocks noGrp="1"/>
          </p:cNvSpPr>
          <p:nvPr>
            <p:ph idx="1"/>
          </p:nvPr>
        </p:nvSpPr>
        <p:spPr>
          <a:xfrm>
            <a:off x="581192" y="1671484"/>
            <a:ext cx="6252227" cy="5043948"/>
          </a:xfrm>
        </p:spPr>
        <p:txBody>
          <a:bodyPr/>
          <a:lstStyle/>
          <a:p>
            <a:pPr algn="just">
              <a:lnSpc>
                <a:spcPct val="150000"/>
              </a:lnSpc>
              <a:buFont typeface="Wingdings" panose="05000000000000000000" pitchFamily="2" charset="2"/>
              <a:buChar char="ü"/>
            </a:pPr>
            <a:r>
              <a:rPr lang="en-US" sz="1800" dirty="0"/>
              <a:t>By using problem statement this project is created to hide a text inside an image using RGB, LSB method is used for imperceptible to the human eye. And here XOR operation is used for hide and unhide the image.</a:t>
            </a:r>
            <a:endParaRPr lang="en-US" sz="1800" dirty="0"/>
          </a:p>
          <a:p>
            <a:pPr algn="just">
              <a:lnSpc>
                <a:spcPct val="150000"/>
              </a:lnSpc>
              <a:buFont typeface="Wingdings" panose="05000000000000000000" pitchFamily="2" charset="2"/>
              <a:buChar char="ü"/>
            </a:pPr>
            <a:r>
              <a:rPr lang="en-US" sz="1800" dirty="0"/>
              <a:t>This project is customized only to hide a text inside an image using above conditions and can only unhide the image who has secret key others are not able to unhide the image.</a:t>
            </a:r>
            <a:endParaRPr lang="en-US" sz="1800" dirty="0"/>
          </a:p>
          <a:p>
            <a:endParaRPr lang="en-IN" dirty="0"/>
          </a:p>
        </p:txBody>
      </p:sp>
      <p:pic>
        <p:nvPicPr>
          <p:cNvPr id="4" name="Picture 3"/>
          <p:cNvPicPr>
            <a:picLocks noChangeAspect="1"/>
          </p:cNvPicPr>
          <p:nvPr/>
        </p:nvPicPr>
        <p:blipFill>
          <a:blip r:embed="rId1"/>
          <a:stretch>
            <a:fillRect/>
          </a:stretch>
        </p:blipFill>
        <p:spPr>
          <a:xfrm>
            <a:off x="7320288" y="2231923"/>
            <a:ext cx="3803650" cy="3293806"/>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endParaRPr lang="en-IN" dirty="0"/>
          </a:p>
        </p:txBody>
      </p:sp>
      <p:pic>
        <p:nvPicPr>
          <p:cNvPr id="4" name="Content Placeholder 10"/>
          <p:cNvPicPr>
            <a:picLocks noGrp="1" noChangeAspect="1"/>
          </p:cNvPicPr>
          <p:nvPr>
            <p:ph idx="1"/>
          </p:nvPr>
        </p:nvPicPr>
        <p:blipFill>
          <a:blip r:embed="rId1"/>
          <a:stretch>
            <a:fillRect/>
          </a:stretch>
        </p:blipFill>
        <p:spPr>
          <a:xfrm>
            <a:off x="581193" y="2394157"/>
            <a:ext cx="5885784" cy="3310754"/>
          </a:xfrm>
          <a:prstGeom prst="rect">
            <a:avLst/>
          </a:prstGeom>
        </p:spPr>
      </p:pic>
      <p:pic>
        <p:nvPicPr>
          <p:cNvPr id="5" name="Picture 4"/>
          <p:cNvPicPr>
            <a:picLocks noChangeAspect="1"/>
          </p:cNvPicPr>
          <p:nvPr/>
        </p:nvPicPr>
        <p:blipFill>
          <a:blip r:embed="rId2"/>
          <a:stretch>
            <a:fillRect/>
          </a:stretch>
        </p:blipFill>
        <p:spPr>
          <a:xfrm>
            <a:off x="6617110" y="2394156"/>
            <a:ext cx="5093109" cy="331075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MODELLING</a:t>
            </a:r>
            <a:br>
              <a:rPr lang="en-US" dirty="0"/>
            </a:br>
            <a:endParaRPr lang="en-IN" dirty="0"/>
          </a:p>
        </p:txBody>
      </p:sp>
      <p:sp>
        <p:nvSpPr>
          <p:cNvPr id="3" name="Content Placeholder 2"/>
          <p:cNvSpPr>
            <a:spLocks noGrp="1"/>
          </p:cNvSpPr>
          <p:nvPr>
            <p:ph idx="1"/>
          </p:nvPr>
        </p:nvSpPr>
        <p:spPr>
          <a:xfrm>
            <a:off x="581192" y="3244644"/>
            <a:ext cx="11029615" cy="3519949"/>
          </a:xfrm>
        </p:spPr>
        <p:txBody>
          <a:bodyPr/>
          <a:lstStyle/>
          <a:p>
            <a:r>
              <a:rPr lang="en-US" sz="1800" b="1" dirty="0"/>
              <a:t>Step 1:  </a:t>
            </a:r>
            <a:r>
              <a:rPr lang="en-US" sz="1800" dirty="0"/>
              <a:t>importing some libraries like cv2 and </a:t>
            </a:r>
            <a:r>
              <a:rPr lang="en-US" sz="1800" dirty="0" err="1"/>
              <a:t>os</a:t>
            </a:r>
            <a:r>
              <a:rPr lang="en-US" sz="1800" dirty="0"/>
              <a:t> for accessing relevant concept into code.</a:t>
            </a:r>
            <a:endParaRPr lang="en-US" sz="1800" dirty="0"/>
          </a:p>
          <a:p>
            <a:r>
              <a:rPr lang="en-US" sz="1800" b="1" dirty="0"/>
              <a:t>Step 2: </a:t>
            </a:r>
            <a:r>
              <a:rPr lang="en-US" sz="1800" dirty="0"/>
              <a:t>After converting the text into their ascii values then that ascii values are stored in variable.</a:t>
            </a:r>
            <a:endParaRPr lang="en-US" sz="1800" dirty="0"/>
          </a:p>
          <a:p>
            <a:r>
              <a:rPr lang="en-US" sz="1800" b="1" dirty="0"/>
              <a:t>Step 3:  </a:t>
            </a:r>
            <a:r>
              <a:rPr lang="en-US" sz="1800" dirty="0"/>
              <a:t>Read the image from it’s path and hiding the image using XOR operation , RGB mechanism</a:t>
            </a:r>
            <a:endParaRPr lang="en-US" sz="1800" dirty="0"/>
          </a:p>
          <a:p>
            <a:r>
              <a:rPr lang="en-US" sz="1800" b="1" dirty="0"/>
              <a:t>Step 4: </a:t>
            </a:r>
            <a:r>
              <a:rPr lang="en-US" sz="1800" dirty="0"/>
              <a:t>A secret is created to avoid unauthorized users.</a:t>
            </a:r>
            <a:endParaRPr lang="en-US" sz="1800" dirty="0"/>
          </a:p>
          <a:p>
            <a:r>
              <a:rPr lang="en-US" sz="1800" b="1" dirty="0"/>
              <a:t>Step 5: </a:t>
            </a:r>
            <a:r>
              <a:rPr lang="en-US" sz="1800" dirty="0"/>
              <a:t>To unhide the image user wants to enter the secret key.</a:t>
            </a:r>
            <a:endParaRPr lang="en-US" sz="1800" dirty="0"/>
          </a:p>
          <a:p>
            <a:r>
              <a:rPr lang="en-US" sz="1800" b="1" dirty="0"/>
              <a:t>Step 6: </a:t>
            </a:r>
            <a:r>
              <a:rPr lang="en-US" sz="1800" dirty="0"/>
              <a:t>Finally, user can able to see the secret message.</a:t>
            </a:r>
            <a:endParaRPr lang="en-US" sz="1800" b="1" dirty="0"/>
          </a:p>
          <a:p>
            <a:endParaRPr lang="en-IN" dirty="0"/>
          </a:p>
        </p:txBody>
      </p:sp>
      <p:pic>
        <p:nvPicPr>
          <p:cNvPr id="5" name="Picture 4"/>
          <p:cNvPicPr>
            <a:picLocks noChangeAspect="1"/>
          </p:cNvPicPr>
          <p:nvPr>
            <p:custDataLst>
              <p:tags r:id="rId1"/>
            </p:custDataLst>
          </p:nvPr>
        </p:nvPicPr>
        <p:blipFill>
          <a:blip r:embed="rId2"/>
          <a:stretch>
            <a:fillRect/>
          </a:stretch>
        </p:blipFill>
        <p:spPr>
          <a:xfrm>
            <a:off x="3409951" y="949271"/>
            <a:ext cx="5925728" cy="229552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3.xml><?xml version="1.0" encoding="utf-8"?>
<ds:datastoreItem xmlns:ds="http://schemas.openxmlformats.org/officeDocument/2006/customXml" ds:itemID="{8D289AE2-D2AE-49D1-AFAC-3A79F6794255}">
  <ds:schemaRefs/>
</ds:datastoreItem>
</file>

<file path=customXml/itemProps4.xml><?xml version="1.0" encoding="utf-8"?>
<ds:datastoreItem xmlns:ds="http://schemas.openxmlformats.org/officeDocument/2006/customXml" ds:itemID="{927BD4C1-B6B1-4715-ABF9-E660A51A4EA0}">
  <ds:schemaRefs/>
</ds:datastoreItem>
</file>

<file path=customXml/itemProps5.xml><?xml version="1.0" encoding="utf-8"?>
<ds:datastoreItem xmlns:ds="http://schemas.openxmlformats.org/officeDocument/2006/customXml" ds:itemID="{41E7CA09-9778-4414-AE97-8064B12DA30E}">
  <ds:schemaRefs/>
</ds:datastoreItem>
</file>

<file path=docProps/app.xml><?xml version="1.0" encoding="utf-8"?>
<Properties xmlns="http://schemas.openxmlformats.org/officeDocument/2006/extended-properties" xmlns:vt="http://schemas.openxmlformats.org/officeDocument/2006/docPropsVTypes">
  <Template>{2E6FF28E-B0D9-458E-A898-31247AEEB1BA}tf33552983_win32</Template>
  <TotalTime>0</TotalTime>
  <Words>4605</Words>
  <Application>WPS Presentation</Application>
  <PresentationFormat>Widescreen</PresentationFormat>
  <Paragraphs>74</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Wingdings 2</vt:lpstr>
      <vt:lpstr>Franklin Gothic Book</vt:lpstr>
      <vt:lpstr>Franklin Gothic Demi</vt:lpstr>
      <vt:lpstr>Microsoft YaHei</vt:lpstr>
      <vt:lpstr>Arial Unicode MS</vt:lpstr>
      <vt:lpstr>Calibri</vt:lpstr>
      <vt:lpstr>DividendVTI</vt:lpstr>
      <vt:lpstr>Student Details </vt:lpstr>
      <vt:lpstr>Hiding a text inside an image using steganography  </vt:lpstr>
      <vt:lpstr>AGENDA</vt:lpstr>
      <vt:lpstr>PROJECT  OVERVIEW </vt:lpstr>
      <vt:lpstr>WHO ARE THE END USERS of this project? </vt:lpstr>
      <vt:lpstr>YOUR SOLUTION AND ITS VALUE PROPOSITION </vt:lpstr>
      <vt:lpstr>How did you customize the project and make it your own</vt:lpstr>
      <vt:lpstr>results</vt:lpstr>
      <vt:lpstr>MODELLING </vt:lpstr>
      <vt:lpstr>example</vt:lpstr>
      <vt:lpstr>GITHUB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Surekha chilaka</dc:creator>
  <cp:lastModifiedBy>chila</cp:lastModifiedBy>
  <cp:revision>4</cp:revision>
  <dcterms:created xsi:type="dcterms:W3CDTF">2024-07-12T16:01:00Z</dcterms:created>
  <dcterms:modified xsi:type="dcterms:W3CDTF">2024-07-14T05:16:24Z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B3E31E7B771B400FB15C7782AF235C59_12</vt:lpwstr>
  </property>
  <property fmtid="{D5CDD505-2E9C-101B-9397-08002B2CF9AE}" pid="4" name="KSOProductBuildVer">
    <vt:lpwstr>1033-12.2.0.17153</vt:lpwstr>
  </property>
</Properties>
</file>