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7" r:id="rId5"/>
    <p:sldId id="258" r:id="rId6"/>
    <p:sldId id="259" r:id="rId7"/>
    <p:sldId id="261" r:id="rId8"/>
    <p:sldId id="262" r:id="rId9"/>
    <p:sldId id="268" r:id="rId10"/>
    <p:sldId id="263" r:id="rId11"/>
    <p:sldId id="264" r:id="rId12"/>
    <p:sldId id="265" r:id="rId13"/>
    <p:sldId id="267" r:id="rId14"/>
    <p:sldId id="266"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deepthi241203@gmail.com"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tpoint.com/linear-regression-in-machine-learning" TargetMode="External"/><Relationship Id="rId2" Type="http://schemas.openxmlformats.org/officeDocument/2006/relationships/hyperlink" Target="https://github.com/21A91A05E2/AIML-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76980"/>
            <a:ext cx="10993549" cy="642937"/>
          </a:xfrm>
        </p:spPr>
        <p:txBody>
          <a:bodyPr>
            <a:normAutofit/>
          </a:bodyPr>
          <a:lstStyle/>
          <a:p>
            <a:r>
              <a:rPr lang="en-GB" sz="2800" b="1" dirty="0">
                <a:latin typeface="Times New Roman" panose="02020603050405020304" pitchFamily="18" charset="0"/>
                <a:cs typeface="Times New Roman" panose="02020603050405020304" pitchFamily="18" charset="0"/>
              </a:rPr>
              <a:t>Student Details</a:t>
            </a:r>
            <a:endParaRPr lang="en-US"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378745"/>
            <a:ext cx="10993546" cy="1644294"/>
          </a:xfrm>
        </p:spPr>
        <p:txBody>
          <a:bodyPr>
            <a:normAutofit fontScale="62500" lnSpcReduction="20000"/>
          </a:bodyPr>
          <a:lstStyle/>
          <a:p>
            <a:r>
              <a:rPr lang="en-GB" sz="2300" b="1" dirty="0">
                <a:latin typeface="Times New Roman" panose="02020603050405020304" pitchFamily="18" charset="0"/>
                <a:cs typeface="Times New Roman" panose="02020603050405020304" pitchFamily="18" charset="0"/>
              </a:rPr>
              <a:t>Venkata Deepthi kallakuri</a:t>
            </a:r>
          </a:p>
          <a:p>
            <a:r>
              <a:rPr lang="en-GB" sz="2300" b="1" cap="none" dirty="0">
                <a:latin typeface="Times New Roman" panose="02020603050405020304" pitchFamily="18" charset="0"/>
                <a:cs typeface="Times New Roman" panose="02020603050405020304" pitchFamily="18" charset="0"/>
                <a:hlinkClick r:id="rId2"/>
              </a:rPr>
              <a:t>deepthi241203@gmail.com</a:t>
            </a:r>
            <a:endParaRPr lang="en-GB" sz="2300" b="1" cap="none" dirty="0">
              <a:latin typeface="Times New Roman" panose="02020603050405020304" pitchFamily="18" charset="0"/>
              <a:cs typeface="Times New Roman" panose="02020603050405020304" pitchFamily="18" charset="0"/>
            </a:endParaRPr>
          </a:p>
          <a:p>
            <a:r>
              <a:rPr lang="en-GB" sz="2300" b="1" dirty="0">
                <a:latin typeface="Times New Roman" panose="02020603050405020304" pitchFamily="18" charset="0"/>
                <a:cs typeface="Times New Roman" panose="02020603050405020304" pitchFamily="18" charset="0"/>
              </a:rPr>
              <a:t>Aditya engineering college</a:t>
            </a:r>
          </a:p>
          <a:p>
            <a:r>
              <a:rPr lang="en-GB" sz="2300" b="1" dirty="0">
                <a:latin typeface="Times New Roman" panose="02020603050405020304" pitchFamily="18" charset="0"/>
                <a:cs typeface="Times New Roman" panose="02020603050405020304" pitchFamily="18" charset="0"/>
              </a:rPr>
              <a:t>Andhra Pradesh</a:t>
            </a:r>
          </a:p>
          <a:p>
            <a:r>
              <a:rPr lang="en-GB" sz="2300" b="1" dirty="0">
                <a:latin typeface="Times New Roman" panose="02020603050405020304" pitchFamily="18" charset="0"/>
                <a:cs typeface="Times New Roman" panose="02020603050405020304" pitchFamily="18" charset="0"/>
              </a:rPr>
              <a:t>artificial intelligence and machine learning/03-06-2024 to 15-07-2024</a:t>
            </a:r>
          </a:p>
          <a:p>
            <a:endParaRPr lang="en-GB" sz="2300" dirty="0"/>
          </a:p>
          <a:p>
            <a:endParaRPr lang="en-GB"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5" name="Picture 4">
            <a:extLst>
              <a:ext uri="{FF2B5EF4-FFF2-40B4-BE49-F238E27FC236}">
                <a16:creationId xmlns:a16="http://schemas.microsoft.com/office/drawing/2014/main" id="{E625E12D-1FE7-AA35-5BF2-C99DD1DD8E38}"/>
              </a:ext>
            </a:extLst>
          </p:cNvPr>
          <p:cNvPicPr>
            <a:picLocks noChangeAspect="1"/>
          </p:cNvPicPr>
          <p:nvPr/>
        </p:nvPicPr>
        <p:blipFill>
          <a:blip r:embed="rId4"/>
          <a:stretch>
            <a:fillRect/>
          </a:stretch>
        </p:blipFill>
        <p:spPr>
          <a:xfrm>
            <a:off x="8267307" y="611025"/>
            <a:ext cx="2837467" cy="231346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376314"/>
            <a:ext cx="11029615" cy="2130457"/>
          </a:xfrm>
        </p:spPr>
        <p:txBody>
          <a:bodyPr>
            <a:normAutofit/>
          </a:bodyPr>
          <a:lstStyle/>
          <a:p>
            <a:r>
              <a:rPr lang="en-US" sz="1800" dirty="0">
                <a:latin typeface="Times New Roman" panose="02020603050405020304" pitchFamily="18" charset="0"/>
                <a:cs typeface="Times New Roman" panose="02020603050405020304" pitchFamily="18" charset="0"/>
              </a:rPr>
              <a:t>Based on the evaluation metrics, the </a:t>
            </a:r>
            <a:r>
              <a:rPr lang="en-US" sz="1800" b="1" dirty="0">
                <a:latin typeface="Times New Roman" panose="02020603050405020304" pitchFamily="18" charset="0"/>
                <a:cs typeface="Times New Roman" panose="02020603050405020304" pitchFamily="18" charset="0"/>
              </a:rPr>
              <a:t>Linear Regression </a:t>
            </a:r>
            <a:r>
              <a:rPr lang="en-US" sz="1800" dirty="0">
                <a:latin typeface="Times New Roman" panose="02020603050405020304" pitchFamily="18" charset="0"/>
                <a:cs typeface="Times New Roman" panose="02020603050405020304" pitchFamily="18" charset="0"/>
              </a:rPr>
              <a:t>model appears to be the best model for predicting burnout analysis. So we are choosing this model for deployment </a:t>
            </a:r>
          </a:p>
          <a:p>
            <a:r>
              <a:rPr lang="en-US" sz="1800" dirty="0">
                <a:latin typeface="Times New Roman" panose="02020603050405020304" pitchFamily="18" charset="0"/>
                <a:cs typeface="Times New Roman" panose="02020603050405020304" pitchFamily="18" charset="0"/>
              </a:rPr>
              <a:t>It has the lowest mean squared error, root mean squared error, and mean absolute error, indicating better accuracy and precision in its prediction. Additionally, it has the highest R-Squared score, indicating a good fit to the data and explaining a higher proportion of the variance in the target variable.</a:t>
            </a:r>
          </a:p>
        </p:txBody>
      </p:sp>
      <p:pic>
        <p:nvPicPr>
          <p:cNvPr id="5" name="Picture 4">
            <a:extLst>
              <a:ext uri="{FF2B5EF4-FFF2-40B4-BE49-F238E27FC236}">
                <a16:creationId xmlns:a16="http://schemas.microsoft.com/office/drawing/2014/main" id="{8B80A252-41E4-EA49-22D7-E5921F8BDA44}"/>
              </a:ext>
            </a:extLst>
          </p:cNvPr>
          <p:cNvPicPr>
            <a:picLocks noChangeAspect="1"/>
          </p:cNvPicPr>
          <p:nvPr/>
        </p:nvPicPr>
        <p:blipFill>
          <a:blip r:embed="rId2"/>
          <a:stretch>
            <a:fillRect/>
          </a:stretch>
        </p:blipFill>
        <p:spPr>
          <a:xfrm>
            <a:off x="969639" y="3506771"/>
            <a:ext cx="4092295" cy="1066892"/>
          </a:xfrm>
          <a:prstGeom prst="rect">
            <a:avLst/>
          </a:prstGeom>
        </p:spPr>
      </p:pic>
      <p:pic>
        <p:nvPicPr>
          <p:cNvPr id="7" name="Picture 6">
            <a:extLst>
              <a:ext uri="{FF2B5EF4-FFF2-40B4-BE49-F238E27FC236}">
                <a16:creationId xmlns:a16="http://schemas.microsoft.com/office/drawing/2014/main" id="{2CEFA382-07AE-8FD8-5DA4-0F62DD71A22F}"/>
              </a:ext>
            </a:extLst>
          </p:cNvPr>
          <p:cNvPicPr>
            <a:picLocks noChangeAspect="1"/>
          </p:cNvPicPr>
          <p:nvPr/>
        </p:nvPicPr>
        <p:blipFill>
          <a:blip r:embed="rId3"/>
          <a:stretch>
            <a:fillRect/>
          </a:stretch>
        </p:blipFill>
        <p:spPr>
          <a:xfrm>
            <a:off x="5971733" y="3506771"/>
            <a:ext cx="4320914" cy="1051651"/>
          </a:xfrm>
          <a:prstGeom prst="rect">
            <a:avLst/>
          </a:prstGeom>
        </p:spPr>
      </p:pic>
      <p:pic>
        <p:nvPicPr>
          <p:cNvPr id="9" name="Picture 8">
            <a:extLst>
              <a:ext uri="{FF2B5EF4-FFF2-40B4-BE49-F238E27FC236}">
                <a16:creationId xmlns:a16="http://schemas.microsoft.com/office/drawing/2014/main" id="{53E8AC6D-085E-8701-C67D-00B780FFD33C}"/>
              </a:ext>
            </a:extLst>
          </p:cNvPr>
          <p:cNvPicPr>
            <a:picLocks noChangeAspect="1"/>
          </p:cNvPicPr>
          <p:nvPr/>
        </p:nvPicPr>
        <p:blipFill>
          <a:blip r:embed="rId4"/>
          <a:stretch>
            <a:fillRect/>
          </a:stretch>
        </p:blipFill>
        <p:spPr>
          <a:xfrm>
            <a:off x="5971733" y="4898537"/>
            <a:ext cx="4320914" cy="1166298"/>
          </a:xfrm>
          <a:prstGeom prst="rect">
            <a:avLst/>
          </a:prstGeom>
        </p:spPr>
      </p:pic>
      <p:pic>
        <p:nvPicPr>
          <p:cNvPr id="11" name="Picture 10">
            <a:extLst>
              <a:ext uri="{FF2B5EF4-FFF2-40B4-BE49-F238E27FC236}">
                <a16:creationId xmlns:a16="http://schemas.microsoft.com/office/drawing/2014/main" id="{420873D1-B15F-F594-EFED-2469F67D1102}"/>
              </a:ext>
            </a:extLst>
          </p:cNvPr>
          <p:cNvPicPr>
            <a:picLocks noChangeAspect="1"/>
          </p:cNvPicPr>
          <p:nvPr/>
        </p:nvPicPr>
        <p:blipFill>
          <a:blip r:embed="rId5"/>
          <a:stretch>
            <a:fillRect/>
          </a:stretch>
        </p:blipFill>
        <p:spPr>
          <a:xfrm>
            <a:off x="969639" y="4959811"/>
            <a:ext cx="4092295" cy="1051651"/>
          </a:xfrm>
          <a:prstGeom prst="rect">
            <a:avLst/>
          </a:prstGeom>
        </p:spPr>
      </p:pic>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r>
              <a:rPr lang="en-GB" b="1" dirty="0">
                <a:latin typeface="Times New Roman" panose="02020603050405020304" pitchFamily="18" charset="0"/>
                <a:cs typeface="Times New Roman" panose="02020603050405020304" pitchFamily="18" charset="0"/>
              </a:rPr>
              <a:t>VISUALIZATION</a:t>
            </a:r>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AFBC6BC-B7B4-421D-FCC8-FC96BD7E55A7}"/>
              </a:ext>
            </a:extLst>
          </p:cNvPr>
          <p:cNvPicPr>
            <a:picLocks noGrp="1" noChangeAspect="1"/>
          </p:cNvPicPr>
          <p:nvPr>
            <p:ph idx="1"/>
          </p:nvPr>
        </p:nvPicPr>
        <p:blipFill>
          <a:blip r:embed="rId2"/>
          <a:stretch>
            <a:fillRect/>
          </a:stretch>
        </p:blipFill>
        <p:spPr>
          <a:xfrm>
            <a:off x="657155" y="1836460"/>
            <a:ext cx="5438845" cy="1971970"/>
          </a:xfrm>
        </p:spPr>
      </p:pic>
      <p:pic>
        <p:nvPicPr>
          <p:cNvPr id="7" name="Picture 6">
            <a:extLst>
              <a:ext uri="{FF2B5EF4-FFF2-40B4-BE49-F238E27FC236}">
                <a16:creationId xmlns:a16="http://schemas.microsoft.com/office/drawing/2014/main" id="{EA7F15AE-73C5-C058-52C1-BAF269304E59}"/>
              </a:ext>
            </a:extLst>
          </p:cNvPr>
          <p:cNvPicPr>
            <a:picLocks noChangeAspect="1"/>
          </p:cNvPicPr>
          <p:nvPr/>
        </p:nvPicPr>
        <p:blipFill>
          <a:blip r:embed="rId3"/>
          <a:stretch>
            <a:fillRect/>
          </a:stretch>
        </p:blipFill>
        <p:spPr>
          <a:xfrm>
            <a:off x="6363093" y="1682533"/>
            <a:ext cx="5247714" cy="2125898"/>
          </a:xfrm>
          <a:prstGeom prst="rect">
            <a:avLst/>
          </a:prstGeom>
        </p:spPr>
      </p:pic>
      <p:pic>
        <p:nvPicPr>
          <p:cNvPr id="9" name="Picture 8">
            <a:extLst>
              <a:ext uri="{FF2B5EF4-FFF2-40B4-BE49-F238E27FC236}">
                <a16:creationId xmlns:a16="http://schemas.microsoft.com/office/drawing/2014/main" id="{4A785D76-6F41-93C0-6881-D1F9CCE291C3}"/>
              </a:ext>
            </a:extLst>
          </p:cNvPr>
          <p:cNvPicPr>
            <a:picLocks noChangeAspect="1"/>
          </p:cNvPicPr>
          <p:nvPr/>
        </p:nvPicPr>
        <p:blipFill>
          <a:blip r:embed="rId4"/>
          <a:stretch>
            <a:fillRect/>
          </a:stretch>
        </p:blipFill>
        <p:spPr>
          <a:xfrm>
            <a:off x="581192" y="3962358"/>
            <a:ext cx="5514808" cy="2225233"/>
          </a:xfrm>
          <a:prstGeom prst="rect">
            <a:avLst/>
          </a:prstGeom>
        </p:spPr>
      </p:pic>
      <p:pic>
        <p:nvPicPr>
          <p:cNvPr id="11" name="Picture 10">
            <a:extLst>
              <a:ext uri="{FF2B5EF4-FFF2-40B4-BE49-F238E27FC236}">
                <a16:creationId xmlns:a16="http://schemas.microsoft.com/office/drawing/2014/main" id="{64FA7C4F-CA7A-43DF-DFBA-031554DA555D}"/>
              </a:ext>
            </a:extLst>
          </p:cNvPr>
          <p:cNvPicPr>
            <a:picLocks noChangeAspect="1"/>
          </p:cNvPicPr>
          <p:nvPr/>
        </p:nvPicPr>
        <p:blipFill>
          <a:blip r:embed="rId5"/>
          <a:stretch>
            <a:fillRect/>
          </a:stretch>
        </p:blipFill>
        <p:spPr>
          <a:xfrm>
            <a:off x="6478464" y="3840428"/>
            <a:ext cx="5247714" cy="2347163"/>
          </a:xfrm>
          <a:prstGeom prst="rect">
            <a:avLst/>
          </a:prstGeom>
        </p:spPr>
      </p:pic>
    </p:spTree>
    <p:extLst>
      <p:ext uri="{BB962C8B-B14F-4D97-AF65-F5344CB8AC3E}">
        <p14:creationId xmlns:p14="http://schemas.microsoft.com/office/powerpoint/2010/main" val="95858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VISUALIZATION</a:t>
            </a:r>
          </a:p>
        </p:txBody>
      </p:sp>
      <p:pic>
        <p:nvPicPr>
          <p:cNvPr id="5" name="Content Placeholder 4">
            <a:extLst>
              <a:ext uri="{FF2B5EF4-FFF2-40B4-BE49-F238E27FC236}">
                <a16:creationId xmlns:a16="http://schemas.microsoft.com/office/drawing/2014/main" id="{B13A0EBC-7936-FD4E-001F-0F6A46FE89CB}"/>
              </a:ext>
            </a:extLst>
          </p:cNvPr>
          <p:cNvPicPr>
            <a:picLocks noGrp="1" noChangeAspect="1"/>
          </p:cNvPicPr>
          <p:nvPr>
            <p:ph idx="1"/>
          </p:nvPr>
        </p:nvPicPr>
        <p:blipFill>
          <a:blip r:embed="rId2"/>
          <a:stretch>
            <a:fillRect/>
          </a:stretch>
        </p:blipFill>
        <p:spPr>
          <a:xfrm>
            <a:off x="929363" y="1990022"/>
            <a:ext cx="5487897" cy="3633787"/>
          </a:xfrm>
        </p:spPr>
      </p:pic>
      <p:pic>
        <p:nvPicPr>
          <p:cNvPr id="7" name="Picture 6">
            <a:extLst>
              <a:ext uri="{FF2B5EF4-FFF2-40B4-BE49-F238E27FC236}">
                <a16:creationId xmlns:a16="http://schemas.microsoft.com/office/drawing/2014/main" id="{FE8B88E3-FB19-C2AC-6B30-A77257CD7B0F}"/>
              </a:ext>
            </a:extLst>
          </p:cNvPr>
          <p:cNvPicPr>
            <a:picLocks noChangeAspect="1"/>
          </p:cNvPicPr>
          <p:nvPr/>
        </p:nvPicPr>
        <p:blipFill>
          <a:blip r:embed="rId3"/>
          <a:stretch>
            <a:fillRect/>
          </a:stretch>
        </p:blipFill>
        <p:spPr>
          <a:xfrm>
            <a:off x="6004874" y="1990021"/>
            <a:ext cx="5257763" cy="3633787"/>
          </a:xfrm>
          <a:prstGeom prst="rect">
            <a:avLst/>
          </a:prstGeom>
        </p:spPr>
      </p:pic>
    </p:spTree>
    <p:extLst>
      <p:ext uri="{BB962C8B-B14F-4D97-AF65-F5344CB8AC3E}">
        <p14:creationId xmlns:p14="http://schemas.microsoft.com/office/powerpoint/2010/main" val="3315248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b="1" dirty="0">
                <a:latin typeface="Times New Roman" panose="02020603050405020304" pitchFamily="18" charset="0"/>
                <a:cs typeface="Times New Roman" panose="02020603050405020304" pitchFamily="18" charset="0"/>
              </a:rPr>
              <a:t>LINKS</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84886" y="1490184"/>
            <a:ext cx="11029615" cy="3634486"/>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GitHub Link (Project Link): </a:t>
            </a:r>
          </a:p>
          <a:p>
            <a:pPr marL="0" indent="0">
              <a:buNone/>
            </a:pPr>
            <a:r>
              <a:rPr lang="en-US" sz="2800" dirty="0">
                <a:latin typeface="Times New Roman" panose="02020603050405020304" pitchFamily="18" charset="0"/>
                <a:cs typeface="Times New Roman" panose="02020603050405020304" pitchFamily="18" charset="0"/>
                <a:hlinkClick r:id="rId2"/>
              </a:rPr>
              <a:t>https://github.com/21A91A05E2/AIML-PROJECT</a:t>
            </a: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Reference Links:</a:t>
            </a:r>
          </a:p>
          <a:p>
            <a:pPr marL="0" indent="0">
              <a:buNone/>
            </a:pPr>
            <a:r>
              <a:rPr lang="en-US" sz="2800" dirty="0">
                <a:latin typeface="Times New Roman" panose="02020603050405020304" pitchFamily="18" charset="0"/>
                <a:cs typeface="Times New Roman" panose="02020603050405020304" pitchFamily="18" charset="0"/>
                <a:hlinkClick r:id="rId3"/>
              </a:rPr>
              <a:t>https://www.javatpoint.com/linear-regression-in-machine-learning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44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50081"/>
            <a:ext cx="11029616" cy="1207294"/>
          </a:xfrm>
        </p:spPr>
        <p:txBody>
          <a:bodyPr>
            <a:normAutofit/>
          </a:bodyPr>
          <a:lstStyle/>
          <a:p>
            <a:r>
              <a:rPr lang="en-GB" b="1" dirty="0">
                <a:latin typeface="Times New Roman" panose="02020603050405020304" pitchFamily="18" charset="0"/>
                <a:cs typeface="Times New Roman" panose="02020603050405020304" pitchFamily="18" charset="0"/>
              </a:rPr>
              <a:t>PROJECT TITLE/Problem Statement</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76742" y="1253728"/>
            <a:ext cx="10337006" cy="4354285"/>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PROJECT TITLE : EMPLOYEE BURNOUT PREDICTION</a:t>
            </a:r>
          </a:p>
          <a:p>
            <a:pPr marL="0" indent="0">
              <a:buNone/>
            </a:pPr>
            <a:r>
              <a:rPr lang="en-US" sz="1800" b="1" dirty="0">
                <a:latin typeface="Times New Roman" panose="02020603050405020304" pitchFamily="18" charset="0"/>
                <a:cs typeface="Times New Roman" panose="02020603050405020304" pitchFamily="18" charset="0"/>
              </a:rPr>
              <a:t>PROBLEM STATEMENT :</a:t>
            </a:r>
          </a:p>
          <a:p>
            <a:pPr marL="0" indent="0" algn="just">
              <a:buNone/>
            </a:pPr>
            <a:r>
              <a:rPr lang="en-US" sz="1800" dirty="0">
                <a:latin typeface="Times New Roman" panose="02020603050405020304" pitchFamily="18" charset="0"/>
                <a:cs typeface="Times New Roman" panose="02020603050405020304" pitchFamily="18" charset="0"/>
              </a:rPr>
              <a:t>"In today's fast-paced work environments, employee burnout poses a significant challenge for organizations, leading to decreased productivity, increased absenteeism, and higher turnover rates. Despite efforts to address workplace stress, there remains a critical need for proactive measures to predict and prevent burnout before it adversely affects employee well-being and organizational performance. Current methods often rely on subjective assessments or reactive interventions, lacking a systematic approach to early identification and targeted support. Therefore, there is a pressing need for a robust predictive model that leverages machine learning to accurately forecast burnout risk factors among employees, enabling timely interventions and fostering a healthier, more sustainable work environment."</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24632" y="749290"/>
            <a:ext cx="11029616" cy="619438"/>
          </a:xfrm>
        </p:spPr>
        <p:txBody>
          <a:bodyPr anchor="ctr">
            <a:normAutofit/>
          </a:bodyPr>
          <a:lstStyle/>
          <a:p>
            <a:r>
              <a:rPr lang="en-US"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59102" y="1368728"/>
            <a:ext cx="10560676" cy="4382520"/>
          </a:xfrm>
        </p:spPr>
        <p:txBody>
          <a:bodyPr/>
          <a:lstStyle/>
          <a:p>
            <a:r>
              <a:rPr lang="en-US" sz="2000" dirty="0">
                <a:latin typeface="Times New Roman" panose="02020603050405020304" pitchFamily="18" charset="0"/>
                <a:cs typeface="Times New Roman" panose="02020603050405020304" pitchFamily="18" charset="0"/>
              </a:rPr>
              <a:t>Project Overview</a:t>
            </a:r>
          </a:p>
          <a:p>
            <a:r>
              <a:rPr lang="en-US" sz="2000" dirty="0">
                <a:latin typeface="Times New Roman" panose="02020603050405020304" pitchFamily="18" charset="0"/>
                <a:cs typeface="Times New Roman" panose="02020603050405020304" pitchFamily="18" charset="0"/>
              </a:rPr>
              <a:t>End Users</a:t>
            </a:r>
          </a:p>
          <a:p>
            <a:r>
              <a:rPr lang="en-US" sz="2000" dirty="0">
                <a:latin typeface="Times New Roman" panose="02020603050405020304" pitchFamily="18" charset="0"/>
                <a:cs typeface="Times New Roman" panose="02020603050405020304" pitchFamily="18" charset="0"/>
              </a:rPr>
              <a:t>Solution and its Value Proposition</a:t>
            </a:r>
          </a:p>
          <a:p>
            <a:r>
              <a:rPr lang="en-US" sz="2000" dirty="0">
                <a:latin typeface="Times New Roman" panose="02020603050405020304" pitchFamily="18" charset="0"/>
                <a:cs typeface="Times New Roman" panose="02020603050405020304" pitchFamily="18" charset="0"/>
              </a:rPr>
              <a:t>Customization of Project</a:t>
            </a:r>
          </a:p>
          <a:p>
            <a:r>
              <a:rPr lang="en-US" sz="2000" dirty="0">
                <a:latin typeface="Times New Roman" panose="02020603050405020304" pitchFamily="18" charset="0"/>
                <a:cs typeface="Times New Roman" panose="02020603050405020304" pitchFamily="18" charset="0"/>
              </a:rPr>
              <a:t>Modelling</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Links</a:t>
            </a:r>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27198" y="678685"/>
            <a:ext cx="11029616" cy="722810"/>
          </a:xfrm>
        </p:spPr>
        <p:txBody>
          <a:bodyPr anchor="ctr"/>
          <a:lstStyle/>
          <a:p>
            <a:r>
              <a:rPr lang="en-US" b="1"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35186" y="1206362"/>
            <a:ext cx="10752393" cy="5085806"/>
          </a:xfrm>
        </p:spPr>
        <p:txBody>
          <a:bodyPr numCol="2">
            <a:normAutofit fontScale="32500" lnSpcReduction="20000"/>
          </a:bodyPr>
          <a:lstStyle/>
          <a:p>
            <a:pPr marL="0" indent="0">
              <a:buNone/>
            </a:pPr>
            <a:r>
              <a:rPr lang="en-US" sz="5600" dirty="0">
                <a:latin typeface="Times New Roman" panose="02020603050405020304" pitchFamily="18" charset="0"/>
                <a:cs typeface="Times New Roman" panose="02020603050405020304" pitchFamily="18" charset="0"/>
              </a:rPr>
              <a:t>Employee burnout is a significant issue affecting workplace productivity, employee retention, and overall organizational well-being. This project aims to develop a predictive model that identifies early indicators of burnout among employees. By leveraging machine learning techniques, specifically focusing on predictive analytics, the goal is to proactively address burnout risks and enhance employee satisfaction and organizational performance.</a:t>
            </a:r>
          </a:p>
          <a:p>
            <a:pPr marL="0" indent="0">
              <a:buNone/>
            </a:pPr>
            <a:r>
              <a:rPr lang="en-US" sz="5600" b="1" dirty="0">
                <a:latin typeface="Times New Roman" panose="02020603050405020304" pitchFamily="18" charset="0"/>
                <a:cs typeface="Times New Roman" panose="02020603050405020304" pitchFamily="18" charset="0"/>
              </a:rPr>
              <a:t>Purpose:</a:t>
            </a:r>
          </a:p>
          <a:p>
            <a:pPr marL="0" indent="0">
              <a:buNone/>
            </a:pPr>
            <a:r>
              <a:rPr lang="en-US" sz="5600" b="1" dirty="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purpose of employee burnout prediction goes beyond just identifying risks. By leveraging predictive analytics, organizations can safeguard employee well-being, optimize performance, and foster a culture of resilience and support. This proactive approach not only benefits individual employees but also strengthens the organization's capacity to adapt and succeed in a competitive landscape.</a:t>
            </a:r>
          </a:p>
          <a:p>
            <a:pPr marL="0" indent="0">
              <a:buNone/>
            </a:pPr>
            <a:r>
              <a:rPr lang="en-US" sz="5600" b="1"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
            </a:pPr>
            <a:r>
              <a:rPr lang="en-US" sz="5600" dirty="0">
                <a:latin typeface="Times New Roman" panose="02020603050405020304" pitchFamily="18" charset="0"/>
                <a:cs typeface="Times New Roman" panose="02020603050405020304" pitchFamily="18" charset="0"/>
              </a:rPr>
              <a:t>Early identification</a:t>
            </a:r>
          </a:p>
          <a:p>
            <a:pPr>
              <a:buFont typeface="Wingdings" panose="05000000000000000000" pitchFamily="2" charset="2"/>
              <a:buChar char="§"/>
            </a:pPr>
            <a:r>
              <a:rPr lang="en-US" sz="5600" dirty="0">
                <a:latin typeface="Times New Roman" panose="02020603050405020304" pitchFamily="18" charset="0"/>
                <a:cs typeface="Times New Roman" panose="02020603050405020304" pitchFamily="18" charset="0"/>
              </a:rPr>
              <a:t>Risk Factors Identification</a:t>
            </a:r>
          </a:p>
          <a:p>
            <a:pPr>
              <a:buFont typeface="Wingdings" panose="05000000000000000000" pitchFamily="2" charset="2"/>
              <a:buChar char="§"/>
            </a:pPr>
            <a:r>
              <a:rPr lang="en-US" sz="5600" dirty="0">
                <a:latin typeface="Times New Roman" panose="02020603050405020304" pitchFamily="18" charset="0"/>
                <a:cs typeface="Times New Roman" panose="02020603050405020304" pitchFamily="18" charset="0"/>
              </a:rPr>
              <a:t>Proactive Intervention</a:t>
            </a:r>
          </a:p>
          <a:p>
            <a:pPr>
              <a:buFont typeface="Wingdings" panose="05000000000000000000" pitchFamily="2" charset="2"/>
              <a:buChar char="§"/>
            </a:pPr>
            <a:r>
              <a:rPr lang="en-US" sz="5600" dirty="0">
                <a:latin typeface="Times New Roman" panose="02020603050405020304" pitchFamily="18" charset="0"/>
                <a:cs typeface="Times New Roman" panose="02020603050405020304" pitchFamily="18" charset="0"/>
              </a:rPr>
              <a:t>Improving Organizational Culture</a:t>
            </a:r>
          </a:p>
          <a:p>
            <a:pPr>
              <a:buFont typeface="Wingdings" panose="05000000000000000000" pitchFamily="2" charset="2"/>
              <a:buChar char="§"/>
            </a:pPr>
            <a:r>
              <a:rPr lang="en-US" sz="5600" dirty="0">
                <a:latin typeface="Times New Roman" panose="02020603050405020304" pitchFamily="18" charset="0"/>
                <a:cs typeface="Times New Roman" panose="02020603050405020304" pitchFamily="18" charset="0"/>
              </a:rPr>
              <a:t>Monitoring and Evaluation</a:t>
            </a:r>
            <a:endParaRPr lang="en-US" sz="5600" b="1" dirty="0">
              <a:latin typeface="Times New Roman" panose="02020603050405020304" pitchFamily="18" charset="0"/>
              <a:cs typeface="Times New Roman" panose="02020603050405020304" pitchFamily="18" charset="0"/>
            </a:endParaRPr>
          </a:p>
          <a:p>
            <a:pPr marL="0" indent="0">
              <a:buNone/>
            </a:pPr>
            <a:r>
              <a:rPr lang="en-US" sz="5600" b="1" dirty="0">
                <a:latin typeface="Times New Roman" panose="02020603050405020304" pitchFamily="18" charset="0"/>
                <a:cs typeface="Times New Roman" panose="02020603050405020304" pitchFamily="18" charset="0"/>
              </a:rPr>
              <a:t>Scope:</a:t>
            </a:r>
          </a:p>
          <a:p>
            <a:pPr marL="0" indent="0">
              <a:buNone/>
            </a:pPr>
            <a:r>
              <a:rPr lang="en-US" sz="5600" b="1" dirty="0">
                <a:latin typeface="Times New Roman" panose="02020603050405020304" pitchFamily="18" charset="0"/>
                <a:cs typeface="Times New Roman" panose="02020603050405020304" pitchFamily="18" charset="0"/>
              </a:rPr>
              <a:t>	</a:t>
            </a:r>
            <a:r>
              <a:rPr lang="en-US" sz="5600" b="0" i="0" dirty="0">
                <a:solidFill>
                  <a:srgbClr val="202124"/>
                </a:solidFill>
                <a:effectLst/>
                <a:highlight>
                  <a:srgbClr val="FFFFFF"/>
                </a:highlight>
                <a:latin typeface="Times New Roman" panose="02020603050405020304" pitchFamily="18" charset="0"/>
                <a:cs typeface="Times New Roman" panose="02020603050405020304" pitchFamily="18" charset="0"/>
              </a:rPr>
              <a:t>By analyzing a dataset containing various factors that may contribute to burnout such as workload, mental fatigue job and work-life balance, we can develop a model to identify individuals who may be at risk of burnout.</a:t>
            </a:r>
          </a:p>
          <a:p>
            <a:pPr marL="0" indent="0">
              <a:buNone/>
            </a:pPr>
            <a:endParaRPr lang="en-US" b="1" dirty="0"/>
          </a:p>
          <a:p>
            <a:pPr marL="0" indent="0">
              <a:buNone/>
            </a:pPr>
            <a:r>
              <a:rPr lang="en-US" b="1" dirty="0"/>
              <a:t>	</a:t>
            </a:r>
          </a:p>
          <a:p>
            <a:pPr marL="0" indent="0">
              <a:buNone/>
            </a:pPr>
            <a:r>
              <a:rPr lang="en-US" b="1" dirty="0"/>
              <a:t>	</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20128" y="413837"/>
            <a:ext cx="11029616" cy="1188720"/>
          </a:xfrm>
        </p:spPr>
        <p:txBody>
          <a:bodyPr anchor="ctr"/>
          <a:lstStyle/>
          <a:p>
            <a:r>
              <a:rPr lang="en-US" sz="2800" b="1" dirty="0">
                <a:latin typeface="Times New Roman" panose="02020603050405020304" pitchFamily="18" charset="0"/>
                <a:cs typeface="Times New Roman" panose="02020603050405020304" pitchFamily="18" charset="0"/>
              </a:rPr>
              <a:t>END USERS of this project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99018" y="1263191"/>
            <a:ext cx="10626740" cy="4694548"/>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END USERS:</a:t>
            </a:r>
          </a:p>
          <a:p>
            <a:r>
              <a:rPr lang="en-US" sz="1800" dirty="0">
                <a:latin typeface="Times New Roman" panose="02020603050405020304" pitchFamily="18" charset="0"/>
                <a:cs typeface="Times New Roman" panose="02020603050405020304" pitchFamily="18" charset="0"/>
              </a:rPr>
              <a:t>Employees</a:t>
            </a:r>
          </a:p>
          <a:p>
            <a:r>
              <a:rPr lang="en-US" sz="1800" dirty="0">
                <a:latin typeface="Times New Roman" panose="02020603050405020304" pitchFamily="18" charset="0"/>
                <a:cs typeface="Times New Roman" panose="02020603050405020304" pitchFamily="18" charset="0"/>
              </a:rPr>
              <a:t>Human Resources (HR) Department</a:t>
            </a:r>
          </a:p>
          <a:p>
            <a:r>
              <a:rPr lang="en-US" sz="1800" dirty="0">
                <a:latin typeface="Times New Roman" panose="02020603050405020304" pitchFamily="18" charset="0"/>
                <a:cs typeface="Times New Roman" panose="02020603050405020304" pitchFamily="18" charset="0"/>
              </a:rPr>
              <a:t>Manager and Supervisors</a:t>
            </a:r>
          </a:p>
          <a:p>
            <a:r>
              <a:rPr lang="en-US" sz="1800" dirty="0">
                <a:latin typeface="Times New Roman" panose="02020603050405020304" pitchFamily="18" charset="0"/>
                <a:cs typeface="Times New Roman" panose="02020603050405020304" pitchFamily="18" charset="0"/>
              </a:rPr>
              <a:t>Organizational Leadership</a:t>
            </a:r>
          </a:p>
          <a:p>
            <a:r>
              <a:rPr lang="en-US" sz="1800" dirty="0">
                <a:latin typeface="Times New Roman" panose="02020603050405020304" pitchFamily="18" charset="0"/>
                <a:cs typeface="Times New Roman" panose="02020603050405020304" pitchFamily="18" charset="0"/>
              </a:rPr>
              <a:t>Data Analysts and Researchers</a:t>
            </a:r>
          </a:p>
          <a:p>
            <a:pPr marL="0" indent="0">
              <a:buNone/>
            </a:pPr>
            <a:r>
              <a:rPr lang="en-US" sz="1800" b="1" dirty="0">
                <a:latin typeface="Times New Roman" panose="02020603050405020304" pitchFamily="18" charset="0"/>
                <a:cs typeface="Times New Roman" panose="02020603050405020304" pitchFamily="18" charset="0"/>
              </a:rPr>
              <a:t>CHARACTERISTICS:</a:t>
            </a:r>
          </a:p>
          <a:p>
            <a:pPr marL="0" indent="0">
              <a:buNone/>
            </a:pPr>
            <a:r>
              <a:rPr lang="en-US" sz="1800" b="1" dirty="0">
                <a:latin typeface="Times New Roman" panose="02020603050405020304" pitchFamily="18" charset="0"/>
                <a:cs typeface="Times New Roman" panose="02020603050405020304" pitchFamily="18" charset="0"/>
              </a:rPr>
              <a:t>Data Driven : </a:t>
            </a:r>
            <a:r>
              <a:rPr lang="en-US" sz="1800" dirty="0">
                <a:latin typeface="Times New Roman" panose="02020603050405020304" pitchFamily="18" charset="0"/>
                <a:cs typeface="Times New Roman" panose="02020603050405020304" pitchFamily="18" charset="0"/>
              </a:rPr>
              <a:t>These systems rely on data such as workload, hours worked, performance metrics, and sometimes biometric or sentiment analysis to predict burnout risk.</a:t>
            </a:r>
          </a:p>
          <a:p>
            <a:pPr marL="0" indent="0">
              <a:buNone/>
            </a:pPr>
            <a:r>
              <a:rPr lang="en-US" sz="1800" b="1" dirty="0">
                <a:latin typeface="Times New Roman" panose="02020603050405020304" pitchFamily="18" charset="0"/>
                <a:cs typeface="Times New Roman" panose="02020603050405020304" pitchFamily="18" charset="0"/>
              </a:rPr>
              <a:t>Predictive Analytics : </a:t>
            </a:r>
            <a:r>
              <a:rPr lang="en-US" sz="1800" dirty="0">
                <a:latin typeface="Times New Roman" panose="02020603050405020304" pitchFamily="18" charset="0"/>
                <a:cs typeface="Times New Roman" panose="02020603050405020304" pitchFamily="18" charset="0"/>
              </a:rPr>
              <a:t>They use algorithms and machine learning models to analyze historical data and predict future burnout risk for individuals or teams.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86116" y="508877"/>
            <a:ext cx="11029616" cy="1188720"/>
          </a:xfrm>
        </p:spPr>
        <p:txBody>
          <a:bodyPr anchor="ctr"/>
          <a:lstStyle/>
          <a:p>
            <a:r>
              <a:rPr lang="en-US" sz="2800" b="1" dirty="0">
                <a:latin typeface="Times New Roman" panose="02020603050405020304" pitchFamily="18" charset="0"/>
                <a:cs typeface="Times New Roman" panose="02020603050405020304" pitchFamily="18" charset="0"/>
              </a:rPr>
              <a:t>END USERS of this project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55578" y="1433647"/>
            <a:ext cx="10626740" cy="4195318"/>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NEEDS</a:t>
            </a:r>
          </a:p>
          <a:p>
            <a:pPr marL="0" indent="0">
              <a:buNone/>
            </a:pPr>
            <a:r>
              <a:rPr lang="en-US" sz="1800" b="1" dirty="0">
                <a:latin typeface="Times New Roman" panose="02020603050405020304" pitchFamily="18" charset="0"/>
                <a:cs typeface="Times New Roman" panose="02020603050405020304" pitchFamily="18" charset="0"/>
              </a:rPr>
              <a:t>Early Intervention: </a:t>
            </a:r>
            <a:r>
              <a:rPr lang="en-US" sz="1800" dirty="0">
                <a:latin typeface="Times New Roman" panose="02020603050405020304" pitchFamily="18" charset="0"/>
                <a:cs typeface="Times New Roman" panose="02020603050405020304" pitchFamily="18" charset="0"/>
              </a:rPr>
              <a:t>End users need tools that can identify burnout risk factors early, enabling proactive intervention to prevent negative outcomes like decreased productivity, increased absenteeism, and turnover.</a:t>
            </a:r>
          </a:p>
          <a:p>
            <a:pPr marL="0" indent="0">
              <a:buNone/>
            </a:pPr>
            <a:r>
              <a:rPr lang="en-US" sz="1800" b="1" dirty="0">
                <a:latin typeface="Times New Roman" panose="02020603050405020304" pitchFamily="18" charset="0"/>
                <a:cs typeface="Times New Roman" panose="02020603050405020304" pitchFamily="18" charset="0"/>
              </a:rPr>
              <a:t>Actionable Insights</a:t>
            </a:r>
            <a:r>
              <a:rPr lang="en-US" sz="1800" dirty="0">
                <a:latin typeface="Times New Roman" panose="02020603050405020304" pitchFamily="18" charset="0"/>
                <a:cs typeface="Times New Roman" panose="02020603050405020304" pitchFamily="18" charset="0"/>
              </a:rPr>
              <a:t>: They require insights that are actionable and practical, such as specific recommendations for workload adjustments, stress management techniques, or support resources.</a:t>
            </a:r>
          </a:p>
          <a:p>
            <a:pPr marL="0" indent="0">
              <a:buNone/>
            </a:pPr>
            <a:r>
              <a:rPr lang="en-US" sz="1800" b="1" dirty="0">
                <a:latin typeface="Times New Roman" panose="02020603050405020304" pitchFamily="18" charset="0"/>
                <a:cs typeface="Times New Roman" panose="02020603050405020304" pitchFamily="18" charset="0"/>
              </a:rPr>
              <a:t>BENEFITS</a:t>
            </a:r>
          </a:p>
          <a:p>
            <a:pPr marL="0" indent="0">
              <a:buNone/>
            </a:pPr>
            <a:r>
              <a:rPr lang="en-US" sz="1800" b="1" dirty="0">
                <a:latin typeface="Times New Roman" panose="02020603050405020304" pitchFamily="18" charset="0"/>
                <a:cs typeface="Times New Roman" panose="02020603050405020304" pitchFamily="18" charset="0"/>
              </a:rPr>
              <a:t>Improved Employee Well-being</a:t>
            </a:r>
            <a:r>
              <a:rPr lang="en-US" sz="1800" dirty="0">
                <a:latin typeface="Times New Roman" panose="02020603050405020304" pitchFamily="18" charset="0"/>
                <a:cs typeface="Times New Roman" panose="02020603050405020304" pitchFamily="18" charset="0"/>
              </a:rPr>
              <a:t>: By predicting burnout risk factors, organizations can implement targeted interventions that support employee mental health and well-being.</a:t>
            </a:r>
          </a:p>
          <a:p>
            <a:pPr marL="0" indent="0">
              <a:buNone/>
            </a:pPr>
            <a:r>
              <a:rPr lang="en-US" sz="1800" b="1" dirty="0">
                <a:latin typeface="Times New Roman" panose="02020603050405020304" pitchFamily="18" charset="0"/>
                <a:cs typeface="Times New Roman" panose="02020603050405020304" pitchFamily="18" charset="0"/>
              </a:rPr>
              <a:t>Better Organizational Culture</a:t>
            </a:r>
            <a:r>
              <a:rPr lang="en-US" sz="1800" dirty="0">
                <a:latin typeface="Times New Roman" panose="02020603050405020304" pitchFamily="18" charset="0"/>
                <a:cs typeface="Times New Roman" panose="02020603050405020304" pitchFamily="18" charset="0"/>
              </a:rPr>
              <a:t>: Proactively addressing burnout fosters a positive organizational culture where employees feel valued and supported, contributing to higher morale and retention rates.</a:t>
            </a:r>
          </a:p>
        </p:txBody>
      </p:sp>
    </p:spTree>
    <p:extLst>
      <p:ext uri="{BB962C8B-B14F-4D97-AF65-F5344CB8AC3E}">
        <p14:creationId xmlns:p14="http://schemas.microsoft.com/office/powerpoint/2010/main" val="178562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49216" y="209105"/>
            <a:ext cx="11029616" cy="1188720"/>
          </a:xfrm>
        </p:spPr>
        <p:txBody>
          <a:bodyPr anchor="ctr"/>
          <a:lstStyle/>
          <a:p>
            <a:br>
              <a:rPr lang="en-US" sz="2800" dirty="0"/>
            </a:br>
            <a:r>
              <a:rPr lang="en-US" sz="2800" b="1" dirty="0">
                <a:latin typeface="Times New Roman" panose="02020603050405020304" pitchFamily="18" charset="0"/>
                <a:cs typeface="Times New Roman" panose="02020603050405020304" pitchFamily="18" charset="0"/>
              </a:rPr>
              <a:t>SOLUTION AND ITS VALUE PROPOSITION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38896" y="1307215"/>
            <a:ext cx="10471611" cy="4848488"/>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Linear Regression </a:t>
            </a:r>
            <a:r>
              <a:rPr lang="en-US" sz="1800" dirty="0">
                <a:latin typeface="Times New Roman" panose="02020603050405020304" pitchFamily="18" charset="0"/>
                <a:cs typeface="Times New Roman" panose="02020603050405020304" pitchFamily="18" charset="0"/>
              </a:rPr>
              <a:t>played vital role in finding the accurate solution for Employee Burnout Prediction. Based on the evaluation metrics, the Linear Regression model appears to be the best mode for predicting burnout analysis. So we are choosing this model for deployment.  </a:t>
            </a:r>
          </a:p>
          <a:p>
            <a:pPr marL="0" indent="0" algn="just">
              <a:buNone/>
            </a:pPr>
            <a:r>
              <a:rPr lang="en-US" sz="1800" b="1" dirty="0">
                <a:latin typeface="Times New Roman" panose="02020603050405020304" pitchFamily="18" charset="0"/>
                <a:cs typeface="Times New Roman" panose="02020603050405020304" pitchFamily="18" charset="0"/>
              </a:rPr>
              <a:t>Assumption Testing</a:t>
            </a:r>
            <a:r>
              <a:rPr lang="en-US" sz="1800" dirty="0">
                <a:latin typeface="Times New Roman" panose="02020603050405020304" pitchFamily="18" charset="0"/>
                <a:cs typeface="Times New Roman" panose="02020603050405020304" pitchFamily="18" charset="0"/>
              </a:rPr>
              <a:t>: Linear regression allows for testing assumptions such as linearity, normality of residuals, and absence of multicollinearity.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ensures that the model is appropriate for the data and that the interpretations drawn from it are valid.</a:t>
            </a:r>
          </a:p>
          <a:p>
            <a:pPr marL="0" indent="0" algn="just">
              <a:buNone/>
            </a:pPr>
            <a:r>
              <a:rPr lang="en-US" sz="1800" b="1" dirty="0">
                <a:latin typeface="Times New Roman" panose="02020603050405020304" pitchFamily="18" charset="0"/>
                <a:cs typeface="Times New Roman" panose="02020603050405020304" pitchFamily="18" charset="0"/>
              </a:rPr>
              <a:t>Baseline Model</a:t>
            </a:r>
            <a:r>
              <a:rPr lang="en-US" sz="1800" dirty="0">
                <a:latin typeface="Times New Roman" panose="02020603050405020304" pitchFamily="18" charset="0"/>
                <a:cs typeface="Times New Roman" panose="02020603050405020304" pitchFamily="18" charset="0"/>
              </a:rPr>
              <a:t>: Linear regression often serves as a baseline model in predictive modeling tasks.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If it performs well, it suggests that the relationships between predictors and the outcome are relatively straightforward and may not require more complex models unless additional predictive accuracy is needed.</a:t>
            </a:r>
          </a:p>
          <a:p>
            <a:pPr marL="0" indent="0" algn="just">
              <a:buNone/>
            </a:pPr>
            <a:r>
              <a:rPr lang="en-US" sz="1800" b="1" dirty="0">
                <a:latin typeface="Times New Roman" panose="02020603050405020304" pitchFamily="18" charset="0"/>
                <a:cs typeface="Times New Roman" panose="02020603050405020304" pitchFamily="18" charset="0"/>
              </a:rPr>
              <a:t>Early Identification of Risks</a:t>
            </a:r>
            <a:r>
              <a:rPr lang="en-US" sz="1800" dirty="0">
                <a:latin typeface="Times New Roman" panose="02020603050405020304" pitchFamily="18" charset="0"/>
                <a:cs typeface="Times New Roman" panose="02020603050405020304" pitchFamily="18" charset="0"/>
              </a:rPr>
              <a:t>: Linear regression models can predict burnout scores based on various predictors such as workload, job satisfaction, and organizational support.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By identifying employees at risk of burnout early, organizations can intervene promptly with targeted support and resources.</a:t>
            </a: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b="1" dirty="0">
                <a:latin typeface="Times New Roman" panose="02020603050405020304" pitchFamily="18" charset="0"/>
                <a:cs typeface="Times New Roman" panose="02020603050405020304" pitchFamily="18" charset="0"/>
              </a:rPr>
              <a:t>customization of project </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15203" y="1414769"/>
            <a:ext cx="11029615" cy="4646665"/>
          </a:xfrm>
        </p:spPr>
        <p:txBody>
          <a:bodyPr numCol="2">
            <a:normAutofit/>
          </a:bodyPr>
          <a:lstStyle/>
          <a:p>
            <a:r>
              <a:rPr lang="en-US" sz="1800" b="1" dirty="0">
                <a:latin typeface="Times New Roman" panose="02020603050405020304" pitchFamily="18" charset="0"/>
                <a:cs typeface="Times New Roman" panose="02020603050405020304" pitchFamily="18" charset="0"/>
              </a:rPr>
              <a:t>Customizing</a:t>
            </a:r>
            <a:r>
              <a:rPr lang="en-US" sz="1800" dirty="0">
                <a:latin typeface="Times New Roman" panose="02020603050405020304" pitchFamily="18" charset="0"/>
                <a:cs typeface="Times New Roman" panose="02020603050405020304" pitchFamily="18" charset="0"/>
              </a:rPr>
              <a:t> employee burnout prediction using linear regression involves tailoring the model to fit the specific context and needs of the organization or research study.</a:t>
            </a:r>
          </a:p>
          <a:p>
            <a:r>
              <a:rPr lang="en-US" sz="1800" b="1" dirty="0">
                <a:latin typeface="Times New Roman" panose="02020603050405020304" pitchFamily="18" charset="0"/>
                <a:cs typeface="Times New Roman" panose="02020603050405020304" pitchFamily="18" charset="0"/>
              </a:rPr>
              <a:t>Selecting Relevant Predictors</a:t>
            </a:r>
            <a:r>
              <a:rPr lang="en-US" sz="1800" dirty="0">
                <a:latin typeface="Times New Roman" panose="02020603050405020304" pitchFamily="18" charset="0"/>
                <a:cs typeface="Times New Roman" panose="02020603050405020304" pitchFamily="18" charset="0"/>
              </a:rPr>
              <a:t> Identify and include predictors that are most relevant to the organization or context. These could include variables such as workload, job satisfaction, work-life balance, job demands, social support at work, etc. The choice of predictors should be based on theoretical considerations, domain knowledge, and data availability.</a:t>
            </a:r>
          </a:p>
          <a:p>
            <a:r>
              <a:rPr lang="en-US" sz="1800" b="1" dirty="0">
                <a:latin typeface="Times New Roman" panose="02020603050405020304" pitchFamily="18" charset="0"/>
                <a:cs typeface="Times New Roman" panose="02020603050405020304" pitchFamily="18" charset="0"/>
              </a:rPr>
              <a:t>Visualization</a:t>
            </a:r>
            <a:r>
              <a:rPr lang="en-US" sz="1800" dirty="0">
                <a:latin typeface="Times New Roman" panose="02020603050405020304" pitchFamily="18" charset="0"/>
                <a:cs typeface="Times New Roman" panose="02020603050405020304" pitchFamily="18" charset="0"/>
              </a:rPr>
              <a:t> played a crucial role in customizing employee burnout prediction using linear regression by providing insights into the relationships between predictors and the outcome (burnout). </a:t>
            </a:r>
          </a:p>
        </p:txBody>
      </p:sp>
      <p:pic>
        <p:nvPicPr>
          <p:cNvPr id="5" name="Picture 4">
            <a:extLst>
              <a:ext uri="{FF2B5EF4-FFF2-40B4-BE49-F238E27FC236}">
                <a16:creationId xmlns:a16="http://schemas.microsoft.com/office/drawing/2014/main" id="{054B1837-C113-E337-35BA-103BD5788835}"/>
              </a:ext>
            </a:extLst>
          </p:cNvPr>
          <p:cNvPicPr>
            <a:picLocks noChangeAspect="1"/>
          </p:cNvPicPr>
          <p:nvPr/>
        </p:nvPicPr>
        <p:blipFill>
          <a:blip r:embed="rId2"/>
          <a:stretch>
            <a:fillRect/>
          </a:stretch>
        </p:blipFill>
        <p:spPr>
          <a:xfrm>
            <a:off x="6202837" y="1414769"/>
            <a:ext cx="5341981" cy="4646665"/>
          </a:xfrm>
          <a:prstGeom prst="rect">
            <a:avLst/>
          </a:prstGeom>
        </p:spPr>
      </p:pic>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b="1" dirty="0">
                <a:latin typeface="Times New Roman" panose="02020603050405020304" pitchFamily="18" charset="0"/>
                <a:cs typeface="Times New Roman" panose="02020603050405020304" pitchFamily="18" charset="0"/>
              </a:rPr>
              <a:t>MODELLING</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66030" y="1791093"/>
            <a:ext cx="10438745" cy="3572759"/>
          </a:xfrm>
        </p:spPr>
        <p:txBody>
          <a:bodyPr numCol="1">
            <a:normAutofit fontScale="55000" lnSpcReduction="20000"/>
          </a:bodyPr>
          <a:lstStyle/>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2900" b="1" dirty="0">
                <a:latin typeface="Times New Roman" panose="02020603050405020304" pitchFamily="18" charset="0"/>
                <a:cs typeface="Times New Roman" panose="02020603050405020304" pitchFamily="18" charset="0"/>
              </a:rPr>
              <a:t>Modelling Techniques used:</a:t>
            </a:r>
          </a:p>
          <a:p>
            <a:pPr marL="0" indent="0">
              <a:buNone/>
            </a:pPr>
            <a:r>
              <a:rPr lang="en-US" sz="3300" b="1" dirty="0">
                <a:latin typeface="Times New Roman" panose="02020603050405020304" pitchFamily="18" charset="0"/>
                <a:cs typeface="Times New Roman" panose="02020603050405020304" pitchFamily="18" charset="0"/>
              </a:rPr>
              <a:t>Linear Regression : </a:t>
            </a:r>
            <a:r>
              <a:rPr lang="en-US" sz="3300" dirty="0">
                <a:latin typeface="Times New Roman" panose="02020603050405020304" pitchFamily="18" charset="0"/>
                <a:cs typeface="Times New Roman" panose="02020603050405020304" pitchFamily="18" charset="0"/>
              </a:rPr>
              <a:t>A relationships between predictors and burnout are expected to be approximately linear and there is no significant multicollinearity, linear regression can be a straightforward choice.</a:t>
            </a:r>
          </a:p>
          <a:p>
            <a:pPr marL="0" indent="0">
              <a:buNone/>
            </a:pPr>
            <a:r>
              <a:rPr lang="en-US" sz="3300" b="1" dirty="0">
                <a:latin typeface="Times New Roman" panose="02020603050405020304" pitchFamily="18" charset="0"/>
                <a:cs typeface="Times New Roman" panose="02020603050405020304" pitchFamily="18" charset="0"/>
              </a:rPr>
              <a:t>Support Vector Machine(Linear) : </a:t>
            </a:r>
            <a:r>
              <a:rPr lang="en-US" sz="3300" dirty="0">
                <a:latin typeface="Times New Roman" panose="02020603050405020304" pitchFamily="18" charset="0"/>
                <a:cs typeface="Times New Roman" panose="02020603050405020304" pitchFamily="18" charset="0"/>
              </a:rPr>
              <a:t>A linear Support Vector Machine (SVM) is a type of SVM that uses a linear decision boundary to classify data points into different classes. </a:t>
            </a:r>
          </a:p>
          <a:p>
            <a:pPr marL="0" indent="0">
              <a:buNone/>
            </a:pPr>
            <a:r>
              <a:rPr lang="en-US" sz="3300" b="1" dirty="0">
                <a:latin typeface="Times New Roman" panose="02020603050405020304" pitchFamily="18" charset="0"/>
                <a:cs typeface="Times New Roman" panose="02020603050405020304" pitchFamily="18" charset="0"/>
              </a:rPr>
              <a:t>Support Vector Machine(RBF) : </a:t>
            </a:r>
            <a:r>
              <a:rPr lang="en-US" sz="3300" dirty="0">
                <a:latin typeface="Times New Roman" panose="02020603050405020304" pitchFamily="18" charset="0"/>
                <a:cs typeface="Times New Roman" panose="02020603050405020304" pitchFamily="18" charset="0"/>
              </a:rPr>
              <a:t>The RBF (Radial Basis Function) Support Vector Machine (SVM) is a variant of SVM that uses the kernel trick with the RBF kernel to handle non-linear classification tasks.</a:t>
            </a:r>
          </a:p>
          <a:p>
            <a:pPr marL="0" indent="0">
              <a:buNone/>
            </a:pPr>
            <a:r>
              <a:rPr lang="en-US" sz="3300" b="1" dirty="0">
                <a:latin typeface="Times New Roman" panose="02020603050405020304" pitchFamily="18" charset="0"/>
                <a:cs typeface="Times New Roman" panose="02020603050405020304" pitchFamily="18" charset="0"/>
              </a:rPr>
              <a:t>Random Forest Regression : </a:t>
            </a:r>
            <a:r>
              <a:rPr lang="en-US" sz="3300" dirty="0">
                <a:latin typeface="Times New Roman" panose="02020603050405020304" pitchFamily="18" charset="0"/>
                <a:cs typeface="Times New Roman" panose="02020603050405020304" pitchFamily="18" charset="0"/>
              </a:rPr>
              <a:t>Random Forest Regression is an ensemble learning technique that uses multiple decision trees to perform regression tasks.</a:t>
            </a:r>
          </a:p>
          <a:p>
            <a:pPr marL="0" indent="0">
              <a:buNone/>
            </a:pPr>
            <a:r>
              <a:rPr lang="en-US" sz="3300" dirty="0">
                <a:latin typeface="Times New Roman" panose="02020603050405020304" pitchFamily="18" charset="0"/>
                <a:cs typeface="Times New Roman" panose="02020603050405020304" pitchFamily="18" charset="0"/>
              </a:rPr>
              <a:t>Linear regression can be suitable for predicting employee burnout under certain conditions and assumptions.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440</TotalTime>
  <Words>1118</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Franklin Gothic Book</vt:lpstr>
      <vt:lpstr>Franklin Gothic Demi</vt:lpstr>
      <vt:lpstr>Times New Roman</vt:lpstr>
      <vt:lpstr>Wingdings</vt:lpstr>
      <vt:lpstr>Wingdings 2</vt:lpstr>
      <vt:lpstr>DividendVTI</vt:lpstr>
      <vt:lpstr>Student Details</vt:lpstr>
      <vt:lpstr>PROJECT TITLE/Problem Statement </vt:lpstr>
      <vt:lpstr>AGENDA</vt:lpstr>
      <vt:lpstr>PROJECT  OVERVIEW</vt:lpstr>
      <vt:lpstr>END USERS of this project</vt:lpstr>
      <vt:lpstr>END USERS of this project</vt:lpstr>
      <vt:lpstr> SOLUTION AND ITS VALUE PROPOSITION</vt:lpstr>
      <vt:lpstr>customization of project </vt:lpstr>
      <vt:lpstr>MODELLING</vt:lpstr>
      <vt:lpstr>Results</vt:lpstr>
      <vt:lpstr>VISUALIZATION</vt:lpstr>
      <vt:lpstr>VISUALIZATION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Deepthi K</cp:lastModifiedBy>
  <cp:revision>13</cp:revision>
  <dcterms:created xsi:type="dcterms:W3CDTF">2021-05-26T16:50:10Z</dcterms:created>
  <dcterms:modified xsi:type="dcterms:W3CDTF">2024-07-14T13:38:28Z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