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3" r:id="rId11"/>
    <p:sldId id="284" r:id="rId12"/>
    <p:sldId id="285" r:id="rId13"/>
    <p:sldId id="286" r:id="rId14"/>
    <p:sldId id="288" r:id="rId15"/>
    <p:sldId id="289" r:id="rId16"/>
    <p:sldId id="29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3CCF0-81EE-3DE5-7E7B-E78F43EE4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A6B57-3F6F-8258-7ED3-9765CBE3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E5F5A-C909-D1C6-0B90-27FEEE436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B360-F7D6-4494-8C4D-D77A1D77CB74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7ACAD-6F34-EEEE-D3EE-9E42A207D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FE287-F1E0-AB1D-85D6-271A98F7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F114-317F-4D2E-A68F-7D42C278D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82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1640-D0B2-CAC9-6DE6-172D16410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C4EB2-FB62-DA6A-F744-8D7C31678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13E49-6C86-E991-6B23-9C133CDEA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B360-F7D6-4494-8C4D-D77A1D77CB74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43E06-E419-0381-E246-1DDAB697A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14783-0C39-3749-6B5A-871F6CEF0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F114-317F-4D2E-A68F-7D42C278D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95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FFD35B-361D-C5F0-CAD4-D1FA7AA370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55354-B420-DED3-BF55-1F17C9070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53584-A850-A4CC-5A54-288871FF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B360-F7D6-4494-8C4D-D77A1D77CB74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72C52-4770-51D0-5899-CEAADADD6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51488-D5BE-74FF-D080-CE07843B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F114-317F-4D2E-A68F-7D42C278D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89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DC097-8E81-A5D0-3EB3-178F14ED1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B82E6-26A0-BE52-7F4D-E4FFCE118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A467D-488E-1A12-8072-97591E11F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B360-F7D6-4494-8C4D-D77A1D77CB74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08717-9807-0F37-1AB3-DF9034A58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8B8C-985D-21F2-1380-972FA5F1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F114-317F-4D2E-A68F-7D42C278D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8B23A-BFDA-871C-413D-E1A4723A9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1753E-4B38-7BEF-5831-296BCB078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A28D5-D8AD-D13F-E2E3-1BDBC282E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B360-F7D6-4494-8C4D-D77A1D77CB74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4E3BE-F6E8-A233-21E7-B882D72EB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24751-A255-6229-AF47-5B4284A4A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F114-317F-4D2E-A68F-7D42C278D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22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E1ED1-86FC-73AF-E4C2-E934A700A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29011-DF89-CB86-6A5F-E11C18C6ED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BBBFF-145E-5CB8-B772-0D6FB27D0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0515F-7A4E-E3B3-DED0-A079EB30E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B360-F7D6-4494-8C4D-D77A1D77CB74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21040-19ED-3AF8-85AA-B1A76DFC3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18E13-0BDA-0B69-5FEE-079BBA83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F114-317F-4D2E-A68F-7D42C278D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95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09EC6-B67C-3BCC-AB16-FB6ACE56F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109E7-5139-6E38-7E3B-29906BE7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92AA5-4883-5D51-DC46-B9FC4DEDC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B3560D-EB6E-CFD4-97A5-99EE4588B1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93A291-F897-956D-1B8A-F36EA1C1B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10DD36-465E-8C2E-E058-FD14BC33C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B360-F7D6-4494-8C4D-D77A1D77CB74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51C8D1-A1F6-611E-6A1D-0CA1D9DD0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68D6B7-B264-FE9A-7E61-1C0F3440A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F114-317F-4D2E-A68F-7D42C278D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68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A20D-9421-9526-6E7C-550760DE1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3F555D-D72D-CDA6-199E-D52451D2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B360-F7D6-4494-8C4D-D77A1D77CB74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5EDE67-DEAB-8FB8-7F10-DFB1884F3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AFD82-84F4-194A-2197-E4BCBB2D7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F114-317F-4D2E-A68F-7D42C278D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03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229667-CCDB-F175-4E24-12B44FB85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B360-F7D6-4494-8C4D-D77A1D77CB74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2AB264-0C2C-F6E1-2328-9E89F34FB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5C078-B0E0-BB18-D41C-60A3A2F13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F114-317F-4D2E-A68F-7D42C278D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1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2850A-EA12-16E4-E396-F9E37472B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E5388-DBA9-A063-B4AD-5CB49D04C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A0FE5-20C9-3571-960D-EB2463011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3761F-7624-8C35-73A5-B0347BD9C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B360-F7D6-4494-8C4D-D77A1D77CB74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EB738-0397-4D4C-86BF-CD69CAD1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E083-2999-CCC1-1C7F-273498B89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F114-317F-4D2E-A68F-7D42C278D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32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F4D32-BB70-8870-C051-E789E37BB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B5CFEC-FCDC-EFB1-6D5F-5522B57B7A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ADB5DF-3A25-F07A-1C2D-A9AEE3B0E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69E5F-6C84-B676-71E2-1E3036682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B360-F7D6-4494-8C4D-D77A1D77CB74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65FA3-F85E-0ECE-FCE9-5699CE2B4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0B884-C56A-7FA4-9B82-F15793EEF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F114-317F-4D2E-A68F-7D42C278D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0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2394A-0E84-5C68-2D77-911F81BFF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C567C-8166-ACB5-4DB4-CAAE63E79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F88B5-E73A-AA86-1561-1B0CA04AFF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8B360-F7D6-4494-8C4D-D77A1D77CB74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B878D-780E-7BAB-A006-CBA899C5AE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00C1A-1F28-2DE0-395E-3926EA6E5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5F114-317F-4D2E-A68F-7D42C278D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57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F96C0F47-F52D-D17F-C16F-4260DB497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496" y="612443"/>
            <a:ext cx="6202907" cy="5633114"/>
          </a:xfrm>
        </p:spPr>
        <p:txBody>
          <a:bodyPr>
            <a:normAutofit/>
          </a:bodyPr>
          <a:lstStyle/>
          <a:p>
            <a:pPr algn="l"/>
            <a:r>
              <a:rPr lang="en-US" sz="2600" b="1" dirty="0"/>
              <a:t>Deadlock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• A process requests resources for its execution,</a:t>
            </a:r>
          </a:p>
          <a:p>
            <a:pPr algn="l"/>
            <a:r>
              <a:rPr lang="en-US" dirty="0"/>
              <a:t>• if the resources are not available at that time, the process enters a waiting state.</a:t>
            </a:r>
          </a:p>
          <a:p>
            <a:pPr algn="l"/>
            <a:r>
              <a:rPr lang="en-US" dirty="0"/>
              <a:t>• Sometimes, the resources it has requested are held by other waiting processes, hence the current process never changes its (waiting) state.</a:t>
            </a:r>
          </a:p>
          <a:p>
            <a:pPr algn="l"/>
            <a:r>
              <a:rPr lang="en-US" dirty="0"/>
              <a:t>• This situation is called a Deadlock.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3DDF122D-FA61-0F3D-1154-FD09F810E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403" y="1421754"/>
            <a:ext cx="5449005" cy="3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46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9004A8-7E81-61E2-4AC5-730A69862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496" y="612443"/>
            <a:ext cx="10065223" cy="5624584"/>
          </a:xfrm>
        </p:spPr>
        <p:txBody>
          <a:bodyPr>
            <a:normAutofit/>
          </a:bodyPr>
          <a:lstStyle/>
          <a:p>
            <a:pPr algn="l"/>
            <a:r>
              <a:rPr lang="en-US" sz="2600" b="1" dirty="0"/>
              <a:t>Resource-Allocation Graph (RAG)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• A graph G consists of a set of vertices V and a set of edges E</a:t>
            </a:r>
          </a:p>
          <a:p>
            <a:pPr algn="l"/>
            <a:r>
              <a:rPr lang="en-US" dirty="0"/>
              <a:t>	• G={V,E)</a:t>
            </a:r>
          </a:p>
          <a:p>
            <a:pPr algn="l"/>
            <a:r>
              <a:rPr lang="en-US" dirty="0"/>
              <a:t>• In Resource-Allocation Graph - RAG,</a:t>
            </a:r>
          </a:p>
          <a:p>
            <a:pPr algn="l"/>
            <a:r>
              <a:rPr lang="en-US" dirty="0"/>
              <a:t>• V is partitioned into two types:</a:t>
            </a:r>
          </a:p>
          <a:p>
            <a:pPr algn="l"/>
            <a:r>
              <a:rPr lang="en-US" dirty="0"/>
              <a:t>	• P= (P1 P2, .., </a:t>
            </a:r>
            <a:r>
              <a:rPr lang="en-US" dirty="0" err="1"/>
              <a:t>Pn</a:t>
            </a:r>
            <a:r>
              <a:rPr lang="en-US" dirty="0"/>
              <a:t>), the set consisting of all the processes in the system</a:t>
            </a:r>
          </a:p>
          <a:p>
            <a:pPr algn="l"/>
            <a:r>
              <a:rPr lang="en-US" dirty="0"/>
              <a:t>	• R= {R1, R2 ..., Rm) the set consisting of all resource types in the system</a:t>
            </a:r>
          </a:p>
          <a:p>
            <a:pPr algn="l"/>
            <a:r>
              <a:rPr lang="en-US" dirty="0"/>
              <a:t>• Two types of directed edge</a:t>
            </a:r>
          </a:p>
          <a:p>
            <a:pPr algn="l"/>
            <a:r>
              <a:rPr lang="en-US" dirty="0"/>
              <a:t>• Request edge - directed edge Pi -&gt; </a:t>
            </a:r>
            <a:r>
              <a:rPr lang="en-US" dirty="0" err="1"/>
              <a:t>Rj</a:t>
            </a:r>
            <a:endParaRPr lang="en-US" dirty="0"/>
          </a:p>
          <a:p>
            <a:pPr algn="l"/>
            <a:r>
              <a:rPr lang="en-US" dirty="0"/>
              <a:t>• Assignment edge - directed edge </a:t>
            </a:r>
            <a:r>
              <a:rPr lang="en-US" dirty="0" err="1"/>
              <a:t>Rj</a:t>
            </a:r>
            <a:r>
              <a:rPr lang="en-US" dirty="0"/>
              <a:t> -&gt; Pi</a:t>
            </a:r>
          </a:p>
        </p:txBody>
      </p:sp>
    </p:spTree>
    <p:extLst>
      <p:ext uri="{BB962C8B-B14F-4D97-AF65-F5344CB8AC3E}">
        <p14:creationId xmlns:p14="http://schemas.microsoft.com/office/powerpoint/2010/main" val="2417394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9004A8-7E81-61E2-4AC5-730A69862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496" y="612443"/>
            <a:ext cx="10065223" cy="424787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600" b="1" dirty="0"/>
              <a:t>Resource-Allocation Graph (RAG)</a:t>
            </a:r>
          </a:p>
          <a:p>
            <a:pPr algn="l"/>
            <a:endParaRPr lang="en-US"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407C969-4FDB-FFCB-A7CE-8F19A84DB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040570"/>
            <a:ext cx="7335672" cy="556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98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9004A8-7E81-61E2-4AC5-730A69862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654" y="139890"/>
            <a:ext cx="9983337" cy="657822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600" b="1" dirty="0"/>
              <a:t>Resource-Allocation Graph (RAG)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• The sets P, R, and E:</a:t>
            </a:r>
          </a:p>
          <a:p>
            <a:pPr algn="l"/>
            <a:r>
              <a:rPr lang="en-US" dirty="0"/>
              <a:t>	• P = (P1, P2, P3)</a:t>
            </a:r>
          </a:p>
          <a:p>
            <a:pPr algn="l"/>
            <a:r>
              <a:rPr lang="en-US" dirty="0"/>
              <a:t>	• R = (R1, R2, R3, R4)</a:t>
            </a:r>
          </a:p>
          <a:p>
            <a:pPr algn="l"/>
            <a:r>
              <a:rPr lang="en-US" dirty="0"/>
              <a:t>	• E = (P1 -&gt; R1, P2 -&gt; R3, R1 -&gt; P2, R2 -&gt; P2, R2 -&gt; P1, R3 -&gt; P3)</a:t>
            </a:r>
          </a:p>
          <a:p>
            <a:pPr algn="l"/>
            <a:r>
              <a:rPr lang="en-US" dirty="0"/>
              <a:t>• Resource instances:</a:t>
            </a:r>
          </a:p>
          <a:p>
            <a:pPr algn="l"/>
            <a:r>
              <a:rPr lang="en-US" dirty="0"/>
              <a:t>	• One instance of resource type R1</a:t>
            </a:r>
          </a:p>
          <a:p>
            <a:pPr algn="l"/>
            <a:r>
              <a:rPr lang="en-US" dirty="0"/>
              <a:t>	• Two instances of resource type R2</a:t>
            </a:r>
          </a:p>
          <a:p>
            <a:pPr algn="l"/>
            <a:r>
              <a:rPr lang="en-US" dirty="0"/>
              <a:t>	• One instance of resource type R3</a:t>
            </a:r>
          </a:p>
          <a:p>
            <a:pPr algn="l"/>
            <a:r>
              <a:rPr lang="en-US" dirty="0"/>
              <a:t>	• Three instances of resource type R4</a:t>
            </a:r>
          </a:p>
          <a:p>
            <a:pPr algn="l"/>
            <a:r>
              <a:rPr lang="en-US" dirty="0"/>
              <a:t>• Process states:</a:t>
            </a:r>
          </a:p>
          <a:p>
            <a:pPr algn="l"/>
            <a:r>
              <a:rPr lang="en-US" dirty="0"/>
              <a:t>	• Process P1 is holding an instance of resource type R2 and is waiting for an 	instance of resource type R1</a:t>
            </a:r>
          </a:p>
          <a:p>
            <a:pPr algn="l"/>
            <a:r>
              <a:rPr lang="en-US" dirty="0"/>
              <a:t>	• Process P2 is holding an instance of R1 and an instance of R2 and is waiting 	for an instance of R3.</a:t>
            </a:r>
          </a:p>
          <a:p>
            <a:pPr algn="l"/>
            <a:r>
              <a:rPr lang="en-US" dirty="0"/>
              <a:t>• Process P3 is holding an instance of R3.</a:t>
            </a:r>
          </a:p>
        </p:txBody>
      </p:sp>
      <p:pic>
        <p:nvPicPr>
          <p:cNvPr id="4" name="Picture 3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1488003E-14E6-C291-491D-F8B4E32E08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6" t="1043" r="4752" b="1501"/>
          <a:stretch/>
        </p:blipFill>
        <p:spPr>
          <a:xfrm>
            <a:off x="8775511" y="300252"/>
            <a:ext cx="3125337" cy="435363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99611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9004A8-7E81-61E2-4AC5-730A69862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675" y="986051"/>
            <a:ext cx="8807355" cy="4582235"/>
          </a:xfrm>
        </p:spPr>
        <p:txBody>
          <a:bodyPr>
            <a:normAutofit/>
          </a:bodyPr>
          <a:lstStyle/>
          <a:p>
            <a:pPr algn="l"/>
            <a:r>
              <a:rPr lang="en-US" sz="2600" b="1" dirty="0"/>
              <a:t>Resource-Allocation Graph (RAG)</a:t>
            </a:r>
          </a:p>
          <a:p>
            <a:pPr algn="l"/>
            <a:endParaRPr lang="en-US" sz="2600" b="1" dirty="0"/>
          </a:p>
          <a:p>
            <a:pPr algn="l"/>
            <a:r>
              <a:rPr lang="en-US" dirty="0"/>
              <a:t>• If the graph contains no cycles, then no process in the system is deadlocked.</a:t>
            </a:r>
          </a:p>
          <a:p>
            <a:pPr algn="l"/>
            <a:r>
              <a:rPr lang="en-US" dirty="0"/>
              <a:t>• In this graph, there is no cycle.</a:t>
            </a:r>
          </a:p>
          <a:p>
            <a:pPr algn="l"/>
            <a:r>
              <a:rPr lang="en-US" dirty="0"/>
              <a:t>• The execution sequence of P1, P2 and P3 are</a:t>
            </a:r>
          </a:p>
          <a:p>
            <a:pPr algn="l"/>
            <a:r>
              <a:rPr lang="en-US" dirty="0"/>
              <a:t>	• 1. P3 executes first, then it releases the R3</a:t>
            </a:r>
          </a:p>
          <a:p>
            <a:pPr algn="l"/>
            <a:r>
              <a:rPr lang="en-US" dirty="0"/>
              <a:t>	• 2. R3 then assigned to P2, hence P2 completes its execution</a:t>
            </a:r>
          </a:p>
          <a:p>
            <a:pPr algn="l"/>
            <a:r>
              <a:rPr lang="en-US" dirty="0"/>
              <a:t>	• Then it releases the resources R1, R2 and R3</a:t>
            </a:r>
          </a:p>
          <a:p>
            <a:pPr algn="l"/>
            <a:r>
              <a:rPr lang="en-US" dirty="0"/>
              <a:t>	• 3. Now R1 assigned to P1, and P1 completes its execution.</a:t>
            </a:r>
          </a:p>
        </p:txBody>
      </p:sp>
      <p:pic>
        <p:nvPicPr>
          <p:cNvPr id="4" name="Picture 3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1488003E-14E6-C291-491D-F8B4E32E08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6" t="1043" r="4752" b="1501"/>
          <a:stretch/>
        </p:blipFill>
        <p:spPr>
          <a:xfrm>
            <a:off x="8911988" y="1211239"/>
            <a:ext cx="3125337" cy="435363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48073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9004A8-7E81-61E2-4AC5-730A69862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676" y="986052"/>
            <a:ext cx="6314364" cy="1443250"/>
          </a:xfrm>
        </p:spPr>
        <p:txBody>
          <a:bodyPr>
            <a:normAutofit/>
          </a:bodyPr>
          <a:lstStyle/>
          <a:p>
            <a:pPr algn="l"/>
            <a:r>
              <a:rPr lang="en-US" sz="2600" b="1" dirty="0"/>
              <a:t>Graph With A Cycle But No Deadlock</a:t>
            </a:r>
          </a:p>
          <a:p>
            <a:pPr algn="l"/>
            <a:endParaRPr lang="en-US" sz="2600" b="1" dirty="0"/>
          </a:p>
          <a:p>
            <a:pPr algn="l"/>
            <a:r>
              <a:rPr lang="en-US" dirty="0"/>
              <a:t>• The execution sequence of P2,P1, P4 and P3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EA2F071-1423-44AD-3655-BB8602DFD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76362"/>
            <a:ext cx="5327176" cy="535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249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8FA94DA-E380-6E49-CBB5-69A7CAAAB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" y="361950"/>
            <a:ext cx="12015040" cy="617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804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9004A8-7E81-61E2-4AC5-730A69862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675" y="986051"/>
            <a:ext cx="8807355" cy="4582235"/>
          </a:xfrm>
        </p:spPr>
        <p:txBody>
          <a:bodyPr>
            <a:normAutofit/>
          </a:bodyPr>
          <a:lstStyle/>
          <a:p>
            <a:pPr algn="l"/>
            <a:r>
              <a:rPr lang="en-US" sz="2600" b="1" dirty="0"/>
              <a:t>Basic Facts identified from Resource Allocation Graph</a:t>
            </a:r>
          </a:p>
          <a:p>
            <a:pPr algn="l"/>
            <a:endParaRPr lang="en-US" sz="2600" b="1" dirty="0"/>
          </a:p>
          <a:p>
            <a:pPr algn="l"/>
            <a:r>
              <a:rPr lang="en-US" dirty="0"/>
              <a:t>• If graph contains no cycles =› no deadlock</a:t>
            </a:r>
          </a:p>
          <a:p>
            <a:pPr algn="l"/>
            <a:r>
              <a:rPr lang="en-US" dirty="0"/>
              <a:t>• If graph contains a cycle =›</a:t>
            </a:r>
          </a:p>
          <a:p>
            <a:pPr algn="l"/>
            <a:r>
              <a:rPr lang="en-US" dirty="0"/>
              <a:t>	• if only one instance per resource type, then deadlock</a:t>
            </a:r>
          </a:p>
          <a:p>
            <a:pPr algn="l"/>
            <a:r>
              <a:rPr lang="en-US" dirty="0"/>
              <a:t>	• if several instances per resource type, possibility of deadlock</a:t>
            </a:r>
          </a:p>
        </p:txBody>
      </p:sp>
    </p:spTree>
    <p:extLst>
      <p:ext uri="{BB962C8B-B14F-4D97-AF65-F5344CB8AC3E}">
        <p14:creationId xmlns:p14="http://schemas.microsoft.com/office/powerpoint/2010/main" val="2569129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9004A8-7E81-61E2-4AC5-730A69862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496" y="612443"/>
            <a:ext cx="10065223" cy="5633114"/>
          </a:xfrm>
        </p:spPr>
        <p:txBody>
          <a:bodyPr>
            <a:normAutofit/>
          </a:bodyPr>
          <a:lstStyle/>
          <a:p>
            <a:pPr algn="l"/>
            <a:r>
              <a:rPr lang="en-US" sz="2600" b="1" dirty="0"/>
              <a:t>Resources - System Model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• A system consists of a finite number of resources, to be distributed among several competing processes.</a:t>
            </a:r>
          </a:p>
          <a:p>
            <a:pPr algn="l"/>
            <a:r>
              <a:rPr lang="en-US" dirty="0"/>
              <a:t>• The resources may be partitioned into several types, each consisting of some number of identical instances.</a:t>
            </a:r>
          </a:p>
          <a:p>
            <a:pPr algn="l"/>
            <a:r>
              <a:rPr lang="en-US" dirty="0"/>
              <a:t>• CPU cycles, files, and I/O devices (such as printers and DVD drives) are examples of resource types.</a:t>
            </a:r>
          </a:p>
        </p:txBody>
      </p:sp>
    </p:spTree>
    <p:extLst>
      <p:ext uri="{BB962C8B-B14F-4D97-AF65-F5344CB8AC3E}">
        <p14:creationId xmlns:p14="http://schemas.microsoft.com/office/powerpoint/2010/main" val="293490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9004A8-7E81-61E2-4AC5-730A69862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496" y="612443"/>
            <a:ext cx="10065223" cy="5633114"/>
          </a:xfrm>
        </p:spPr>
        <p:txBody>
          <a:bodyPr>
            <a:normAutofit/>
          </a:bodyPr>
          <a:lstStyle/>
          <a:p>
            <a:pPr algn="l"/>
            <a:r>
              <a:rPr lang="en-US" sz="2600" b="1" dirty="0"/>
              <a:t>Resources - System Model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• If a system has two CPUs, then the resource type CPU has two instances.</a:t>
            </a:r>
          </a:p>
          <a:p>
            <a:pPr algn="l"/>
            <a:r>
              <a:rPr lang="en-US" dirty="0"/>
              <a:t>• Similarly, the resource type printer may have five instances.</a:t>
            </a:r>
          </a:p>
          <a:p>
            <a:pPr algn="l"/>
            <a:r>
              <a:rPr lang="en-US" dirty="0"/>
              <a:t>• If a process requests an instance of a resource type, the allocation of any instance of the type should satisfy the request.</a:t>
            </a:r>
          </a:p>
          <a:p>
            <a:pPr algn="l"/>
            <a:r>
              <a:rPr lang="en-US" dirty="0"/>
              <a:t>• If it does not, then the instances are not identical, and the resource type classes have not been defined properly.</a:t>
            </a:r>
          </a:p>
        </p:txBody>
      </p:sp>
    </p:spTree>
    <p:extLst>
      <p:ext uri="{BB962C8B-B14F-4D97-AF65-F5344CB8AC3E}">
        <p14:creationId xmlns:p14="http://schemas.microsoft.com/office/powerpoint/2010/main" val="2650207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9004A8-7E81-61E2-4AC5-730A69862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496" y="612443"/>
            <a:ext cx="10065223" cy="5633114"/>
          </a:xfrm>
        </p:spPr>
        <p:txBody>
          <a:bodyPr>
            <a:normAutofit/>
          </a:bodyPr>
          <a:lstStyle/>
          <a:p>
            <a:pPr algn="l"/>
            <a:r>
              <a:rPr lang="en-US" sz="2600" b="1" dirty="0"/>
              <a:t>System Model - Sequence of Resource Utilization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• Under the normal mode of operation, a process utilize a resource in only the following sequence:</a:t>
            </a:r>
          </a:p>
          <a:p>
            <a:pPr algn="l"/>
            <a:r>
              <a:rPr lang="en-US" dirty="0"/>
              <a:t>• 1. Request.</a:t>
            </a:r>
          </a:p>
          <a:p>
            <a:pPr algn="l"/>
            <a:r>
              <a:rPr lang="en-US" dirty="0"/>
              <a:t>	• The process requests the resource.</a:t>
            </a:r>
          </a:p>
          <a:p>
            <a:pPr algn="l"/>
            <a:r>
              <a:rPr lang="en-US" dirty="0"/>
              <a:t>	• If the request cannot be granted immediately then the requesting process must wait until it can acquire the resource.</a:t>
            </a:r>
          </a:p>
          <a:p>
            <a:pPr algn="l"/>
            <a:r>
              <a:rPr lang="en-US" dirty="0"/>
              <a:t>• 2. Use.</a:t>
            </a:r>
          </a:p>
          <a:p>
            <a:pPr algn="l"/>
            <a:r>
              <a:rPr lang="en-US" dirty="0"/>
              <a:t>	• The process can operate on the resource.</a:t>
            </a:r>
          </a:p>
          <a:p>
            <a:pPr algn="l"/>
            <a:r>
              <a:rPr lang="en-US" dirty="0"/>
              <a:t>• 3. Release.</a:t>
            </a:r>
          </a:p>
          <a:p>
            <a:pPr algn="l"/>
            <a:r>
              <a:rPr lang="en-US" dirty="0"/>
              <a:t>	• The process releases the resource.</a:t>
            </a:r>
          </a:p>
        </p:txBody>
      </p:sp>
    </p:spTree>
    <p:extLst>
      <p:ext uri="{BB962C8B-B14F-4D97-AF65-F5344CB8AC3E}">
        <p14:creationId xmlns:p14="http://schemas.microsoft.com/office/powerpoint/2010/main" val="2520773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9004A8-7E81-61E2-4AC5-730A69862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496" y="612443"/>
            <a:ext cx="10065223" cy="5633114"/>
          </a:xfrm>
        </p:spPr>
        <p:txBody>
          <a:bodyPr>
            <a:normAutofit/>
          </a:bodyPr>
          <a:lstStyle/>
          <a:p>
            <a:pPr algn="l"/>
            <a:r>
              <a:rPr lang="en-US" sz="2600" b="1" dirty="0"/>
              <a:t>Necessary Conditions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• A deadlock situation can arise, if the following four conditions hold simultaneously in a system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• 1. Mutual exclusion.</a:t>
            </a:r>
          </a:p>
          <a:p>
            <a:pPr algn="l"/>
            <a:r>
              <a:rPr lang="en-US" dirty="0"/>
              <a:t>• 2. Hold and wait.</a:t>
            </a:r>
          </a:p>
          <a:p>
            <a:pPr algn="l"/>
            <a:r>
              <a:rPr lang="en-US" dirty="0"/>
              <a:t>• 3. No preemption.</a:t>
            </a:r>
          </a:p>
          <a:p>
            <a:pPr algn="l"/>
            <a:r>
              <a:rPr lang="en-US" dirty="0"/>
              <a:t>• 4. Circular wait.</a:t>
            </a:r>
          </a:p>
        </p:txBody>
      </p:sp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40B9A2F7-7730-BF96-0EE6-2A0DFCAC1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714" y="2349802"/>
            <a:ext cx="5449005" cy="3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24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9004A8-7E81-61E2-4AC5-730A69862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496" y="612443"/>
            <a:ext cx="10065223" cy="3058805"/>
          </a:xfrm>
        </p:spPr>
        <p:txBody>
          <a:bodyPr>
            <a:normAutofit/>
          </a:bodyPr>
          <a:lstStyle/>
          <a:p>
            <a:pPr marL="514350" indent="-514350" algn="l">
              <a:buAutoNum type="arabicPeriod"/>
            </a:pPr>
            <a:r>
              <a:rPr lang="en-US" sz="2600" b="1" dirty="0"/>
              <a:t>Mutual exclusion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• At least one resource must be held in a non sharable mode;</a:t>
            </a:r>
          </a:p>
          <a:p>
            <a:pPr algn="l"/>
            <a:r>
              <a:rPr lang="en-US" dirty="0"/>
              <a:t>• that is, only one process at a time can use the resource.</a:t>
            </a:r>
          </a:p>
          <a:p>
            <a:pPr algn="l"/>
            <a:r>
              <a:rPr lang="en-US" dirty="0"/>
              <a:t>• If another process requests that resource, the requesting process must wait until the resource has been released.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59A0EBB-880C-5479-23D3-EEE4B43C0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650" y="3671248"/>
            <a:ext cx="63436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992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9004A8-7E81-61E2-4AC5-730A69862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496" y="612443"/>
            <a:ext cx="10065223" cy="3058805"/>
          </a:xfrm>
        </p:spPr>
        <p:txBody>
          <a:bodyPr>
            <a:normAutofit/>
          </a:bodyPr>
          <a:lstStyle/>
          <a:p>
            <a:pPr algn="l"/>
            <a:r>
              <a:rPr lang="en-US" sz="2600" b="1" dirty="0"/>
              <a:t>2. Hold and wait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• A process must be holding at least one resource and</a:t>
            </a:r>
          </a:p>
          <a:p>
            <a:pPr algn="l"/>
            <a:r>
              <a:rPr lang="en-US" dirty="0"/>
              <a:t>• waiting to acquire additional resources</a:t>
            </a:r>
          </a:p>
          <a:p>
            <a:pPr algn="l"/>
            <a:r>
              <a:rPr lang="en-US" dirty="0"/>
              <a:t>• that are currently being held by other processes.</a:t>
            </a:r>
          </a:p>
        </p:txBody>
      </p:sp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F95FD06B-469C-6BC3-1D6B-F9B4EAAC1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814" y="3048497"/>
            <a:ext cx="57340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38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9004A8-7E81-61E2-4AC5-730A69862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496" y="612443"/>
            <a:ext cx="10065223" cy="3058805"/>
          </a:xfrm>
        </p:spPr>
        <p:txBody>
          <a:bodyPr>
            <a:normAutofit/>
          </a:bodyPr>
          <a:lstStyle/>
          <a:p>
            <a:pPr algn="l"/>
            <a:r>
              <a:rPr lang="en-US" sz="2600" b="1" dirty="0"/>
              <a:t>3. No preemption.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• Resources cannot be preempted;</a:t>
            </a:r>
          </a:p>
          <a:p>
            <a:pPr algn="l"/>
            <a:r>
              <a:rPr lang="en-US" dirty="0"/>
              <a:t>• that is, a resource can be released only voluntarily by the process holding it,</a:t>
            </a:r>
          </a:p>
          <a:p>
            <a:pPr algn="l"/>
            <a:r>
              <a:rPr lang="en-US" dirty="0"/>
              <a:t>• after that process has completed its task.</a:t>
            </a:r>
          </a:p>
        </p:txBody>
      </p:sp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2BDFBDBD-28BF-BC80-B7A6-71E52BB9B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650" y="3671248"/>
            <a:ext cx="63436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409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9004A8-7E81-61E2-4AC5-730A69862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496" y="612443"/>
            <a:ext cx="10065223" cy="3058805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600" b="1" dirty="0"/>
              <a:t>4. Circular wait.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• A set {P0, P1, ..., </a:t>
            </a:r>
            <a:r>
              <a:rPr lang="en-US" dirty="0" err="1"/>
              <a:t>Pn</a:t>
            </a:r>
            <a:r>
              <a:rPr lang="en-US" dirty="0"/>
              <a:t>] of waiting processes must exist</a:t>
            </a:r>
          </a:p>
          <a:p>
            <a:pPr algn="l"/>
            <a:r>
              <a:rPr lang="en-US" dirty="0"/>
              <a:t>• such that P0 is waiting for a resource held by P1,</a:t>
            </a:r>
          </a:p>
          <a:p>
            <a:pPr algn="l"/>
            <a:r>
              <a:rPr lang="en-US" dirty="0"/>
              <a:t>• P1 is waiting for a resource held by P2,...,</a:t>
            </a:r>
          </a:p>
          <a:p>
            <a:pPr algn="l"/>
            <a:r>
              <a:rPr lang="en-US" dirty="0"/>
              <a:t>• Pn-1 is waiting for a resource held by </a:t>
            </a:r>
            <a:r>
              <a:rPr lang="en-US" dirty="0" err="1"/>
              <a:t>Pn</a:t>
            </a:r>
            <a:r>
              <a:rPr lang="en-US" dirty="0"/>
              <a:t>, and</a:t>
            </a:r>
          </a:p>
          <a:p>
            <a:pPr algn="l"/>
            <a:r>
              <a:rPr lang="en-US" dirty="0"/>
              <a:t>• </a:t>
            </a:r>
            <a:r>
              <a:rPr lang="en-US" dirty="0" err="1"/>
              <a:t>Pn</a:t>
            </a:r>
            <a:r>
              <a:rPr lang="en-US" dirty="0"/>
              <a:t> is waiting for a resource held by P0.</a:t>
            </a:r>
          </a:p>
        </p:txBody>
      </p:sp>
      <p:pic>
        <p:nvPicPr>
          <p:cNvPr id="1026" name="Picture 2" descr="Deadlock">
            <a:extLst>
              <a:ext uri="{FF2B5EF4-FFF2-40B4-BE49-F238E27FC236}">
                <a16:creationId xmlns:a16="http://schemas.microsoft.com/office/drawing/2014/main" id="{3B8E8E61-45C4-1C33-CCFB-A238AE1D3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107" y="3816824"/>
            <a:ext cx="6065505" cy="291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542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980</Words>
  <Application>Microsoft Office PowerPoint</Application>
  <PresentationFormat>Widescreen</PresentationFormat>
  <Paragraphs>102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Shaify</dc:creator>
  <cp:lastModifiedBy>Mohammed Shaify</cp:lastModifiedBy>
  <cp:revision>66</cp:revision>
  <dcterms:created xsi:type="dcterms:W3CDTF">2022-09-19T13:44:52Z</dcterms:created>
  <dcterms:modified xsi:type="dcterms:W3CDTF">2022-10-10T08:14:24Z</dcterms:modified>
</cp:coreProperties>
</file>