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2" r:id="rId3"/>
    <p:sldId id="293" r:id="rId4"/>
    <p:sldId id="277" r:id="rId5"/>
    <p:sldId id="278" r:id="rId6"/>
    <p:sldId id="294" r:id="rId7"/>
    <p:sldId id="287" r:id="rId8"/>
    <p:sldId id="284" r:id="rId9"/>
    <p:sldId id="295" r:id="rId10"/>
    <p:sldId id="296" r:id="rId11"/>
    <p:sldId id="298" r:id="rId12"/>
    <p:sldId id="297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CCF0-81EE-3DE5-7E7B-E78F43EE4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A6B57-3F6F-8258-7ED3-9765CBE3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E5F5A-C909-D1C6-0B90-27FEEE43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7ACAD-6F34-EEEE-D3EE-9E42A207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FE287-F1E0-AB1D-85D6-271A98F7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8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1640-D0B2-CAC9-6DE6-172D1641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C4EB2-FB62-DA6A-F744-8D7C31678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13E49-6C86-E991-6B23-9C133CDE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43E06-E419-0381-E246-1DDAB697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14783-0C39-3749-6B5A-871F6CEF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9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FD35B-361D-C5F0-CAD4-D1FA7AA37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55354-B420-DED3-BF55-1F17C9070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53584-A850-A4CC-5A54-288871FF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72C52-4770-51D0-5899-CEAADADD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1488-D5BE-74FF-D080-CE07843B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8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C097-8E81-A5D0-3EB3-178F14ED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B82E6-26A0-BE52-7F4D-E4FFCE118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A467D-488E-1A12-8072-97591E11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08717-9807-0F37-1AB3-DF9034A58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8B8C-985D-21F2-1380-972FA5F1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B23A-BFDA-871C-413D-E1A4723A9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1753E-4B38-7BEF-5831-296BCB078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A28D5-D8AD-D13F-E2E3-1BDBC282E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4E3BE-F6E8-A233-21E7-B882D72E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24751-A255-6229-AF47-5B4284A4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2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1ED1-86FC-73AF-E4C2-E934A700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29011-DF89-CB86-6A5F-E11C18C6E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BBBFF-145E-5CB8-B772-0D6FB27D0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0515F-7A4E-E3B3-DED0-A079EB30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21040-19ED-3AF8-85AA-B1A76DFC3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18E13-0BDA-0B69-5FEE-079BBA83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9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9EC6-B67C-3BCC-AB16-FB6ACE56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109E7-5139-6E38-7E3B-29906BE7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92AA5-4883-5D51-DC46-B9FC4DEDC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3560D-EB6E-CFD4-97A5-99EE4588B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3A291-F897-956D-1B8A-F36EA1C1B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10DD36-465E-8C2E-E058-FD14BC33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1C8D1-A1F6-611E-6A1D-0CA1D9DD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68D6B7-B264-FE9A-7E61-1C0F3440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A20D-9421-9526-6E7C-550760DE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F555D-D72D-CDA6-199E-D52451D2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EDE67-DEAB-8FB8-7F10-DFB1884F3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FD82-84F4-194A-2197-E4BCBB2D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0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29667-CCDB-F175-4E24-12B44FB8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2AB264-0C2C-F6E1-2328-9E89F34F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5C078-B0E0-BB18-D41C-60A3A2F1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850A-EA12-16E4-E396-F9E37472B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E5388-DBA9-A063-B4AD-5CB49D04C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A0FE5-20C9-3571-960D-EB2463011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3761F-7624-8C35-73A5-B0347BD9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EB738-0397-4D4C-86BF-CD69CAD1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E083-2999-CCC1-1C7F-273498B8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3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4D32-BB70-8870-C051-E789E37BB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5CFEC-FCDC-EFB1-6D5F-5522B57B7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DB5DF-3A25-F07A-1C2D-A9AEE3B0E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69E5F-6C84-B676-71E2-1E303668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65FA3-F85E-0ECE-FCE9-5699CE2B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0B884-C56A-7FA4-9B82-F15793EE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2394A-0E84-5C68-2D77-911F81BF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C567C-8166-ACB5-4DB4-CAAE63E7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F88B5-E73A-AA86-1561-1B0CA04AF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8B360-F7D6-4494-8C4D-D77A1D77CB7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B878D-780E-7BAB-A006-CBA899C5A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00C1A-1F28-2DE0-395E-3926EA6E5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5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850" y="1053575"/>
            <a:ext cx="11580125" cy="454200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The round-robin (RR) scheduling algorithm is designed especially for timesharing systems.</a:t>
            </a:r>
          </a:p>
          <a:p>
            <a:pPr algn="l"/>
            <a:r>
              <a:rPr lang="en-US" dirty="0"/>
              <a:t>• It is similar to FCFS scheduling, but preemption is added to enable the system to switch between processes.</a:t>
            </a:r>
          </a:p>
          <a:p>
            <a:pPr algn="l"/>
            <a:r>
              <a:rPr lang="en-US" dirty="0"/>
              <a:t>• A small unit of time, called a time quantum or time slice, is defined, and is generally from 10 to 100 milliseconds in length.</a:t>
            </a:r>
          </a:p>
          <a:p>
            <a:pPr algn="l"/>
            <a:r>
              <a:rPr lang="en-US" dirty="0"/>
              <a:t>• The ready queue is treated as a circular queue.</a:t>
            </a:r>
          </a:p>
          <a:p>
            <a:pPr algn="l"/>
            <a:r>
              <a:rPr lang="en-US" dirty="0"/>
              <a:t>• The CPU scheduler goes around the ready queue, allocating the CPU to each process for a time interval of up to 1 time quantum.</a:t>
            </a:r>
          </a:p>
          <a:p>
            <a:pPr algn="l"/>
            <a:r>
              <a:rPr lang="en-US" dirty="0"/>
              <a:t>• The CPU scheduler picks the first process from the ready queue, sets a timer to interrupt after 1 time quantum and dispatches the process.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374850" y="279779"/>
            <a:ext cx="5721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Round-Robin Scheduling</a:t>
            </a:r>
          </a:p>
        </p:txBody>
      </p:sp>
    </p:spTree>
    <p:extLst>
      <p:ext uri="{BB962C8B-B14F-4D97-AF65-F5344CB8AC3E}">
        <p14:creationId xmlns:p14="http://schemas.microsoft.com/office/powerpoint/2010/main" val="2202263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849" y="1203701"/>
            <a:ext cx="9601664" cy="143031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Run the process with the highest priority.</a:t>
            </a:r>
          </a:p>
          <a:p>
            <a:pPr algn="l"/>
            <a:r>
              <a:rPr lang="en-US" dirty="0"/>
              <a:t>• Processes with the same priority run round-robin with time quantum =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374849" y="279779"/>
            <a:ext cx="6790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Priority Scheduling with Round Robin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3339F8B1-E696-835C-7951-D804C5F67C4F}"/>
              </a:ext>
            </a:extLst>
          </p:cNvPr>
          <p:cNvSpPr txBox="1">
            <a:spLocks/>
          </p:cNvSpPr>
          <p:nvPr/>
        </p:nvSpPr>
        <p:spPr>
          <a:xfrm>
            <a:off x="1780568" y="2883553"/>
            <a:ext cx="5903121" cy="325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Process	Burst Time		Priority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• P1			4		    3</a:t>
            </a:r>
          </a:p>
          <a:p>
            <a:pPr algn="l"/>
            <a:r>
              <a:rPr lang="en-US" dirty="0"/>
              <a:t>• P2			5		    2</a:t>
            </a:r>
          </a:p>
          <a:p>
            <a:pPr algn="l"/>
            <a:r>
              <a:rPr lang="en-US" dirty="0"/>
              <a:t>• P3			8		    2</a:t>
            </a:r>
          </a:p>
          <a:p>
            <a:pPr algn="l"/>
            <a:r>
              <a:rPr lang="en-US" dirty="0"/>
              <a:t>• P4			7		    1</a:t>
            </a:r>
          </a:p>
          <a:p>
            <a:pPr algn="l"/>
            <a:r>
              <a:rPr lang="en-US" dirty="0"/>
              <a:t>• P5			3		   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9CF83-7F2E-1E59-E98B-1A65176EBA2E}"/>
              </a:ext>
            </a:extLst>
          </p:cNvPr>
          <p:cNvSpPr txBox="1"/>
          <p:nvPr/>
        </p:nvSpPr>
        <p:spPr>
          <a:xfrm>
            <a:off x="1780568" y="2172354"/>
            <a:ext cx="5721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713617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374850" y="279779"/>
            <a:ext cx="16996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Example-2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55EB08-DB90-3A68-C0EB-A1BBD2A11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094682"/>
              </p:ext>
            </p:extLst>
          </p:nvPr>
        </p:nvGraphicFramePr>
        <p:xfrm>
          <a:off x="622318" y="1871300"/>
          <a:ext cx="6758346" cy="6615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4258">
                  <a:extLst>
                    <a:ext uri="{9D8B030D-6E8A-4147-A177-3AD203B41FA5}">
                      <a16:colId xmlns:a16="http://schemas.microsoft.com/office/drawing/2014/main" val="2982450946"/>
                    </a:ext>
                  </a:extLst>
                </a:gridCol>
                <a:gridCol w="632750">
                  <a:extLst>
                    <a:ext uri="{9D8B030D-6E8A-4147-A177-3AD203B41FA5}">
                      <a16:colId xmlns:a16="http://schemas.microsoft.com/office/drawing/2014/main" val="2653132106"/>
                    </a:ext>
                  </a:extLst>
                </a:gridCol>
                <a:gridCol w="622380">
                  <a:extLst>
                    <a:ext uri="{9D8B030D-6E8A-4147-A177-3AD203B41FA5}">
                      <a16:colId xmlns:a16="http://schemas.microsoft.com/office/drawing/2014/main" val="2466071386"/>
                    </a:ext>
                  </a:extLst>
                </a:gridCol>
                <a:gridCol w="689292">
                  <a:extLst>
                    <a:ext uri="{9D8B030D-6E8A-4147-A177-3AD203B41FA5}">
                      <a16:colId xmlns:a16="http://schemas.microsoft.com/office/drawing/2014/main" val="3577237543"/>
                    </a:ext>
                  </a:extLst>
                </a:gridCol>
                <a:gridCol w="832513">
                  <a:extLst>
                    <a:ext uri="{9D8B030D-6E8A-4147-A177-3AD203B41FA5}">
                      <a16:colId xmlns:a16="http://schemas.microsoft.com/office/drawing/2014/main" val="1767307028"/>
                    </a:ext>
                  </a:extLst>
                </a:gridCol>
                <a:gridCol w="423081">
                  <a:extLst>
                    <a:ext uri="{9D8B030D-6E8A-4147-A177-3AD203B41FA5}">
                      <a16:colId xmlns:a16="http://schemas.microsoft.com/office/drawing/2014/main" val="1801648088"/>
                    </a:ext>
                  </a:extLst>
                </a:gridCol>
                <a:gridCol w="627797">
                  <a:extLst>
                    <a:ext uri="{9D8B030D-6E8A-4147-A177-3AD203B41FA5}">
                      <a16:colId xmlns:a16="http://schemas.microsoft.com/office/drawing/2014/main" val="1691144773"/>
                    </a:ext>
                  </a:extLst>
                </a:gridCol>
                <a:gridCol w="682388">
                  <a:extLst>
                    <a:ext uri="{9D8B030D-6E8A-4147-A177-3AD203B41FA5}">
                      <a16:colId xmlns:a16="http://schemas.microsoft.com/office/drawing/2014/main" val="225169903"/>
                    </a:ext>
                  </a:extLst>
                </a:gridCol>
                <a:gridCol w="717778">
                  <a:extLst>
                    <a:ext uri="{9D8B030D-6E8A-4147-A177-3AD203B41FA5}">
                      <a16:colId xmlns:a16="http://schemas.microsoft.com/office/drawing/2014/main" val="4278608005"/>
                    </a:ext>
                  </a:extLst>
                </a:gridCol>
                <a:gridCol w="726109">
                  <a:extLst>
                    <a:ext uri="{9D8B030D-6E8A-4147-A177-3AD203B41FA5}">
                      <a16:colId xmlns:a16="http://schemas.microsoft.com/office/drawing/2014/main" val="3767954462"/>
                    </a:ext>
                  </a:extLst>
                </a:gridCol>
              </a:tblGrid>
              <a:tr h="66154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96246"/>
                  </a:ext>
                </a:extLst>
              </a:tr>
            </a:tbl>
          </a:graphicData>
        </a:graphic>
      </p:graphicFrame>
      <p:sp>
        <p:nvSpPr>
          <p:cNvPr id="5" name="Subtitle 2">
            <a:extLst>
              <a:ext uri="{FF2B5EF4-FFF2-40B4-BE49-F238E27FC236}">
                <a16:creationId xmlns:a16="http://schemas.microsoft.com/office/drawing/2014/main" id="{CB080691-CB32-6104-971C-D966F36D978B}"/>
              </a:ext>
            </a:extLst>
          </p:cNvPr>
          <p:cNvSpPr txBox="1">
            <a:spLocks/>
          </p:cNvSpPr>
          <p:nvPr/>
        </p:nvSpPr>
        <p:spPr>
          <a:xfrm>
            <a:off x="622318" y="2544739"/>
            <a:ext cx="7429862" cy="661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?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33CD0DB-9DD5-2006-7DB4-D35A14BF4747}"/>
              </a:ext>
            </a:extLst>
          </p:cNvPr>
          <p:cNvGraphicFramePr>
            <a:graphicFrameLocks noGrp="1"/>
          </p:cNvGraphicFramePr>
          <p:nvPr/>
        </p:nvGraphicFramePr>
        <p:xfrm>
          <a:off x="374850" y="3218178"/>
          <a:ext cx="99428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857">
                  <a:extLst>
                    <a:ext uri="{9D8B030D-6E8A-4147-A177-3AD203B41FA5}">
                      <a16:colId xmlns:a16="http://schemas.microsoft.com/office/drawing/2014/main" val="4231157225"/>
                    </a:ext>
                  </a:extLst>
                </a:gridCol>
                <a:gridCol w="1242857">
                  <a:extLst>
                    <a:ext uri="{9D8B030D-6E8A-4147-A177-3AD203B41FA5}">
                      <a16:colId xmlns:a16="http://schemas.microsoft.com/office/drawing/2014/main" val="2502993945"/>
                    </a:ext>
                  </a:extLst>
                </a:gridCol>
                <a:gridCol w="1242857">
                  <a:extLst>
                    <a:ext uri="{9D8B030D-6E8A-4147-A177-3AD203B41FA5}">
                      <a16:colId xmlns:a16="http://schemas.microsoft.com/office/drawing/2014/main" val="3787908346"/>
                    </a:ext>
                  </a:extLst>
                </a:gridCol>
                <a:gridCol w="1242857">
                  <a:extLst>
                    <a:ext uri="{9D8B030D-6E8A-4147-A177-3AD203B41FA5}">
                      <a16:colId xmlns:a16="http://schemas.microsoft.com/office/drawing/2014/main" val="3176586499"/>
                    </a:ext>
                  </a:extLst>
                </a:gridCol>
                <a:gridCol w="1242857">
                  <a:extLst>
                    <a:ext uri="{9D8B030D-6E8A-4147-A177-3AD203B41FA5}">
                      <a16:colId xmlns:a16="http://schemas.microsoft.com/office/drawing/2014/main" val="2663615656"/>
                    </a:ext>
                  </a:extLst>
                </a:gridCol>
                <a:gridCol w="1242857">
                  <a:extLst>
                    <a:ext uri="{9D8B030D-6E8A-4147-A177-3AD203B41FA5}">
                      <a16:colId xmlns:a16="http://schemas.microsoft.com/office/drawing/2014/main" val="2104270387"/>
                    </a:ext>
                  </a:extLst>
                </a:gridCol>
                <a:gridCol w="1242857">
                  <a:extLst>
                    <a:ext uri="{9D8B030D-6E8A-4147-A177-3AD203B41FA5}">
                      <a16:colId xmlns:a16="http://schemas.microsoft.com/office/drawing/2014/main" val="1897658738"/>
                    </a:ext>
                  </a:extLst>
                </a:gridCol>
                <a:gridCol w="1242857">
                  <a:extLst>
                    <a:ext uri="{9D8B030D-6E8A-4147-A177-3AD203B41FA5}">
                      <a16:colId xmlns:a16="http://schemas.microsoft.com/office/drawing/2014/main" val="1845338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73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58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02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4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564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99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797329"/>
                  </a:ext>
                </a:extLst>
              </a:tr>
            </a:tbl>
          </a:graphicData>
        </a:graphic>
      </p:graphicFrame>
      <p:sp>
        <p:nvSpPr>
          <p:cNvPr id="2" name="Subtitle 2">
            <a:extLst>
              <a:ext uri="{FF2B5EF4-FFF2-40B4-BE49-F238E27FC236}">
                <a16:creationId xmlns:a16="http://schemas.microsoft.com/office/drawing/2014/main" id="{C2B3B364-EBA0-760A-E4AA-2D259D2E2C9F}"/>
              </a:ext>
            </a:extLst>
          </p:cNvPr>
          <p:cNvSpPr txBox="1">
            <a:spLocks/>
          </p:cNvSpPr>
          <p:nvPr/>
        </p:nvSpPr>
        <p:spPr>
          <a:xfrm>
            <a:off x="9007523" y="109703"/>
            <a:ext cx="3125337" cy="2199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Process   Burst Time    Priority</a:t>
            </a:r>
          </a:p>
          <a:p>
            <a:pPr algn="l"/>
            <a:r>
              <a:rPr lang="en-US" sz="1800" dirty="0"/>
              <a:t>• P1	   4	    3</a:t>
            </a:r>
          </a:p>
          <a:p>
            <a:pPr algn="l"/>
            <a:r>
              <a:rPr lang="en-US" sz="1800" dirty="0"/>
              <a:t>• P2	   5	    2</a:t>
            </a:r>
          </a:p>
          <a:p>
            <a:pPr algn="l"/>
            <a:r>
              <a:rPr lang="en-US" sz="1800" dirty="0"/>
              <a:t>• P3	   8	    2</a:t>
            </a:r>
          </a:p>
          <a:p>
            <a:pPr algn="l"/>
            <a:r>
              <a:rPr lang="en-US" sz="1800" dirty="0"/>
              <a:t>• P4	   7	    1</a:t>
            </a:r>
          </a:p>
          <a:p>
            <a:pPr algn="l"/>
            <a:r>
              <a:rPr lang="en-US" sz="1800" dirty="0"/>
              <a:t>• P5	   3	   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25A0EA-0920-230A-5681-229E2F5394C3}"/>
              </a:ext>
            </a:extLst>
          </p:cNvPr>
          <p:cNvSpPr txBox="1"/>
          <p:nvPr/>
        </p:nvSpPr>
        <p:spPr>
          <a:xfrm>
            <a:off x="2820979" y="813109"/>
            <a:ext cx="2611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Time Quantum - 2</a:t>
            </a:r>
          </a:p>
        </p:txBody>
      </p:sp>
    </p:spTree>
    <p:extLst>
      <p:ext uri="{BB962C8B-B14F-4D97-AF65-F5344CB8AC3E}">
        <p14:creationId xmlns:p14="http://schemas.microsoft.com/office/powerpoint/2010/main" val="2498505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374850" y="279779"/>
            <a:ext cx="16996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Example-2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55EB08-DB90-3A68-C0EB-A1BBD2A11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256260"/>
              </p:ext>
            </p:extLst>
          </p:nvPr>
        </p:nvGraphicFramePr>
        <p:xfrm>
          <a:off x="622318" y="1871300"/>
          <a:ext cx="6924894" cy="6615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9060">
                  <a:extLst>
                    <a:ext uri="{9D8B030D-6E8A-4147-A177-3AD203B41FA5}">
                      <a16:colId xmlns:a16="http://schemas.microsoft.com/office/drawing/2014/main" val="2982450946"/>
                    </a:ext>
                  </a:extLst>
                </a:gridCol>
                <a:gridCol w="605058">
                  <a:extLst>
                    <a:ext uri="{9D8B030D-6E8A-4147-A177-3AD203B41FA5}">
                      <a16:colId xmlns:a16="http://schemas.microsoft.com/office/drawing/2014/main" val="2653132106"/>
                    </a:ext>
                  </a:extLst>
                </a:gridCol>
                <a:gridCol w="595143">
                  <a:extLst>
                    <a:ext uri="{9D8B030D-6E8A-4147-A177-3AD203B41FA5}">
                      <a16:colId xmlns:a16="http://schemas.microsoft.com/office/drawing/2014/main" val="2466071386"/>
                    </a:ext>
                  </a:extLst>
                </a:gridCol>
                <a:gridCol w="659126">
                  <a:extLst>
                    <a:ext uri="{9D8B030D-6E8A-4147-A177-3AD203B41FA5}">
                      <a16:colId xmlns:a16="http://schemas.microsoft.com/office/drawing/2014/main" val="3577237543"/>
                    </a:ext>
                  </a:extLst>
                </a:gridCol>
                <a:gridCol w="796079">
                  <a:extLst>
                    <a:ext uri="{9D8B030D-6E8A-4147-A177-3AD203B41FA5}">
                      <a16:colId xmlns:a16="http://schemas.microsoft.com/office/drawing/2014/main" val="1767307028"/>
                    </a:ext>
                  </a:extLst>
                </a:gridCol>
                <a:gridCol w="552512">
                  <a:extLst>
                    <a:ext uri="{9D8B030D-6E8A-4147-A177-3AD203B41FA5}">
                      <a16:colId xmlns:a16="http://schemas.microsoft.com/office/drawing/2014/main" val="1801648088"/>
                    </a:ext>
                  </a:extLst>
                </a:gridCol>
                <a:gridCol w="627797">
                  <a:extLst>
                    <a:ext uri="{9D8B030D-6E8A-4147-A177-3AD203B41FA5}">
                      <a16:colId xmlns:a16="http://schemas.microsoft.com/office/drawing/2014/main" val="1691144773"/>
                    </a:ext>
                  </a:extLst>
                </a:gridCol>
                <a:gridCol w="477103">
                  <a:extLst>
                    <a:ext uri="{9D8B030D-6E8A-4147-A177-3AD203B41FA5}">
                      <a16:colId xmlns:a16="http://schemas.microsoft.com/office/drawing/2014/main" val="225169903"/>
                    </a:ext>
                  </a:extLst>
                </a:gridCol>
                <a:gridCol w="686365">
                  <a:extLst>
                    <a:ext uri="{9D8B030D-6E8A-4147-A177-3AD203B41FA5}">
                      <a16:colId xmlns:a16="http://schemas.microsoft.com/office/drawing/2014/main" val="4278608005"/>
                    </a:ext>
                  </a:extLst>
                </a:gridCol>
                <a:gridCol w="694332">
                  <a:extLst>
                    <a:ext uri="{9D8B030D-6E8A-4147-A177-3AD203B41FA5}">
                      <a16:colId xmlns:a16="http://schemas.microsoft.com/office/drawing/2014/main" val="3767954462"/>
                    </a:ext>
                  </a:extLst>
                </a:gridCol>
                <a:gridCol w="462319">
                  <a:extLst>
                    <a:ext uri="{9D8B030D-6E8A-4147-A177-3AD203B41FA5}">
                      <a16:colId xmlns:a16="http://schemas.microsoft.com/office/drawing/2014/main" val="740788167"/>
                    </a:ext>
                  </a:extLst>
                </a:gridCol>
              </a:tblGrid>
              <a:tr h="66154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96246"/>
                  </a:ext>
                </a:extLst>
              </a:tr>
            </a:tbl>
          </a:graphicData>
        </a:graphic>
      </p:graphicFrame>
      <p:sp>
        <p:nvSpPr>
          <p:cNvPr id="5" name="Subtitle 2">
            <a:extLst>
              <a:ext uri="{FF2B5EF4-FFF2-40B4-BE49-F238E27FC236}">
                <a16:creationId xmlns:a16="http://schemas.microsoft.com/office/drawing/2014/main" id="{CB080691-CB32-6104-971C-D966F36D978B}"/>
              </a:ext>
            </a:extLst>
          </p:cNvPr>
          <p:cNvSpPr txBox="1">
            <a:spLocks/>
          </p:cNvSpPr>
          <p:nvPr/>
        </p:nvSpPr>
        <p:spPr>
          <a:xfrm>
            <a:off x="622318" y="2544739"/>
            <a:ext cx="7716464" cy="661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0            7           9           11         13              15     16        20          22         24         26         27           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33CD0DB-9DD5-2006-7DB4-D35A14BF4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612175"/>
              </p:ext>
            </p:extLst>
          </p:nvPr>
        </p:nvGraphicFramePr>
        <p:xfrm>
          <a:off x="374850" y="3218178"/>
          <a:ext cx="99428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857">
                  <a:extLst>
                    <a:ext uri="{9D8B030D-6E8A-4147-A177-3AD203B41FA5}">
                      <a16:colId xmlns:a16="http://schemas.microsoft.com/office/drawing/2014/main" val="4231157225"/>
                    </a:ext>
                  </a:extLst>
                </a:gridCol>
                <a:gridCol w="1242857">
                  <a:extLst>
                    <a:ext uri="{9D8B030D-6E8A-4147-A177-3AD203B41FA5}">
                      <a16:colId xmlns:a16="http://schemas.microsoft.com/office/drawing/2014/main" val="2502993945"/>
                    </a:ext>
                  </a:extLst>
                </a:gridCol>
                <a:gridCol w="1242857">
                  <a:extLst>
                    <a:ext uri="{9D8B030D-6E8A-4147-A177-3AD203B41FA5}">
                      <a16:colId xmlns:a16="http://schemas.microsoft.com/office/drawing/2014/main" val="3787908346"/>
                    </a:ext>
                  </a:extLst>
                </a:gridCol>
                <a:gridCol w="1242857">
                  <a:extLst>
                    <a:ext uri="{9D8B030D-6E8A-4147-A177-3AD203B41FA5}">
                      <a16:colId xmlns:a16="http://schemas.microsoft.com/office/drawing/2014/main" val="3176586499"/>
                    </a:ext>
                  </a:extLst>
                </a:gridCol>
                <a:gridCol w="1242857">
                  <a:extLst>
                    <a:ext uri="{9D8B030D-6E8A-4147-A177-3AD203B41FA5}">
                      <a16:colId xmlns:a16="http://schemas.microsoft.com/office/drawing/2014/main" val="2663615656"/>
                    </a:ext>
                  </a:extLst>
                </a:gridCol>
                <a:gridCol w="1242857">
                  <a:extLst>
                    <a:ext uri="{9D8B030D-6E8A-4147-A177-3AD203B41FA5}">
                      <a16:colId xmlns:a16="http://schemas.microsoft.com/office/drawing/2014/main" val="2104270387"/>
                    </a:ext>
                  </a:extLst>
                </a:gridCol>
                <a:gridCol w="1242857">
                  <a:extLst>
                    <a:ext uri="{9D8B030D-6E8A-4147-A177-3AD203B41FA5}">
                      <a16:colId xmlns:a16="http://schemas.microsoft.com/office/drawing/2014/main" val="1897658738"/>
                    </a:ext>
                  </a:extLst>
                </a:gridCol>
                <a:gridCol w="1242857">
                  <a:extLst>
                    <a:ext uri="{9D8B030D-6E8A-4147-A177-3AD203B41FA5}">
                      <a16:colId xmlns:a16="http://schemas.microsoft.com/office/drawing/2014/main" val="1845338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73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58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02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4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564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99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797329"/>
                  </a:ext>
                </a:extLst>
              </a:tr>
            </a:tbl>
          </a:graphicData>
        </a:graphic>
      </p:graphicFrame>
      <p:sp>
        <p:nvSpPr>
          <p:cNvPr id="2" name="Subtitle 2">
            <a:extLst>
              <a:ext uri="{FF2B5EF4-FFF2-40B4-BE49-F238E27FC236}">
                <a16:creationId xmlns:a16="http://schemas.microsoft.com/office/drawing/2014/main" id="{C2B3B364-EBA0-760A-E4AA-2D259D2E2C9F}"/>
              </a:ext>
            </a:extLst>
          </p:cNvPr>
          <p:cNvSpPr txBox="1">
            <a:spLocks/>
          </p:cNvSpPr>
          <p:nvPr/>
        </p:nvSpPr>
        <p:spPr>
          <a:xfrm>
            <a:off x="9007523" y="109703"/>
            <a:ext cx="3125337" cy="2199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Process   Burst Time    Priority</a:t>
            </a:r>
          </a:p>
          <a:p>
            <a:pPr algn="l"/>
            <a:r>
              <a:rPr lang="en-US" sz="1800" dirty="0"/>
              <a:t>• P1	   4	    3</a:t>
            </a:r>
          </a:p>
          <a:p>
            <a:pPr algn="l"/>
            <a:r>
              <a:rPr lang="en-US" sz="1800" dirty="0"/>
              <a:t>• P2	   5	    2</a:t>
            </a:r>
          </a:p>
          <a:p>
            <a:pPr algn="l"/>
            <a:r>
              <a:rPr lang="en-US" sz="1800" dirty="0"/>
              <a:t>• P3	   8	    2</a:t>
            </a:r>
          </a:p>
          <a:p>
            <a:pPr algn="l"/>
            <a:r>
              <a:rPr lang="en-US" sz="1800" dirty="0"/>
              <a:t>• P4	   7	    1</a:t>
            </a:r>
          </a:p>
          <a:p>
            <a:pPr algn="l"/>
            <a:r>
              <a:rPr lang="en-US" sz="1800" dirty="0"/>
              <a:t>• P5	   3	   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25A0EA-0920-230A-5681-229E2F5394C3}"/>
              </a:ext>
            </a:extLst>
          </p:cNvPr>
          <p:cNvSpPr txBox="1"/>
          <p:nvPr/>
        </p:nvSpPr>
        <p:spPr>
          <a:xfrm>
            <a:off x="2820979" y="813109"/>
            <a:ext cx="2611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Time Quantum - 2</a:t>
            </a:r>
          </a:p>
        </p:txBody>
      </p:sp>
    </p:spTree>
    <p:extLst>
      <p:ext uri="{BB962C8B-B14F-4D97-AF65-F5344CB8AC3E}">
        <p14:creationId xmlns:p14="http://schemas.microsoft.com/office/powerpoint/2010/main" val="4151944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677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850" y="1053575"/>
            <a:ext cx="11580125" cy="454200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MQS scheduling algorithms has been created for situations in which processes are easily classified into different groups.</a:t>
            </a:r>
          </a:p>
          <a:p>
            <a:pPr algn="l"/>
            <a:r>
              <a:rPr lang="en-US" dirty="0"/>
              <a:t>• foreground (interactive) processes and</a:t>
            </a:r>
          </a:p>
          <a:p>
            <a:pPr algn="l"/>
            <a:r>
              <a:rPr lang="en-US" dirty="0"/>
              <a:t>• background (batch) processes.</a:t>
            </a:r>
          </a:p>
          <a:p>
            <a:pPr algn="l"/>
            <a:r>
              <a:rPr lang="en-US" dirty="0"/>
              <a:t>• These two types of processes have different response-time requirements and so may have different scheduling needs.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374850" y="279779"/>
            <a:ext cx="5721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Multilevel Queue Scheduling</a:t>
            </a:r>
          </a:p>
        </p:txBody>
      </p:sp>
    </p:spTree>
    <p:extLst>
      <p:ext uri="{BB962C8B-B14F-4D97-AF65-F5344CB8AC3E}">
        <p14:creationId xmlns:p14="http://schemas.microsoft.com/office/powerpoint/2010/main" val="1670563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850" y="1053575"/>
            <a:ext cx="11580125" cy="454200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Foreground processes may have priority (externally defined) over background processes.</a:t>
            </a:r>
          </a:p>
          <a:p>
            <a:pPr algn="l"/>
            <a:r>
              <a:rPr lang="en-US" dirty="0"/>
              <a:t>• Separate queues might be used for foreground and background processes.</a:t>
            </a:r>
          </a:p>
          <a:p>
            <a:pPr algn="l"/>
            <a:r>
              <a:rPr lang="en-US" dirty="0"/>
              <a:t>• The foreground queue might be scheduled by an RR algorithm, while the background queue is scheduled by an FCFS algorithm.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374850" y="279779"/>
            <a:ext cx="5721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Multilevel Queue Scheduling...</a:t>
            </a:r>
          </a:p>
        </p:txBody>
      </p:sp>
    </p:spTree>
    <p:extLst>
      <p:ext uri="{BB962C8B-B14F-4D97-AF65-F5344CB8AC3E}">
        <p14:creationId xmlns:p14="http://schemas.microsoft.com/office/powerpoint/2010/main" val="1326072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020" y="887104"/>
            <a:ext cx="10734428" cy="513156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A multilevel queue scheduling algorithm divides the ready queue into several separate queues based on some property of the process,</a:t>
            </a:r>
          </a:p>
          <a:p>
            <a:pPr algn="l"/>
            <a:r>
              <a:rPr lang="en-US" dirty="0"/>
              <a:t>• such as memory size, process priority, or </a:t>
            </a:r>
          </a:p>
          <a:p>
            <a:pPr algn="l"/>
            <a:r>
              <a:rPr lang="en-US" dirty="0"/>
              <a:t>process type.</a:t>
            </a:r>
          </a:p>
          <a:p>
            <a:pPr algn="l"/>
            <a:r>
              <a:rPr lang="en-US" dirty="0"/>
              <a:t>• Multilevel queue scheduler defined by the: </a:t>
            </a:r>
          </a:p>
          <a:p>
            <a:pPr algn="l"/>
            <a:r>
              <a:rPr lang="en-US" dirty="0"/>
              <a:t>•  Number of queues</a:t>
            </a:r>
          </a:p>
          <a:p>
            <a:pPr algn="l"/>
            <a:r>
              <a:rPr lang="en-US" dirty="0"/>
              <a:t>• Scheduling algorithms for each queue</a:t>
            </a:r>
          </a:p>
          <a:p>
            <a:pPr algn="l"/>
            <a:r>
              <a:rPr lang="en-US" dirty="0"/>
              <a:t>• Method used to determine which queue a </a:t>
            </a:r>
          </a:p>
          <a:p>
            <a:pPr algn="l"/>
            <a:r>
              <a:rPr lang="en-US" dirty="0"/>
              <a:t>   process will enter, when that process 	  </a:t>
            </a:r>
          </a:p>
          <a:p>
            <a:pPr algn="l"/>
            <a:r>
              <a:rPr lang="en-US" dirty="0"/>
              <a:t>   needs service</a:t>
            </a:r>
          </a:p>
          <a:p>
            <a:pPr algn="l"/>
            <a:r>
              <a:rPr lang="en-US" dirty="0"/>
              <a:t>• Scheduling among the queues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374850" y="279779"/>
            <a:ext cx="5721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Multilevel Queue Scheduling...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B68751-01F4-DB4F-6813-5F0406B99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466" y="2168073"/>
            <a:ext cx="60674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03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850" y="1053574"/>
            <a:ext cx="11580125" cy="514250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scheduling among the queues,</a:t>
            </a:r>
          </a:p>
          <a:p>
            <a:pPr algn="l"/>
            <a:r>
              <a:rPr lang="en-US" dirty="0"/>
              <a:t>• which is commonly implemented as fixed-priority preemptive scheduling.</a:t>
            </a:r>
          </a:p>
          <a:p>
            <a:pPr algn="l"/>
            <a:r>
              <a:rPr lang="en-US" dirty="0"/>
              <a:t>• For example, the foreground queue may have absolute priority over the background queue.</a:t>
            </a:r>
          </a:p>
          <a:p>
            <a:pPr algn="l"/>
            <a:r>
              <a:rPr lang="en-US" dirty="0"/>
              <a:t>• Let's look at an example of a multilevel queue scheduling algorithm with five queues, listed below in order of priority:</a:t>
            </a:r>
          </a:p>
          <a:p>
            <a:pPr algn="l"/>
            <a:r>
              <a:rPr lang="en-US" dirty="0"/>
              <a:t>• 1. System processes</a:t>
            </a:r>
          </a:p>
          <a:p>
            <a:pPr algn="l"/>
            <a:r>
              <a:rPr lang="en-US" dirty="0"/>
              <a:t>• 2. Interactive processes</a:t>
            </a:r>
          </a:p>
          <a:p>
            <a:pPr algn="l"/>
            <a:r>
              <a:rPr lang="en-US" dirty="0"/>
              <a:t>• 3. Interactive editing processes</a:t>
            </a:r>
          </a:p>
          <a:p>
            <a:pPr algn="l"/>
            <a:r>
              <a:rPr lang="en-US" dirty="0"/>
              <a:t>• 4. Batch processes</a:t>
            </a:r>
          </a:p>
          <a:p>
            <a:pPr algn="l"/>
            <a:r>
              <a:rPr lang="en-US" dirty="0"/>
              <a:t>• 5. Student processes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374850" y="279779"/>
            <a:ext cx="5721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Multilevel Queue Scheduling...</a:t>
            </a:r>
          </a:p>
        </p:txBody>
      </p:sp>
    </p:spTree>
    <p:extLst>
      <p:ext uri="{BB962C8B-B14F-4D97-AF65-F5344CB8AC3E}">
        <p14:creationId xmlns:p14="http://schemas.microsoft.com/office/powerpoint/2010/main" val="665084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851" y="1053575"/>
            <a:ext cx="5357210" cy="67969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Prioritization based upon process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374850" y="279779"/>
            <a:ext cx="5721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Multilevel Queue Scheduling...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E1830-2F82-1831-DBF1-B44036E2A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259" y="1534662"/>
            <a:ext cx="8107481" cy="516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75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850" y="1615196"/>
            <a:ext cx="5056959" cy="409163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Each queue has its own scheduling algorithm.</a:t>
            </a:r>
          </a:p>
          <a:p>
            <a:pPr algn="l"/>
            <a:r>
              <a:rPr lang="en-US" dirty="0"/>
              <a:t>• The foreground queue might be scheduled by an RR algorithm,</a:t>
            </a:r>
          </a:p>
          <a:p>
            <a:pPr algn="l"/>
            <a:r>
              <a:rPr lang="en-US" dirty="0"/>
              <a:t>• while the background queue is scheduled by an FCFS algorithm.</a:t>
            </a:r>
          </a:p>
          <a:p>
            <a:pPr algn="l"/>
            <a:r>
              <a:rPr lang="en-US" dirty="0"/>
              <a:t>• there must be scheduling among the queue and is generally implemented as fixed priority preemptive scheduling.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374850" y="279779"/>
            <a:ext cx="5721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Multilevel Queue Scheduling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D21C76-153B-77A4-5D12-C1E79D813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304" y="1383184"/>
            <a:ext cx="6419925" cy="409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6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850" y="1053575"/>
            <a:ext cx="11580125" cy="454200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One of two things will then happen.</a:t>
            </a:r>
          </a:p>
          <a:p>
            <a:pPr algn="l"/>
            <a:r>
              <a:rPr lang="en-US" dirty="0"/>
              <a:t>• The process's CPU burst.&lt; 1 time quantum.</a:t>
            </a:r>
          </a:p>
          <a:p>
            <a:pPr algn="l"/>
            <a:r>
              <a:rPr lang="en-US" dirty="0"/>
              <a:t>	• The process itself will release the CPU voluntarily.</a:t>
            </a:r>
          </a:p>
          <a:p>
            <a:pPr algn="l"/>
            <a:r>
              <a:rPr lang="en-US" dirty="0"/>
              <a:t>	• The scheduler will then proceed to the next process in the ready queue.</a:t>
            </a:r>
          </a:p>
          <a:p>
            <a:pPr algn="l"/>
            <a:r>
              <a:rPr lang="en-US" dirty="0"/>
              <a:t>• If the CPU burst &gt; 1 time quantum,</a:t>
            </a:r>
          </a:p>
          <a:p>
            <a:pPr algn="l"/>
            <a:r>
              <a:rPr lang="en-US" dirty="0"/>
              <a:t>	• The timer will go off and will cause an interrupt to the operating system.</a:t>
            </a:r>
          </a:p>
          <a:p>
            <a:pPr algn="l"/>
            <a:r>
              <a:rPr lang="en-US" dirty="0"/>
              <a:t>	• A context switch will be executed, and the process will be put at the tail of the 	  	   ready queue.</a:t>
            </a:r>
          </a:p>
          <a:p>
            <a:pPr algn="l"/>
            <a:r>
              <a:rPr lang="en-US" dirty="0"/>
              <a:t>	• The CPU scheduler will then select the next process in the ready queue.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374850" y="279779"/>
            <a:ext cx="5721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Round-Robin Scheduling</a:t>
            </a:r>
          </a:p>
        </p:txBody>
      </p:sp>
    </p:spTree>
    <p:extLst>
      <p:ext uri="{BB962C8B-B14F-4D97-AF65-F5344CB8AC3E}">
        <p14:creationId xmlns:p14="http://schemas.microsoft.com/office/powerpoint/2010/main" val="3618810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850" y="1615196"/>
            <a:ext cx="5056959" cy="409163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The batch process will execute, only if the queues for system processes, interactive processes, and interactive editing processes were all empty.</a:t>
            </a:r>
          </a:p>
          <a:p>
            <a:pPr algn="l"/>
            <a:r>
              <a:rPr lang="en-US" dirty="0"/>
              <a:t>• If an interactive editing process entered the ready queue while a batch process was running, the batch process would be preempted.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374850" y="279779"/>
            <a:ext cx="5721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Multilevel Queue Scheduling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D21C76-153B-77A4-5D12-C1E79D813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304" y="1383184"/>
            <a:ext cx="6419925" cy="409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70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850" y="1053574"/>
            <a:ext cx="11580125" cy="514250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The time-slice among the queues.</a:t>
            </a:r>
          </a:p>
          <a:p>
            <a:pPr algn="l"/>
            <a:r>
              <a:rPr lang="en-US" dirty="0"/>
              <a:t>• Each queue gets a certain portion of the CPU time,</a:t>
            </a:r>
          </a:p>
          <a:p>
            <a:pPr algn="l"/>
            <a:r>
              <a:rPr lang="en-US" dirty="0"/>
              <a:t>• The foreground queue can be given 80 percent of the CPU time for RR scheduling among its processes,</a:t>
            </a:r>
          </a:p>
          <a:p>
            <a:pPr algn="l"/>
            <a:r>
              <a:rPr lang="en-US" dirty="0"/>
              <a:t>• The background queue receives 20 percent of the CPU to give to its processes on an FCFS basis.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374850" y="279779"/>
            <a:ext cx="5721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Multilevel Queue Scheduling...</a:t>
            </a:r>
          </a:p>
        </p:txBody>
      </p:sp>
    </p:spTree>
    <p:extLst>
      <p:ext uri="{BB962C8B-B14F-4D97-AF65-F5344CB8AC3E}">
        <p14:creationId xmlns:p14="http://schemas.microsoft.com/office/powerpoint/2010/main" val="1140950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850" y="1053575"/>
            <a:ext cx="11580125" cy="261767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•In multilevel queue scheduling we assign a process to a queue, and it remains in that queue until the process is allowed access to the CPU.</a:t>
            </a:r>
          </a:p>
          <a:p>
            <a:pPr algn="l"/>
            <a:r>
              <a:rPr lang="en-US" dirty="0"/>
              <a:t>• That is, processes do not move between queues.</a:t>
            </a:r>
          </a:p>
          <a:p>
            <a:pPr algn="l"/>
            <a:r>
              <a:rPr lang="en-US" dirty="0"/>
              <a:t>• The batch processes do not suddenly change to an interactive process and vice versa.</a:t>
            </a:r>
          </a:p>
          <a:p>
            <a:pPr algn="l"/>
            <a:r>
              <a:rPr lang="en-US" dirty="0"/>
              <a:t>• Multilevel feedback queue scheduling allows us to do this.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374850" y="279779"/>
            <a:ext cx="5721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Drawbacks of Multilevel Queue Scheduling</a:t>
            </a:r>
          </a:p>
        </p:txBody>
      </p:sp>
    </p:spTree>
    <p:extLst>
      <p:ext uri="{BB962C8B-B14F-4D97-AF65-F5344CB8AC3E}">
        <p14:creationId xmlns:p14="http://schemas.microsoft.com/office/powerpoint/2010/main" val="3276384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271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850" y="1053575"/>
            <a:ext cx="11580125" cy="261767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That is, processes do not move between queues.</a:t>
            </a:r>
          </a:p>
          <a:p>
            <a:pPr algn="l"/>
            <a:r>
              <a:rPr lang="en-US" dirty="0"/>
              <a:t>• Multilevel feedback queue scheduling allows us to do this.</a:t>
            </a:r>
          </a:p>
          <a:p>
            <a:pPr algn="l"/>
            <a:r>
              <a:rPr lang="en-US" dirty="0"/>
              <a:t>• There is no fixed queue for the processes.</a:t>
            </a:r>
          </a:p>
          <a:p>
            <a:pPr algn="l"/>
            <a:r>
              <a:rPr lang="en-US" dirty="0"/>
              <a:t>• A process can move between the various queues.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374849" y="279779"/>
            <a:ext cx="98746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Multilevel Queue Scheduling Vs Multilevel Feedback Queue Scheduling</a:t>
            </a:r>
          </a:p>
        </p:txBody>
      </p:sp>
    </p:spTree>
    <p:extLst>
      <p:ext uri="{BB962C8B-B14F-4D97-AF65-F5344CB8AC3E}">
        <p14:creationId xmlns:p14="http://schemas.microsoft.com/office/powerpoint/2010/main" val="1928094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850" y="1053575"/>
            <a:ext cx="11580125" cy="461024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Aging of Processes</a:t>
            </a:r>
          </a:p>
          <a:p>
            <a:pPr algn="l"/>
            <a:r>
              <a:rPr lang="en-US" dirty="0"/>
              <a:t>• If a process uses too much CPU time, it will be moved to a lower-priority queue.</a:t>
            </a:r>
          </a:p>
          <a:p>
            <a:pPr algn="l"/>
            <a:r>
              <a:rPr lang="en-US" dirty="0"/>
              <a:t>• This scheme leaves I/O-bound and interactive processes in the higher-priority queues.</a:t>
            </a:r>
          </a:p>
          <a:p>
            <a:pPr algn="l"/>
            <a:r>
              <a:rPr lang="en-US" dirty="0"/>
              <a:t>• A process that waits too long in a lower-priority queue may be moved to a higher-priority queue.</a:t>
            </a:r>
          </a:p>
          <a:p>
            <a:pPr algn="l"/>
            <a:r>
              <a:rPr lang="en-US" dirty="0"/>
              <a:t>• This form of aging prevents starvation.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374849" y="279779"/>
            <a:ext cx="54663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Multilevel Feedback Queue Scheduling...</a:t>
            </a:r>
          </a:p>
        </p:txBody>
      </p:sp>
    </p:spTree>
    <p:extLst>
      <p:ext uri="{BB962C8B-B14F-4D97-AF65-F5344CB8AC3E}">
        <p14:creationId xmlns:p14="http://schemas.microsoft.com/office/powerpoint/2010/main" val="1523373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851" y="1053575"/>
            <a:ext cx="5575574" cy="552464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Aging of Processes</a:t>
            </a:r>
          </a:p>
          <a:p>
            <a:pPr algn="l"/>
            <a:r>
              <a:rPr lang="en-US" dirty="0"/>
              <a:t>• Three ready queues (Q0, Q1 and Q2).</a:t>
            </a:r>
          </a:p>
          <a:p>
            <a:pPr algn="l"/>
            <a:r>
              <a:rPr lang="en-US" dirty="0"/>
              <a:t>• Q0 is the highest priority queue and Q2 is lowest priority queue.</a:t>
            </a:r>
          </a:p>
          <a:p>
            <a:pPr algn="l"/>
            <a:r>
              <a:rPr lang="en-US" dirty="0"/>
              <a:t>• The scheduler first executes process in Q0</a:t>
            </a:r>
          </a:p>
          <a:p>
            <a:pPr algn="l"/>
            <a:r>
              <a:rPr lang="en-US" dirty="0"/>
              <a:t>• If process in Q2 wants to execute, only if Q1quantum = 16and Q0 are empty.</a:t>
            </a:r>
          </a:p>
          <a:p>
            <a:pPr algn="l"/>
            <a:r>
              <a:rPr lang="en-US" dirty="0"/>
              <a:t>• Suppose, the process in Q1 is currently running, if a new process arrived in Q0, then the currently running process is preempted so that the Q0 process can be serviced.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374849" y="279779"/>
            <a:ext cx="54663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Multilevel Feedback Queue Scheduling...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59404-FA86-07E5-5355-97DC0C279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760" y="947340"/>
            <a:ext cx="49244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95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190" y="166471"/>
            <a:ext cx="6517269" cy="654822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Any job arriving is put into Q0, and it can run up to 8 </a:t>
            </a:r>
            <a:r>
              <a:rPr lang="en-US" dirty="0" err="1"/>
              <a:t>mS.</a:t>
            </a:r>
            <a:endParaRPr lang="en-US" dirty="0"/>
          </a:p>
          <a:p>
            <a:pPr algn="l"/>
            <a:r>
              <a:rPr lang="en-US" dirty="0"/>
              <a:t>• If the process does not complete, it is preempted and placed at the end of the Q1 queue.</a:t>
            </a:r>
          </a:p>
          <a:p>
            <a:pPr algn="l"/>
            <a:r>
              <a:rPr lang="en-US" dirty="0"/>
              <a:t>• Time quantum of Q1 is 16ms, the processes can run </a:t>
            </a:r>
            <a:r>
              <a:rPr lang="en-US" dirty="0" err="1"/>
              <a:t>upto</a:t>
            </a:r>
            <a:r>
              <a:rPr lang="en-US" dirty="0"/>
              <a:t> 16 </a:t>
            </a:r>
            <a:r>
              <a:rPr lang="en-US" dirty="0" err="1"/>
              <a:t>ms</a:t>
            </a:r>
            <a:r>
              <a:rPr lang="en-US" dirty="0"/>
              <a:t>, if not finishing in this time are demoted to 02,</a:t>
            </a:r>
          </a:p>
          <a:p>
            <a:pPr algn="l"/>
            <a:r>
              <a:rPr lang="en-US" dirty="0"/>
              <a:t>• with these processes being executed on a FCFS basis.</a:t>
            </a:r>
          </a:p>
          <a:p>
            <a:pPr algn="l"/>
            <a:r>
              <a:rPr lang="en-US" dirty="0"/>
              <a:t>• Any jobs that require less than 8ms of the CPU are serviced very quickly.</a:t>
            </a:r>
          </a:p>
          <a:p>
            <a:pPr algn="l"/>
            <a:r>
              <a:rPr lang="en-US" dirty="0"/>
              <a:t>• Any processes that require between 8ms and 24ms are also serviced fairly quickly.</a:t>
            </a:r>
          </a:p>
          <a:p>
            <a:pPr algn="l"/>
            <a:r>
              <a:rPr lang="en-US" dirty="0"/>
              <a:t>• Any jobs that need more than 24ms are executed with any spare CPU capacity once Q0 and Q1 processes have been serviced: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59404-FA86-07E5-5355-97DC0C279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274" y="709683"/>
            <a:ext cx="4534866" cy="414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7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850" y="1053574"/>
            <a:ext cx="11580125" cy="491049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Advantages</a:t>
            </a:r>
          </a:p>
          <a:p>
            <a:pPr algn="l"/>
            <a:r>
              <a:rPr lang="en-US" dirty="0"/>
              <a:t>	• Round-robin is effective in a general-purpose, times-sharing system or transaction-	    processing system.</a:t>
            </a:r>
          </a:p>
          <a:p>
            <a:pPr algn="l"/>
            <a:r>
              <a:rPr lang="en-US" dirty="0"/>
              <a:t>	• Fair treatment for all the processes.</a:t>
            </a:r>
          </a:p>
          <a:p>
            <a:pPr algn="l"/>
            <a:r>
              <a:rPr lang="en-US" dirty="0"/>
              <a:t>	• Overhead on processor is low.</a:t>
            </a:r>
          </a:p>
          <a:p>
            <a:pPr algn="l"/>
            <a:r>
              <a:rPr lang="en-US" dirty="0"/>
              <a:t>	• Good response time for short processes.</a:t>
            </a:r>
          </a:p>
          <a:p>
            <a:pPr algn="l"/>
            <a:r>
              <a:rPr lang="en-US" dirty="0"/>
              <a:t>• Disadvantages</a:t>
            </a:r>
          </a:p>
          <a:p>
            <a:pPr algn="l"/>
            <a:r>
              <a:rPr lang="en-US" dirty="0"/>
              <a:t>	• Care must be taken in choosing quantum value.</a:t>
            </a:r>
          </a:p>
          <a:p>
            <a:pPr algn="l"/>
            <a:r>
              <a:rPr lang="en-US" dirty="0"/>
              <a:t>	• Processing overhead is there in handling clock interrupt.</a:t>
            </a:r>
          </a:p>
          <a:p>
            <a:pPr algn="l"/>
            <a:r>
              <a:rPr lang="en-US" dirty="0"/>
              <a:t>	• Throughput is low if time quantum is too small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374850" y="279779"/>
            <a:ext cx="5721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Round-Robin Scheduling</a:t>
            </a:r>
          </a:p>
        </p:txBody>
      </p:sp>
    </p:spTree>
    <p:extLst>
      <p:ext uri="{BB962C8B-B14F-4D97-AF65-F5344CB8AC3E}">
        <p14:creationId xmlns:p14="http://schemas.microsoft.com/office/powerpoint/2010/main" val="116621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385" y="971688"/>
            <a:ext cx="11198452" cy="390056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Consider the following set of processes that arrive at time 0, time quantum of 4 milliseconds, with the length of the CPU burst given in milliseconds: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• Process	Burst Time</a:t>
            </a:r>
          </a:p>
          <a:p>
            <a:pPr algn="l"/>
            <a:r>
              <a:rPr lang="en-US" dirty="0"/>
              <a:t>• P1			24</a:t>
            </a:r>
          </a:p>
          <a:p>
            <a:pPr algn="l"/>
            <a:r>
              <a:rPr lang="en-US" dirty="0"/>
              <a:t>• P2			3</a:t>
            </a:r>
          </a:p>
          <a:p>
            <a:pPr algn="l"/>
            <a:r>
              <a:rPr lang="en-US" dirty="0"/>
              <a:t>• P3			3</a:t>
            </a:r>
          </a:p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374850" y="279779"/>
            <a:ext cx="5721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Example-1</a:t>
            </a:r>
          </a:p>
        </p:txBody>
      </p:sp>
    </p:spTree>
    <p:extLst>
      <p:ext uri="{BB962C8B-B14F-4D97-AF65-F5344CB8AC3E}">
        <p14:creationId xmlns:p14="http://schemas.microsoft.com/office/powerpoint/2010/main" val="352599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8915" y="122831"/>
            <a:ext cx="3569353" cy="18288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Process	Burst Time</a:t>
            </a:r>
          </a:p>
          <a:p>
            <a:pPr algn="l"/>
            <a:r>
              <a:rPr lang="en-US" dirty="0"/>
              <a:t>• P1			24</a:t>
            </a:r>
          </a:p>
          <a:p>
            <a:pPr algn="l"/>
            <a:r>
              <a:rPr lang="en-US" dirty="0"/>
              <a:t>• P2			3</a:t>
            </a:r>
          </a:p>
          <a:p>
            <a:pPr algn="l"/>
            <a:r>
              <a:rPr lang="en-US" dirty="0"/>
              <a:t>• P3			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374850" y="279779"/>
            <a:ext cx="5721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Example-1 - Solution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55EB08-DB90-3A68-C0EB-A1BBD2A11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645414"/>
              </p:ext>
            </p:extLst>
          </p:nvPr>
        </p:nvGraphicFramePr>
        <p:xfrm>
          <a:off x="1630443" y="2374399"/>
          <a:ext cx="623066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4392">
                  <a:extLst>
                    <a:ext uri="{9D8B030D-6E8A-4147-A177-3AD203B41FA5}">
                      <a16:colId xmlns:a16="http://schemas.microsoft.com/office/drawing/2014/main" val="2982450946"/>
                    </a:ext>
                  </a:extLst>
                </a:gridCol>
                <a:gridCol w="743001">
                  <a:extLst>
                    <a:ext uri="{9D8B030D-6E8A-4147-A177-3AD203B41FA5}">
                      <a16:colId xmlns:a16="http://schemas.microsoft.com/office/drawing/2014/main" val="2653132106"/>
                    </a:ext>
                  </a:extLst>
                </a:gridCol>
                <a:gridCol w="730822">
                  <a:extLst>
                    <a:ext uri="{9D8B030D-6E8A-4147-A177-3AD203B41FA5}">
                      <a16:colId xmlns:a16="http://schemas.microsoft.com/office/drawing/2014/main" val="2466071386"/>
                    </a:ext>
                  </a:extLst>
                </a:gridCol>
                <a:gridCol w="950068">
                  <a:extLst>
                    <a:ext uri="{9D8B030D-6E8A-4147-A177-3AD203B41FA5}">
                      <a16:colId xmlns:a16="http://schemas.microsoft.com/office/drawing/2014/main" val="3577237543"/>
                    </a:ext>
                  </a:extLst>
                </a:gridCol>
                <a:gridCol w="669920">
                  <a:extLst>
                    <a:ext uri="{9D8B030D-6E8A-4147-A177-3AD203B41FA5}">
                      <a16:colId xmlns:a16="http://schemas.microsoft.com/office/drawing/2014/main" val="1767307028"/>
                    </a:ext>
                  </a:extLst>
                </a:gridCol>
                <a:gridCol w="669920">
                  <a:extLst>
                    <a:ext uri="{9D8B030D-6E8A-4147-A177-3AD203B41FA5}">
                      <a16:colId xmlns:a16="http://schemas.microsoft.com/office/drawing/2014/main" val="1801648088"/>
                    </a:ext>
                  </a:extLst>
                </a:gridCol>
                <a:gridCol w="669920">
                  <a:extLst>
                    <a:ext uri="{9D8B030D-6E8A-4147-A177-3AD203B41FA5}">
                      <a16:colId xmlns:a16="http://schemas.microsoft.com/office/drawing/2014/main" val="1691144773"/>
                    </a:ext>
                  </a:extLst>
                </a:gridCol>
                <a:gridCol w="852626">
                  <a:extLst>
                    <a:ext uri="{9D8B030D-6E8A-4147-A177-3AD203B41FA5}">
                      <a16:colId xmlns:a16="http://schemas.microsoft.com/office/drawing/2014/main" val="2251699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96246"/>
                  </a:ext>
                </a:extLst>
              </a:tr>
            </a:tbl>
          </a:graphicData>
        </a:graphic>
      </p:graphicFrame>
      <p:sp>
        <p:nvSpPr>
          <p:cNvPr id="5" name="Subtitle 2">
            <a:extLst>
              <a:ext uri="{FF2B5EF4-FFF2-40B4-BE49-F238E27FC236}">
                <a16:creationId xmlns:a16="http://schemas.microsoft.com/office/drawing/2014/main" id="{CB080691-CB32-6104-971C-D966F36D978B}"/>
              </a:ext>
            </a:extLst>
          </p:cNvPr>
          <p:cNvSpPr txBox="1">
            <a:spLocks/>
          </p:cNvSpPr>
          <p:nvPr/>
        </p:nvSpPr>
        <p:spPr>
          <a:xfrm>
            <a:off x="1542199" y="2740159"/>
            <a:ext cx="6550924" cy="661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0                 4              7              10                14          18          22          26             30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A78AA50-2B6C-31E5-59F5-BF8D46DC4E79}"/>
              </a:ext>
            </a:extLst>
          </p:cNvPr>
          <p:cNvSpPr txBox="1">
            <a:spLocks/>
          </p:cNvSpPr>
          <p:nvPr/>
        </p:nvSpPr>
        <p:spPr>
          <a:xfrm>
            <a:off x="3568425" y="230278"/>
            <a:ext cx="4715765" cy="1538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• wait = start-arrival</a:t>
            </a:r>
          </a:p>
          <a:p>
            <a:pPr algn="l"/>
            <a:r>
              <a:rPr lang="en-US" dirty="0"/>
              <a:t>• finish = </a:t>
            </a:r>
            <a:r>
              <a:rPr lang="en-US" dirty="0" err="1"/>
              <a:t>start+burst</a:t>
            </a:r>
            <a:endParaRPr lang="en-US" dirty="0"/>
          </a:p>
          <a:p>
            <a:pPr algn="l"/>
            <a:r>
              <a:rPr lang="en-US" dirty="0"/>
              <a:t>• Turn Around (TA) = finish-arrival</a:t>
            </a:r>
          </a:p>
          <a:p>
            <a:pPr algn="l"/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33CD0DB-9DD5-2006-7DB4-D35A14BF4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163959"/>
              </p:ext>
            </p:extLst>
          </p:nvPr>
        </p:nvGraphicFramePr>
        <p:xfrm>
          <a:off x="350735" y="3345807"/>
          <a:ext cx="99428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08">
                  <a:extLst>
                    <a:ext uri="{9D8B030D-6E8A-4147-A177-3AD203B41FA5}">
                      <a16:colId xmlns:a16="http://schemas.microsoft.com/office/drawing/2014/main" val="4231157225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2502993945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3787908346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3176586499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2663615656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2104270387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1897658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73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58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02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404515"/>
                  </a:ext>
                </a:extLst>
              </a:tr>
            </a:tbl>
          </a:graphicData>
        </a:graphic>
      </p:graphicFrame>
      <p:sp>
        <p:nvSpPr>
          <p:cNvPr id="11" name="Subtitle 2">
            <a:extLst>
              <a:ext uri="{FF2B5EF4-FFF2-40B4-BE49-F238E27FC236}">
                <a16:creationId xmlns:a16="http://schemas.microsoft.com/office/drawing/2014/main" id="{154F722A-4B7F-E6A7-6AB2-7EDDADA1D5BB}"/>
              </a:ext>
            </a:extLst>
          </p:cNvPr>
          <p:cNvSpPr txBox="1">
            <a:spLocks/>
          </p:cNvSpPr>
          <p:nvPr/>
        </p:nvSpPr>
        <p:spPr>
          <a:xfrm>
            <a:off x="490095" y="5109041"/>
            <a:ext cx="9942857" cy="897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• average waiting time: 5.67</a:t>
            </a:r>
          </a:p>
          <a:p>
            <a:pPr algn="l"/>
            <a:r>
              <a:rPr lang="en-US" dirty="0"/>
              <a:t>• average turn around time: 15.67</a:t>
            </a:r>
          </a:p>
        </p:txBody>
      </p:sp>
    </p:spTree>
    <p:extLst>
      <p:ext uri="{BB962C8B-B14F-4D97-AF65-F5344CB8AC3E}">
        <p14:creationId xmlns:p14="http://schemas.microsoft.com/office/powerpoint/2010/main" val="135101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374850" y="279779"/>
            <a:ext cx="64763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Example-2 with time quantum 20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55EB08-DB90-3A68-C0EB-A1BBD2A11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703912"/>
              </p:ext>
            </p:extLst>
          </p:nvPr>
        </p:nvGraphicFramePr>
        <p:xfrm>
          <a:off x="1809673" y="2894283"/>
          <a:ext cx="6758346" cy="6615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4258">
                  <a:extLst>
                    <a:ext uri="{9D8B030D-6E8A-4147-A177-3AD203B41FA5}">
                      <a16:colId xmlns:a16="http://schemas.microsoft.com/office/drawing/2014/main" val="2982450946"/>
                    </a:ext>
                  </a:extLst>
                </a:gridCol>
                <a:gridCol w="632750">
                  <a:extLst>
                    <a:ext uri="{9D8B030D-6E8A-4147-A177-3AD203B41FA5}">
                      <a16:colId xmlns:a16="http://schemas.microsoft.com/office/drawing/2014/main" val="2653132106"/>
                    </a:ext>
                  </a:extLst>
                </a:gridCol>
                <a:gridCol w="622380">
                  <a:extLst>
                    <a:ext uri="{9D8B030D-6E8A-4147-A177-3AD203B41FA5}">
                      <a16:colId xmlns:a16="http://schemas.microsoft.com/office/drawing/2014/main" val="2466071386"/>
                    </a:ext>
                  </a:extLst>
                </a:gridCol>
                <a:gridCol w="689292">
                  <a:extLst>
                    <a:ext uri="{9D8B030D-6E8A-4147-A177-3AD203B41FA5}">
                      <a16:colId xmlns:a16="http://schemas.microsoft.com/office/drawing/2014/main" val="3577237543"/>
                    </a:ext>
                  </a:extLst>
                </a:gridCol>
                <a:gridCol w="832513">
                  <a:extLst>
                    <a:ext uri="{9D8B030D-6E8A-4147-A177-3AD203B41FA5}">
                      <a16:colId xmlns:a16="http://schemas.microsoft.com/office/drawing/2014/main" val="1767307028"/>
                    </a:ext>
                  </a:extLst>
                </a:gridCol>
                <a:gridCol w="423081">
                  <a:extLst>
                    <a:ext uri="{9D8B030D-6E8A-4147-A177-3AD203B41FA5}">
                      <a16:colId xmlns:a16="http://schemas.microsoft.com/office/drawing/2014/main" val="1801648088"/>
                    </a:ext>
                  </a:extLst>
                </a:gridCol>
                <a:gridCol w="627797">
                  <a:extLst>
                    <a:ext uri="{9D8B030D-6E8A-4147-A177-3AD203B41FA5}">
                      <a16:colId xmlns:a16="http://schemas.microsoft.com/office/drawing/2014/main" val="1691144773"/>
                    </a:ext>
                  </a:extLst>
                </a:gridCol>
                <a:gridCol w="682388">
                  <a:extLst>
                    <a:ext uri="{9D8B030D-6E8A-4147-A177-3AD203B41FA5}">
                      <a16:colId xmlns:a16="http://schemas.microsoft.com/office/drawing/2014/main" val="225169903"/>
                    </a:ext>
                  </a:extLst>
                </a:gridCol>
                <a:gridCol w="717778">
                  <a:extLst>
                    <a:ext uri="{9D8B030D-6E8A-4147-A177-3AD203B41FA5}">
                      <a16:colId xmlns:a16="http://schemas.microsoft.com/office/drawing/2014/main" val="4278608005"/>
                    </a:ext>
                  </a:extLst>
                </a:gridCol>
                <a:gridCol w="726109">
                  <a:extLst>
                    <a:ext uri="{9D8B030D-6E8A-4147-A177-3AD203B41FA5}">
                      <a16:colId xmlns:a16="http://schemas.microsoft.com/office/drawing/2014/main" val="3767954462"/>
                    </a:ext>
                  </a:extLst>
                </a:gridCol>
              </a:tblGrid>
              <a:tr h="66154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96246"/>
                  </a:ext>
                </a:extLst>
              </a:tr>
            </a:tbl>
          </a:graphicData>
        </a:graphic>
      </p:graphicFrame>
      <p:sp>
        <p:nvSpPr>
          <p:cNvPr id="5" name="Subtitle 2">
            <a:extLst>
              <a:ext uri="{FF2B5EF4-FFF2-40B4-BE49-F238E27FC236}">
                <a16:creationId xmlns:a16="http://schemas.microsoft.com/office/drawing/2014/main" id="{CB080691-CB32-6104-971C-D966F36D978B}"/>
              </a:ext>
            </a:extLst>
          </p:cNvPr>
          <p:cNvSpPr txBox="1">
            <a:spLocks/>
          </p:cNvSpPr>
          <p:nvPr/>
        </p:nvSpPr>
        <p:spPr>
          <a:xfrm>
            <a:off x="1809673" y="3567722"/>
            <a:ext cx="7429862" cy="661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0            20         37         57          77              97   117       121          134        154         162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33CD0DB-9DD5-2006-7DB4-D35A14BF4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168227"/>
              </p:ext>
            </p:extLst>
          </p:nvPr>
        </p:nvGraphicFramePr>
        <p:xfrm>
          <a:off x="951236" y="841823"/>
          <a:ext cx="99428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08">
                  <a:extLst>
                    <a:ext uri="{9D8B030D-6E8A-4147-A177-3AD203B41FA5}">
                      <a16:colId xmlns:a16="http://schemas.microsoft.com/office/drawing/2014/main" val="4231157225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2502993945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3787908346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3176586499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2663615656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2104270387"/>
                    </a:ext>
                  </a:extLst>
                </a:gridCol>
                <a:gridCol w="1420408">
                  <a:extLst>
                    <a:ext uri="{9D8B030D-6E8A-4147-A177-3AD203B41FA5}">
                      <a16:colId xmlns:a16="http://schemas.microsoft.com/office/drawing/2014/main" val="1897658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73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58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02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4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564046"/>
                  </a:ext>
                </a:extLst>
              </a:tr>
            </a:tbl>
          </a:graphicData>
        </a:graphic>
      </p:graphicFrame>
      <p:sp>
        <p:nvSpPr>
          <p:cNvPr id="11" name="Subtitle 2">
            <a:extLst>
              <a:ext uri="{FF2B5EF4-FFF2-40B4-BE49-F238E27FC236}">
                <a16:creationId xmlns:a16="http://schemas.microsoft.com/office/drawing/2014/main" id="{154F722A-4B7F-E6A7-6AB2-7EDDADA1D5BB}"/>
              </a:ext>
            </a:extLst>
          </p:cNvPr>
          <p:cNvSpPr txBox="1">
            <a:spLocks/>
          </p:cNvSpPr>
          <p:nvPr/>
        </p:nvSpPr>
        <p:spPr>
          <a:xfrm>
            <a:off x="252019" y="4117742"/>
            <a:ext cx="9942857" cy="2326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Waiting times:					</a:t>
            </a:r>
          </a:p>
          <a:p>
            <a:pPr algn="l"/>
            <a:r>
              <a:rPr lang="en-US" dirty="0"/>
              <a:t>P1: (77-20)+(121-97)=81				 average waiting time:</a:t>
            </a:r>
          </a:p>
          <a:p>
            <a:pPr algn="l"/>
            <a:r>
              <a:rPr lang="en-US" dirty="0"/>
              <a:t>P2: (20-0) = 20						(81+20+94+97)/4 = 73</a:t>
            </a:r>
          </a:p>
          <a:p>
            <a:pPr algn="l"/>
            <a:r>
              <a:rPr lang="en-US" dirty="0"/>
              <a:t>P3: (37-0)+(97-57)+(134-117)=94</a:t>
            </a:r>
          </a:p>
          <a:p>
            <a:pPr algn="l"/>
            <a:r>
              <a:rPr lang="en-US" dirty="0"/>
              <a:t>P4: (57-0)+(117-77)=97</a:t>
            </a:r>
          </a:p>
        </p:txBody>
      </p:sp>
    </p:spTree>
    <p:extLst>
      <p:ext uri="{BB962C8B-B14F-4D97-AF65-F5344CB8AC3E}">
        <p14:creationId xmlns:p14="http://schemas.microsoft.com/office/powerpoint/2010/main" val="360086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0954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849" y="1203701"/>
            <a:ext cx="7841103" cy="143031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Run the process with the highest priority first.</a:t>
            </a:r>
          </a:p>
          <a:p>
            <a:pPr algn="l"/>
            <a:r>
              <a:rPr lang="en-US" dirty="0"/>
              <a:t>• If two or more Processes with the same priority, use FFS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374849" y="279779"/>
            <a:ext cx="6790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Priority Scheduling with First Come First Serve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3339F8B1-E696-835C-7951-D804C5F67C4F}"/>
              </a:ext>
            </a:extLst>
          </p:cNvPr>
          <p:cNvSpPr txBox="1">
            <a:spLocks/>
          </p:cNvSpPr>
          <p:nvPr/>
        </p:nvSpPr>
        <p:spPr>
          <a:xfrm>
            <a:off x="374849" y="2855077"/>
            <a:ext cx="5903121" cy="325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Process	Burst Time		Priority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• P1			4		    3</a:t>
            </a:r>
          </a:p>
          <a:p>
            <a:pPr algn="l"/>
            <a:r>
              <a:rPr lang="en-US" dirty="0"/>
              <a:t>• P2			5		    2</a:t>
            </a:r>
          </a:p>
          <a:p>
            <a:pPr algn="l"/>
            <a:r>
              <a:rPr lang="en-US" dirty="0"/>
              <a:t>• P3			8		    2</a:t>
            </a:r>
          </a:p>
          <a:p>
            <a:pPr algn="l"/>
            <a:r>
              <a:rPr lang="en-US" dirty="0"/>
              <a:t>• P4			7		    1</a:t>
            </a:r>
          </a:p>
          <a:p>
            <a:pPr algn="l"/>
            <a:r>
              <a:rPr lang="en-US" dirty="0"/>
              <a:t>• P5			3		   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9CF83-7F2E-1E59-E98B-1A65176EBA2E}"/>
              </a:ext>
            </a:extLst>
          </p:cNvPr>
          <p:cNvSpPr txBox="1"/>
          <p:nvPr/>
        </p:nvSpPr>
        <p:spPr>
          <a:xfrm>
            <a:off x="374850" y="2258703"/>
            <a:ext cx="5721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94605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374850" y="279779"/>
            <a:ext cx="5721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Exaple-1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55EB08-DB90-3A68-C0EB-A1BBD2A11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345058"/>
              </p:ext>
            </p:extLst>
          </p:nvPr>
        </p:nvGraphicFramePr>
        <p:xfrm>
          <a:off x="1131691" y="1017349"/>
          <a:ext cx="5878711" cy="4616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23289">
                  <a:extLst>
                    <a:ext uri="{9D8B030D-6E8A-4147-A177-3AD203B41FA5}">
                      <a16:colId xmlns:a16="http://schemas.microsoft.com/office/drawing/2014/main" val="2982450946"/>
                    </a:ext>
                  </a:extLst>
                </a:gridCol>
                <a:gridCol w="508779">
                  <a:extLst>
                    <a:ext uri="{9D8B030D-6E8A-4147-A177-3AD203B41FA5}">
                      <a16:colId xmlns:a16="http://schemas.microsoft.com/office/drawing/2014/main" val="4112327191"/>
                    </a:ext>
                  </a:extLst>
                </a:gridCol>
                <a:gridCol w="889125">
                  <a:extLst>
                    <a:ext uri="{9D8B030D-6E8A-4147-A177-3AD203B41FA5}">
                      <a16:colId xmlns:a16="http://schemas.microsoft.com/office/drawing/2014/main" val="2653132106"/>
                    </a:ext>
                  </a:extLst>
                </a:gridCol>
                <a:gridCol w="750626">
                  <a:extLst>
                    <a:ext uri="{9D8B030D-6E8A-4147-A177-3AD203B41FA5}">
                      <a16:colId xmlns:a16="http://schemas.microsoft.com/office/drawing/2014/main" val="3195454837"/>
                    </a:ext>
                  </a:extLst>
                </a:gridCol>
                <a:gridCol w="2806892">
                  <a:extLst>
                    <a:ext uri="{9D8B030D-6E8A-4147-A177-3AD203B41FA5}">
                      <a16:colId xmlns:a16="http://schemas.microsoft.com/office/drawing/2014/main" val="2466071386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96246"/>
                  </a:ext>
                </a:extLst>
              </a:tr>
            </a:tbl>
          </a:graphicData>
        </a:graphic>
      </p:graphicFrame>
      <p:sp>
        <p:nvSpPr>
          <p:cNvPr id="5" name="Subtitle 2">
            <a:extLst>
              <a:ext uri="{FF2B5EF4-FFF2-40B4-BE49-F238E27FC236}">
                <a16:creationId xmlns:a16="http://schemas.microsoft.com/office/drawing/2014/main" id="{CB080691-CB32-6104-971C-D966F36D978B}"/>
              </a:ext>
            </a:extLst>
          </p:cNvPr>
          <p:cNvSpPr txBox="1">
            <a:spLocks/>
          </p:cNvSpPr>
          <p:nvPr/>
        </p:nvSpPr>
        <p:spPr>
          <a:xfrm>
            <a:off x="1025393" y="1509919"/>
            <a:ext cx="10481480" cy="5016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0	7       12               20                24                                                     27				                            			 	                         			 </a:t>
            </a:r>
          </a:p>
        </p:txBody>
      </p: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D518A973-E638-CFF2-D7F0-5F0BA715A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147274"/>
              </p:ext>
            </p:extLst>
          </p:nvPr>
        </p:nvGraphicFramePr>
        <p:xfrm>
          <a:off x="170133" y="2287461"/>
          <a:ext cx="99428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857">
                  <a:extLst>
                    <a:ext uri="{9D8B030D-6E8A-4147-A177-3AD203B41FA5}">
                      <a16:colId xmlns:a16="http://schemas.microsoft.com/office/drawing/2014/main" val="4231157225"/>
                    </a:ext>
                  </a:extLst>
                </a:gridCol>
                <a:gridCol w="1242857">
                  <a:extLst>
                    <a:ext uri="{9D8B030D-6E8A-4147-A177-3AD203B41FA5}">
                      <a16:colId xmlns:a16="http://schemas.microsoft.com/office/drawing/2014/main" val="2502993945"/>
                    </a:ext>
                  </a:extLst>
                </a:gridCol>
                <a:gridCol w="1242857">
                  <a:extLst>
                    <a:ext uri="{9D8B030D-6E8A-4147-A177-3AD203B41FA5}">
                      <a16:colId xmlns:a16="http://schemas.microsoft.com/office/drawing/2014/main" val="3787908346"/>
                    </a:ext>
                  </a:extLst>
                </a:gridCol>
                <a:gridCol w="1242857">
                  <a:extLst>
                    <a:ext uri="{9D8B030D-6E8A-4147-A177-3AD203B41FA5}">
                      <a16:colId xmlns:a16="http://schemas.microsoft.com/office/drawing/2014/main" val="3176586499"/>
                    </a:ext>
                  </a:extLst>
                </a:gridCol>
                <a:gridCol w="1242857">
                  <a:extLst>
                    <a:ext uri="{9D8B030D-6E8A-4147-A177-3AD203B41FA5}">
                      <a16:colId xmlns:a16="http://schemas.microsoft.com/office/drawing/2014/main" val="2663615656"/>
                    </a:ext>
                  </a:extLst>
                </a:gridCol>
                <a:gridCol w="1242857">
                  <a:extLst>
                    <a:ext uri="{9D8B030D-6E8A-4147-A177-3AD203B41FA5}">
                      <a16:colId xmlns:a16="http://schemas.microsoft.com/office/drawing/2014/main" val="2104270387"/>
                    </a:ext>
                  </a:extLst>
                </a:gridCol>
                <a:gridCol w="1242857">
                  <a:extLst>
                    <a:ext uri="{9D8B030D-6E8A-4147-A177-3AD203B41FA5}">
                      <a16:colId xmlns:a16="http://schemas.microsoft.com/office/drawing/2014/main" val="1897658738"/>
                    </a:ext>
                  </a:extLst>
                </a:gridCol>
                <a:gridCol w="1242857">
                  <a:extLst>
                    <a:ext uri="{9D8B030D-6E8A-4147-A177-3AD203B41FA5}">
                      <a16:colId xmlns:a16="http://schemas.microsoft.com/office/drawing/2014/main" val="4266858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73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58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51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02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4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596903"/>
                  </a:ext>
                </a:extLst>
              </a:tr>
            </a:tbl>
          </a:graphicData>
        </a:graphic>
      </p:graphicFrame>
      <p:sp>
        <p:nvSpPr>
          <p:cNvPr id="2" name="Subtitle 2">
            <a:extLst>
              <a:ext uri="{FF2B5EF4-FFF2-40B4-BE49-F238E27FC236}">
                <a16:creationId xmlns:a16="http://schemas.microsoft.com/office/drawing/2014/main" id="{C934CC7D-F4C1-0E96-E41B-E0C1AFD854F0}"/>
              </a:ext>
            </a:extLst>
          </p:cNvPr>
          <p:cNvSpPr txBox="1">
            <a:spLocks/>
          </p:cNvSpPr>
          <p:nvPr/>
        </p:nvSpPr>
        <p:spPr>
          <a:xfrm>
            <a:off x="9066663" y="150646"/>
            <a:ext cx="3125337" cy="2199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Process   Burst Time    Priority</a:t>
            </a:r>
          </a:p>
          <a:p>
            <a:pPr algn="l"/>
            <a:r>
              <a:rPr lang="en-US" sz="1800" dirty="0"/>
              <a:t>• P1	   4	    3</a:t>
            </a:r>
          </a:p>
          <a:p>
            <a:pPr algn="l"/>
            <a:r>
              <a:rPr lang="en-US" sz="1800" dirty="0"/>
              <a:t>• P2	   5	    2</a:t>
            </a:r>
          </a:p>
          <a:p>
            <a:pPr algn="l"/>
            <a:r>
              <a:rPr lang="en-US" sz="1800" dirty="0"/>
              <a:t>• P3	   8	    2</a:t>
            </a:r>
          </a:p>
          <a:p>
            <a:pPr algn="l"/>
            <a:r>
              <a:rPr lang="en-US" sz="1800" dirty="0"/>
              <a:t>• P4	   7	    1</a:t>
            </a:r>
          </a:p>
          <a:p>
            <a:pPr algn="l"/>
            <a:r>
              <a:rPr lang="en-US" sz="1800" dirty="0"/>
              <a:t>• P5	   3	    3</a:t>
            </a:r>
          </a:p>
        </p:txBody>
      </p:sp>
    </p:spTree>
    <p:extLst>
      <p:ext uri="{BB962C8B-B14F-4D97-AF65-F5344CB8AC3E}">
        <p14:creationId xmlns:p14="http://schemas.microsoft.com/office/powerpoint/2010/main" val="1355119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2000</Words>
  <Application>Microsoft Office PowerPoint</Application>
  <PresentationFormat>Widescreen</PresentationFormat>
  <Paragraphs>414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Shaify</dc:creator>
  <cp:lastModifiedBy>Mohammed Shaify</cp:lastModifiedBy>
  <cp:revision>207</cp:revision>
  <dcterms:created xsi:type="dcterms:W3CDTF">2022-09-19T13:44:52Z</dcterms:created>
  <dcterms:modified xsi:type="dcterms:W3CDTF">2022-09-28T07:57:01Z</dcterms:modified>
</cp:coreProperties>
</file>