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7" r:id="rId10"/>
    <p:sldId id="284" r:id="rId11"/>
    <p:sldId id="285" r:id="rId12"/>
    <p:sldId id="286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CCF0-81EE-3DE5-7E7B-E78F43EE4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A6B57-3F6F-8258-7ED3-9765CBE3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E5F5A-C909-D1C6-0B90-27FEEE43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ACAD-6F34-EEEE-D3EE-9E42A207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FE287-F1E0-AB1D-85D6-271A98F7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1640-D0B2-CAC9-6DE6-172D1641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C4EB2-FB62-DA6A-F744-8D7C31678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13E49-6C86-E991-6B23-9C133CDE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3E06-E419-0381-E246-1DDAB697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4783-0C39-3749-6B5A-871F6CEF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9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FD35B-361D-C5F0-CAD4-D1FA7AA37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55354-B420-DED3-BF55-1F17C9070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3584-A850-A4CC-5A54-288871FF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72C52-4770-51D0-5899-CEAADADD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488-D5BE-74FF-D080-CE07843B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8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C097-8E81-A5D0-3EB3-178F14ED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82E6-26A0-BE52-7F4D-E4FFCE11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467D-488E-1A12-8072-97591E11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8717-9807-0F37-1AB3-DF9034A5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8B8C-985D-21F2-1380-972FA5F1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B23A-BFDA-871C-413D-E1A4723A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1753E-4B38-7BEF-5831-296BCB078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28D5-D8AD-D13F-E2E3-1BDBC282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4E3BE-F6E8-A233-21E7-B882D72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4751-A255-6229-AF47-5B4284A4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2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ED1-86FC-73AF-E4C2-E934A700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9011-DF89-CB86-6A5F-E11C18C6E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BBBFF-145E-5CB8-B772-0D6FB27D0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0515F-7A4E-E3B3-DED0-A079EB30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21040-19ED-3AF8-85AA-B1A76DFC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18E13-0BDA-0B69-5FEE-079BBA83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9EC6-B67C-3BCC-AB16-FB6ACE56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09E7-5139-6E38-7E3B-29906BE7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92AA5-4883-5D51-DC46-B9FC4DEDC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3560D-EB6E-CFD4-97A5-99EE4588B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3A291-F897-956D-1B8A-F36EA1C1B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0DD36-465E-8C2E-E058-FD14BC33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1C8D1-A1F6-611E-6A1D-0CA1D9DD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8D6B7-B264-FE9A-7E61-1C0F3440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A20D-9421-9526-6E7C-550760DE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F555D-D72D-CDA6-199E-D52451D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EDE67-DEAB-8FB8-7F10-DFB1884F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FD82-84F4-194A-2197-E4BCBB2D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29667-CCDB-F175-4E24-12B44FB8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AB264-0C2C-F6E1-2328-9E89F34F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C078-B0E0-BB18-D41C-60A3A2F1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850A-EA12-16E4-E396-F9E37472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5388-DBA9-A063-B4AD-5CB49D04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A0FE5-20C9-3571-960D-EB2463011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3761F-7624-8C35-73A5-B0347BD9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EB738-0397-4D4C-86BF-CD69CAD1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E083-2999-CCC1-1C7F-273498B8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4D32-BB70-8870-C051-E789E37B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5CFEC-FCDC-EFB1-6D5F-5522B57B7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DB5DF-3A25-F07A-1C2D-A9AEE3B0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69E5F-6C84-B676-71E2-1E303668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65FA3-F85E-0ECE-FCE9-5699CE2B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0B884-C56A-7FA4-9B82-F15793EE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2394A-0E84-5C68-2D77-911F81BF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C567C-8166-ACB5-4DB4-CAAE63E7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88B5-E73A-AA86-1561-1B0CA04AF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B360-F7D6-4494-8C4D-D77A1D77CB7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878D-780E-7BAB-A006-CBA899C5A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0C1A-1F28-2DE0-395E-3926EA6E5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1299234"/>
            <a:ext cx="11580125" cy="51698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It is a very simple algorithm, jobs (processes) are scheduled based on arrival time.</a:t>
            </a:r>
          </a:p>
          <a:p>
            <a:pPr algn="l"/>
            <a:r>
              <a:rPr lang="en-US" dirty="0"/>
              <a:t>• The implementation is based on FIFO structure.</a:t>
            </a:r>
          </a:p>
          <a:p>
            <a:pPr algn="l"/>
            <a:r>
              <a:rPr lang="en-US" dirty="0"/>
              <a:t>• The job which comes first in the ready queue will get the CPU first.</a:t>
            </a:r>
          </a:p>
          <a:p>
            <a:pPr algn="l"/>
            <a:r>
              <a:rPr lang="en-US" dirty="0"/>
              <a:t>• It is a non-preemptive scheduling algorithm.</a:t>
            </a:r>
          </a:p>
          <a:p>
            <a:pPr algn="l"/>
            <a:r>
              <a:rPr lang="en-US" dirty="0"/>
              <a:t>• Advantages</a:t>
            </a:r>
          </a:p>
          <a:p>
            <a:pPr algn="l"/>
            <a:r>
              <a:rPr lang="en-US" dirty="0"/>
              <a:t>	• Simple and Easy to understand and implement.</a:t>
            </a:r>
          </a:p>
          <a:p>
            <a:pPr algn="l"/>
            <a:r>
              <a:rPr lang="en-US" dirty="0"/>
              <a:t>• Disadvantages</a:t>
            </a:r>
          </a:p>
          <a:p>
            <a:pPr algn="l"/>
            <a:r>
              <a:rPr lang="en-US" dirty="0"/>
              <a:t>	 • Poor in performance as average wait time is high. </a:t>
            </a:r>
          </a:p>
          <a:p>
            <a:pPr algn="l"/>
            <a:r>
              <a:rPr lang="en-US" dirty="0"/>
              <a:t>	• It is non-preemptive algorithm; hence, starvation may occur.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FIRST COME FIRST SERVE (FFS)</a:t>
            </a:r>
          </a:p>
        </p:txBody>
      </p:sp>
    </p:spTree>
    <p:extLst>
      <p:ext uri="{BB962C8B-B14F-4D97-AF65-F5344CB8AC3E}">
        <p14:creationId xmlns:p14="http://schemas.microsoft.com/office/powerpoint/2010/main" val="220226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1299234"/>
            <a:ext cx="11580125" cy="26313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SJF assign the process that has the smallest CPU burst for getting CPU.</a:t>
            </a:r>
          </a:p>
          <a:p>
            <a:pPr algn="l"/>
            <a:r>
              <a:rPr lang="en-US" dirty="0"/>
              <a:t>• This algorithm associates with each process CPU burst,</a:t>
            </a:r>
          </a:p>
          <a:p>
            <a:pPr algn="l"/>
            <a:r>
              <a:rPr lang="en-US" dirty="0"/>
              <a:t>• This is a non-preemptive scheduling algorithm.</a:t>
            </a:r>
          </a:p>
          <a:p>
            <a:pPr algn="l"/>
            <a:r>
              <a:rPr lang="en-US" dirty="0"/>
              <a:t>• Best approach to minimize waiting time.</a:t>
            </a:r>
          </a:p>
          <a:p>
            <a:pPr algn="l"/>
            <a:r>
              <a:rPr lang="en-US" dirty="0"/>
              <a:t>• Easy to implement in Batch systems where required CPU time is known in advance.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49" y="279779"/>
            <a:ext cx="6790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Shortest Job Next (SJN) or Shortest Job First(SJF)</a:t>
            </a:r>
          </a:p>
        </p:txBody>
      </p:sp>
    </p:spTree>
    <p:extLst>
      <p:ext uri="{BB962C8B-B14F-4D97-AF65-F5344CB8AC3E}">
        <p14:creationId xmlns:p14="http://schemas.microsoft.com/office/powerpoint/2010/main" val="99460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1299234"/>
            <a:ext cx="11580125" cy="345018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• Advantages</a:t>
            </a:r>
          </a:p>
          <a:p>
            <a:pPr algn="l"/>
            <a:r>
              <a:rPr lang="en-US" dirty="0"/>
              <a:t>	• It gives superior turnaround time for all the smaller processes.</a:t>
            </a:r>
          </a:p>
          <a:p>
            <a:pPr algn="l"/>
            <a:r>
              <a:rPr lang="en-US" dirty="0"/>
              <a:t>	• Because a short job is given immediate preference.</a:t>
            </a:r>
          </a:p>
          <a:p>
            <a:pPr algn="l"/>
            <a:r>
              <a:rPr lang="en-US" dirty="0"/>
              <a:t>	• Throughput is high.</a:t>
            </a:r>
          </a:p>
          <a:p>
            <a:pPr algn="l"/>
            <a:r>
              <a:rPr lang="en-US" dirty="0"/>
              <a:t>• Disadvantages</a:t>
            </a:r>
          </a:p>
          <a:p>
            <a:pPr algn="l"/>
            <a:r>
              <a:rPr lang="en-US" dirty="0"/>
              <a:t>	• Elapsed time (i.e., execution-completed-time) must be recorded, it results an  		   additional overhead on the processor.</a:t>
            </a:r>
          </a:p>
          <a:p>
            <a:pPr algn="l"/>
            <a:r>
              <a:rPr lang="en-US" dirty="0"/>
              <a:t>	• Starvation may be possible for the longer processes.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49" y="279779"/>
            <a:ext cx="6790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Shortest Job Next (SIN) or Shortest Job First(SIF)</a:t>
            </a:r>
          </a:p>
        </p:txBody>
      </p:sp>
    </p:spTree>
    <p:extLst>
      <p:ext uri="{BB962C8B-B14F-4D97-AF65-F5344CB8AC3E}">
        <p14:creationId xmlns:p14="http://schemas.microsoft.com/office/powerpoint/2010/main" val="343297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84" y="971687"/>
            <a:ext cx="11580125" cy="40779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Consider the following four processes, with the length of the CPU burst given in milliseconds: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Process	Arrival Time		Burst Time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P1			0			8</a:t>
            </a:r>
          </a:p>
          <a:p>
            <a:pPr algn="l"/>
            <a:r>
              <a:rPr lang="en-US" dirty="0"/>
              <a:t>• P2			1			4</a:t>
            </a:r>
          </a:p>
          <a:p>
            <a:pPr algn="l"/>
            <a:r>
              <a:rPr lang="en-US" dirty="0"/>
              <a:t>• P3			2			9</a:t>
            </a:r>
          </a:p>
          <a:p>
            <a:pPr algn="l"/>
            <a:r>
              <a:rPr lang="en-US" dirty="0"/>
              <a:t>• P4			3			5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Problem-1</a:t>
            </a:r>
          </a:p>
        </p:txBody>
      </p:sp>
    </p:spTree>
    <p:extLst>
      <p:ext uri="{BB962C8B-B14F-4D97-AF65-F5344CB8AC3E}">
        <p14:creationId xmlns:p14="http://schemas.microsoft.com/office/powerpoint/2010/main" val="343712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Problem-1 - Solution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5EB08-DB90-3A68-C0EB-A1BBD2A11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94792"/>
              </p:ext>
            </p:extLst>
          </p:nvPr>
        </p:nvGraphicFramePr>
        <p:xfrm>
          <a:off x="920614" y="3648528"/>
          <a:ext cx="812799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6552">
                  <a:extLst>
                    <a:ext uri="{9D8B030D-6E8A-4147-A177-3AD203B41FA5}">
                      <a16:colId xmlns:a16="http://schemas.microsoft.com/office/drawing/2014/main" val="2982450946"/>
                    </a:ext>
                  </a:extLst>
                </a:gridCol>
                <a:gridCol w="535445">
                  <a:extLst>
                    <a:ext uri="{9D8B030D-6E8A-4147-A177-3AD203B41FA5}">
                      <a16:colId xmlns:a16="http://schemas.microsoft.com/office/drawing/2014/main" val="4112327191"/>
                    </a:ext>
                  </a:extLst>
                </a:gridCol>
                <a:gridCol w="764046">
                  <a:extLst>
                    <a:ext uri="{9D8B030D-6E8A-4147-A177-3AD203B41FA5}">
                      <a16:colId xmlns:a16="http://schemas.microsoft.com/office/drawing/2014/main" val="2653132106"/>
                    </a:ext>
                  </a:extLst>
                </a:gridCol>
                <a:gridCol w="5431955">
                  <a:extLst>
                    <a:ext uri="{9D8B030D-6E8A-4147-A177-3AD203B41FA5}">
                      <a16:colId xmlns:a16="http://schemas.microsoft.com/office/drawing/2014/main" val="2466071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96246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CB080691-CB32-6104-971C-D966F36D978B}"/>
              </a:ext>
            </a:extLst>
          </p:cNvPr>
          <p:cNvSpPr txBox="1">
            <a:spLocks/>
          </p:cNvSpPr>
          <p:nvPr/>
        </p:nvSpPr>
        <p:spPr>
          <a:xfrm>
            <a:off x="873457" y="4014289"/>
            <a:ext cx="10481480" cy="5016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0	         8	12            17                                                                                                                26				                            			 	                         			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A78AA50-2B6C-31E5-59F5-BF8D46DC4E79}"/>
              </a:ext>
            </a:extLst>
          </p:cNvPr>
          <p:cNvSpPr txBox="1">
            <a:spLocks/>
          </p:cNvSpPr>
          <p:nvPr/>
        </p:nvSpPr>
        <p:spPr>
          <a:xfrm>
            <a:off x="7778294" y="28907"/>
            <a:ext cx="4538345" cy="159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wait = start-arrival</a:t>
            </a:r>
          </a:p>
          <a:p>
            <a:pPr algn="l"/>
            <a:r>
              <a:rPr lang="en-US" dirty="0"/>
              <a:t>• finish = </a:t>
            </a:r>
            <a:r>
              <a:rPr lang="en-US" dirty="0" err="1"/>
              <a:t>start+burst</a:t>
            </a:r>
            <a:endParaRPr lang="en-US" dirty="0"/>
          </a:p>
          <a:p>
            <a:pPr algn="l"/>
            <a:r>
              <a:rPr lang="en-US" dirty="0"/>
              <a:t>• Turn Around (TA) = finish-arrival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BF781A-0C3B-2744-91D2-6C55F41762FD}"/>
              </a:ext>
            </a:extLst>
          </p:cNvPr>
          <p:cNvSpPr txBox="1">
            <a:spLocks/>
          </p:cNvSpPr>
          <p:nvPr/>
        </p:nvSpPr>
        <p:spPr>
          <a:xfrm>
            <a:off x="490854" y="4878658"/>
            <a:ext cx="7793337" cy="89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average waiting time: = (0+7+15+9)/4 = 7.75</a:t>
            </a:r>
          </a:p>
          <a:p>
            <a:pPr algn="l"/>
            <a:r>
              <a:rPr lang="en-US" dirty="0"/>
              <a:t>• average turn around time: (8+11+24+14)/4 = 14.25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D518A973-E638-CFF2-D7F0-5F0BA715A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292829"/>
              </p:ext>
            </p:extLst>
          </p:nvPr>
        </p:nvGraphicFramePr>
        <p:xfrm>
          <a:off x="486305" y="1450766"/>
          <a:ext cx="9942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08">
                  <a:extLst>
                    <a:ext uri="{9D8B030D-6E8A-4147-A177-3AD203B41FA5}">
                      <a16:colId xmlns:a16="http://schemas.microsoft.com/office/drawing/2014/main" val="423115722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50299394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78790834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176586499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66361565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104270387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189765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3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1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2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0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13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1672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Problem-2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5EB08-DB90-3A68-C0EB-A1BBD2A11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54043"/>
              </p:ext>
            </p:extLst>
          </p:nvPr>
        </p:nvGraphicFramePr>
        <p:xfrm>
          <a:off x="1412395" y="4049300"/>
          <a:ext cx="812799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6089">
                  <a:extLst>
                    <a:ext uri="{9D8B030D-6E8A-4147-A177-3AD203B41FA5}">
                      <a16:colId xmlns:a16="http://schemas.microsoft.com/office/drawing/2014/main" val="2982450946"/>
                    </a:ext>
                  </a:extLst>
                </a:gridCol>
                <a:gridCol w="1392071">
                  <a:extLst>
                    <a:ext uri="{9D8B030D-6E8A-4147-A177-3AD203B41FA5}">
                      <a16:colId xmlns:a16="http://schemas.microsoft.com/office/drawing/2014/main" val="2653132106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466071386"/>
                    </a:ext>
                  </a:extLst>
                </a:gridCol>
                <a:gridCol w="3480788">
                  <a:extLst>
                    <a:ext uri="{9D8B030D-6E8A-4147-A177-3AD203B41FA5}">
                      <a16:colId xmlns:a16="http://schemas.microsoft.com/office/drawing/2014/main" val="35177040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96246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CB080691-CB32-6104-971C-D966F36D978B}"/>
              </a:ext>
            </a:extLst>
          </p:cNvPr>
          <p:cNvSpPr txBox="1">
            <a:spLocks/>
          </p:cNvSpPr>
          <p:nvPr/>
        </p:nvSpPr>
        <p:spPr>
          <a:xfrm>
            <a:off x="1365238" y="4415060"/>
            <a:ext cx="8638571" cy="775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?	  ?	             ?                                            ?        			                ?	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A78AA50-2B6C-31E5-59F5-BF8D46DC4E79}"/>
              </a:ext>
            </a:extLst>
          </p:cNvPr>
          <p:cNvSpPr txBox="1">
            <a:spLocks/>
          </p:cNvSpPr>
          <p:nvPr/>
        </p:nvSpPr>
        <p:spPr>
          <a:xfrm>
            <a:off x="2837510" y="5107953"/>
            <a:ext cx="4409451" cy="89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average waiting time: ?</a:t>
            </a:r>
          </a:p>
          <a:p>
            <a:pPr algn="l"/>
            <a:r>
              <a:rPr lang="en-US" dirty="0"/>
              <a:t>• average turn around time: ?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46FC647-0C9F-8D0F-9E69-FF103C47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0958"/>
              </p:ext>
            </p:extLst>
          </p:nvPr>
        </p:nvGraphicFramePr>
        <p:xfrm>
          <a:off x="504965" y="1515840"/>
          <a:ext cx="9942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08">
                  <a:extLst>
                    <a:ext uri="{9D8B030D-6E8A-4147-A177-3AD203B41FA5}">
                      <a16:colId xmlns:a16="http://schemas.microsoft.com/office/drawing/2014/main" val="423115722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50299394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78790834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176586499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66361565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104270387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189765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3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2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27405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DB784BC-D45C-A18D-EFE8-4A9F5D8811C1}"/>
              </a:ext>
            </a:extLst>
          </p:cNvPr>
          <p:cNvSpPr txBox="1">
            <a:spLocks/>
          </p:cNvSpPr>
          <p:nvPr/>
        </p:nvSpPr>
        <p:spPr>
          <a:xfrm>
            <a:off x="7738282" y="28907"/>
            <a:ext cx="4339988" cy="159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wait = start-arrival</a:t>
            </a:r>
          </a:p>
          <a:p>
            <a:pPr algn="l"/>
            <a:r>
              <a:rPr lang="en-US" dirty="0"/>
              <a:t>• finish = start + burst</a:t>
            </a:r>
          </a:p>
          <a:p>
            <a:pPr algn="l"/>
            <a:r>
              <a:rPr lang="en-US" dirty="0"/>
              <a:t>• Turn Around (TA) = finish-arrival</a:t>
            </a:r>
          </a:p>
        </p:txBody>
      </p:sp>
    </p:spTree>
    <p:extLst>
      <p:ext uri="{BB962C8B-B14F-4D97-AF65-F5344CB8AC3E}">
        <p14:creationId xmlns:p14="http://schemas.microsoft.com/office/powerpoint/2010/main" val="340910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3405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Problem-2 - Solution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5EB08-DB90-3A68-C0EB-A1BBD2A11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404677"/>
              </p:ext>
            </p:extLst>
          </p:nvPr>
        </p:nvGraphicFramePr>
        <p:xfrm>
          <a:off x="1412395" y="4049300"/>
          <a:ext cx="812799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6089">
                  <a:extLst>
                    <a:ext uri="{9D8B030D-6E8A-4147-A177-3AD203B41FA5}">
                      <a16:colId xmlns:a16="http://schemas.microsoft.com/office/drawing/2014/main" val="2982450946"/>
                    </a:ext>
                  </a:extLst>
                </a:gridCol>
                <a:gridCol w="1392071">
                  <a:extLst>
                    <a:ext uri="{9D8B030D-6E8A-4147-A177-3AD203B41FA5}">
                      <a16:colId xmlns:a16="http://schemas.microsoft.com/office/drawing/2014/main" val="2653132106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466071386"/>
                    </a:ext>
                  </a:extLst>
                </a:gridCol>
                <a:gridCol w="3480788">
                  <a:extLst>
                    <a:ext uri="{9D8B030D-6E8A-4147-A177-3AD203B41FA5}">
                      <a16:colId xmlns:a16="http://schemas.microsoft.com/office/drawing/2014/main" val="35177040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96246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CB080691-CB32-6104-971C-D966F36D978B}"/>
              </a:ext>
            </a:extLst>
          </p:cNvPr>
          <p:cNvSpPr txBox="1">
            <a:spLocks/>
          </p:cNvSpPr>
          <p:nvPr/>
        </p:nvSpPr>
        <p:spPr>
          <a:xfrm>
            <a:off x="1365238" y="4415060"/>
            <a:ext cx="8638571" cy="775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0	  3	             9                                            16        			                24	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A78AA50-2B6C-31E5-59F5-BF8D46DC4E79}"/>
              </a:ext>
            </a:extLst>
          </p:cNvPr>
          <p:cNvSpPr txBox="1">
            <a:spLocks/>
          </p:cNvSpPr>
          <p:nvPr/>
        </p:nvSpPr>
        <p:spPr>
          <a:xfrm>
            <a:off x="1686549" y="5107953"/>
            <a:ext cx="7634872" cy="89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average waiting time: (3+16+9+0)/4 = 7</a:t>
            </a:r>
          </a:p>
          <a:p>
            <a:pPr algn="l"/>
            <a:r>
              <a:rPr lang="en-US" dirty="0"/>
              <a:t>• average turn around time: (9+24+16+3)/4 = 13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46FC647-0C9F-8D0F-9E69-FF103C47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94859"/>
              </p:ext>
            </p:extLst>
          </p:nvPr>
        </p:nvGraphicFramePr>
        <p:xfrm>
          <a:off x="504965" y="1515840"/>
          <a:ext cx="9942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08">
                  <a:extLst>
                    <a:ext uri="{9D8B030D-6E8A-4147-A177-3AD203B41FA5}">
                      <a16:colId xmlns:a16="http://schemas.microsoft.com/office/drawing/2014/main" val="423115722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50299394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78790834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176586499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66361565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104270387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189765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3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2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27405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DB784BC-D45C-A18D-EFE8-4A9F5D8811C1}"/>
              </a:ext>
            </a:extLst>
          </p:cNvPr>
          <p:cNvSpPr txBox="1">
            <a:spLocks/>
          </p:cNvSpPr>
          <p:nvPr/>
        </p:nvSpPr>
        <p:spPr>
          <a:xfrm>
            <a:off x="7738282" y="28907"/>
            <a:ext cx="4339988" cy="159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wait = start-arrival</a:t>
            </a:r>
          </a:p>
          <a:p>
            <a:pPr algn="l"/>
            <a:r>
              <a:rPr lang="en-US" dirty="0"/>
              <a:t>• finish = start + burst</a:t>
            </a:r>
          </a:p>
          <a:p>
            <a:pPr algn="l"/>
            <a:r>
              <a:rPr lang="en-US" dirty="0"/>
              <a:t>• Turn Around (TA) = finish-arrival</a:t>
            </a:r>
          </a:p>
        </p:txBody>
      </p:sp>
    </p:spTree>
    <p:extLst>
      <p:ext uri="{BB962C8B-B14F-4D97-AF65-F5344CB8AC3E}">
        <p14:creationId xmlns:p14="http://schemas.microsoft.com/office/powerpoint/2010/main" val="109980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3405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Problem-3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5EB08-DB90-3A68-C0EB-A1BBD2A11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76364"/>
              </p:ext>
            </p:extLst>
          </p:nvPr>
        </p:nvGraphicFramePr>
        <p:xfrm>
          <a:off x="552122" y="3778676"/>
          <a:ext cx="7745717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2082">
                  <a:extLst>
                    <a:ext uri="{9D8B030D-6E8A-4147-A177-3AD203B41FA5}">
                      <a16:colId xmlns:a16="http://schemas.microsoft.com/office/drawing/2014/main" val="2982450946"/>
                    </a:ext>
                  </a:extLst>
                </a:gridCol>
                <a:gridCol w="450387">
                  <a:extLst>
                    <a:ext uri="{9D8B030D-6E8A-4147-A177-3AD203B41FA5}">
                      <a16:colId xmlns:a16="http://schemas.microsoft.com/office/drawing/2014/main" val="2653132106"/>
                    </a:ext>
                  </a:extLst>
                </a:gridCol>
                <a:gridCol w="1529220">
                  <a:extLst>
                    <a:ext uri="{9D8B030D-6E8A-4147-A177-3AD203B41FA5}">
                      <a16:colId xmlns:a16="http://schemas.microsoft.com/office/drawing/2014/main" val="2466071386"/>
                    </a:ext>
                  </a:extLst>
                </a:gridCol>
                <a:gridCol w="4294028">
                  <a:extLst>
                    <a:ext uri="{9D8B030D-6E8A-4147-A177-3AD203B41FA5}">
                      <a16:colId xmlns:a16="http://schemas.microsoft.com/office/drawing/2014/main" val="35177040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96246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CB080691-CB32-6104-971C-D966F36D978B}"/>
              </a:ext>
            </a:extLst>
          </p:cNvPr>
          <p:cNvSpPr txBox="1">
            <a:spLocks/>
          </p:cNvSpPr>
          <p:nvPr/>
        </p:nvSpPr>
        <p:spPr>
          <a:xfrm>
            <a:off x="504965" y="4144437"/>
            <a:ext cx="8638571" cy="523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0	         7         8	            12                                                                  	     16        			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A78AA50-2B6C-31E5-59F5-BF8D46DC4E79}"/>
              </a:ext>
            </a:extLst>
          </p:cNvPr>
          <p:cNvSpPr txBox="1">
            <a:spLocks/>
          </p:cNvSpPr>
          <p:nvPr/>
        </p:nvSpPr>
        <p:spPr>
          <a:xfrm>
            <a:off x="1686549" y="4856973"/>
            <a:ext cx="7634872" cy="89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average waiting time: (0+6+3+7)/4 = 4</a:t>
            </a:r>
          </a:p>
          <a:p>
            <a:pPr algn="l"/>
            <a:r>
              <a:rPr lang="en-US" dirty="0"/>
              <a:t>• average turn around time: (7+4+10+11)/4 = 8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46FC647-0C9F-8D0F-9E69-FF103C47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45980"/>
              </p:ext>
            </p:extLst>
          </p:nvPr>
        </p:nvGraphicFramePr>
        <p:xfrm>
          <a:off x="504965" y="1515840"/>
          <a:ext cx="9942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08">
                  <a:extLst>
                    <a:ext uri="{9D8B030D-6E8A-4147-A177-3AD203B41FA5}">
                      <a16:colId xmlns:a16="http://schemas.microsoft.com/office/drawing/2014/main" val="423115722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50299394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78790834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176586499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66361565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104270387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189765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3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2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27405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DB784BC-D45C-A18D-EFE8-4A9F5D8811C1}"/>
              </a:ext>
            </a:extLst>
          </p:cNvPr>
          <p:cNvSpPr txBox="1">
            <a:spLocks/>
          </p:cNvSpPr>
          <p:nvPr/>
        </p:nvSpPr>
        <p:spPr>
          <a:xfrm>
            <a:off x="7738282" y="28907"/>
            <a:ext cx="4339988" cy="159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wait = start-arrival</a:t>
            </a:r>
          </a:p>
          <a:p>
            <a:pPr algn="l"/>
            <a:r>
              <a:rPr lang="en-US" dirty="0"/>
              <a:t>• finish = start + burst</a:t>
            </a:r>
          </a:p>
          <a:p>
            <a:pPr algn="l"/>
            <a:r>
              <a:rPr lang="en-US" dirty="0"/>
              <a:t>• Turn Around (TA) = finish-arrival</a:t>
            </a:r>
          </a:p>
        </p:txBody>
      </p:sp>
    </p:spTree>
    <p:extLst>
      <p:ext uri="{BB962C8B-B14F-4D97-AF65-F5344CB8AC3E}">
        <p14:creationId xmlns:p14="http://schemas.microsoft.com/office/powerpoint/2010/main" val="311339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84" y="971687"/>
            <a:ext cx="11580125" cy="51698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Consider the following three processes that arrive at time 0,</a:t>
            </a:r>
          </a:p>
          <a:p>
            <a:pPr algn="l"/>
            <a:r>
              <a:rPr lang="en-US" dirty="0"/>
              <a:t>• with the length of the CPU burst given in milliseconds: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Process	Burst Time</a:t>
            </a:r>
          </a:p>
          <a:p>
            <a:pPr algn="l"/>
            <a:r>
              <a:rPr lang="en-US" dirty="0"/>
              <a:t>• P1			24</a:t>
            </a:r>
          </a:p>
          <a:p>
            <a:pPr algn="l"/>
            <a:r>
              <a:rPr lang="en-US" dirty="0"/>
              <a:t>• P2			3</a:t>
            </a:r>
          </a:p>
          <a:p>
            <a:pPr algn="l"/>
            <a:r>
              <a:rPr lang="en-US" dirty="0"/>
              <a:t>• P3			3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If the processes arrive in the order P1, P2, P3, and are served in FCFS order,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Problem-1</a:t>
            </a:r>
          </a:p>
        </p:txBody>
      </p:sp>
    </p:spTree>
    <p:extLst>
      <p:ext uri="{BB962C8B-B14F-4D97-AF65-F5344CB8AC3E}">
        <p14:creationId xmlns:p14="http://schemas.microsoft.com/office/powerpoint/2010/main" val="352599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8915" y="122830"/>
            <a:ext cx="3569353" cy="22518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Process	Burst Time</a:t>
            </a:r>
          </a:p>
          <a:p>
            <a:pPr algn="l"/>
            <a:r>
              <a:rPr lang="en-US" dirty="0"/>
              <a:t>• P1			24</a:t>
            </a:r>
          </a:p>
          <a:p>
            <a:pPr algn="l"/>
            <a:r>
              <a:rPr lang="en-US" dirty="0"/>
              <a:t>• P2			3</a:t>
            </a:r>
          </a:p>
          <a:p>
            <a:pPr algn="l"/>
            <a:r>
              <a:rPr lang="en-US" dirty="0"/>
              <a:t>• P3			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Problem-1 - Solution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757F855-7FFA-7F85-3F58-268E8FE06E6F}"/>
              </a:ext>
            </a:extLst>
          </p:cNvPr>
          <p:cNvSpPr txBox="1">
            <a:spLocks/>
          </p:cNvSpPr>
          <p:nvPr/>
        </p:nvSpPr>
        <p:spPr>
          <a:xfrm>
            <a:off x="374850" y="998562"/>
            <a:ext cx="7991228" cy="775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The Gantt chart, illustrates the schedule, including the start and finish times of each of the participating processes: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5EB08-DB90-3A68-C0EB-A1BBD2A11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04724"/>
              </p:ext>
            </p:extLst>
          </p:nvPr>
        </p:nvGraphicFramePr>
        <p:xfrm>
          <a:off x="333760" y="2191831"/>
          <a:ext cx="812799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65988">
                  <a:extLst>
                    <a:ext uri="{9D8B030D-6E8A-4147-A177-3AD203B41FA5}">
                      <a16:colId xmlns:a16="http://schemas.microsoft.com/office/drawing/2014/main" val="2982450946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2653132106"/>
                    </a:ext>
                  </a:extLst>
                </a:gridCol>
                <a:gridCol w="1011133">
                  <a:extLst>
                    <a:ext uri="{9D8B030D-6E8A-4147-A177-3AD203B41FA5}">
                      <a16:colId xmlns:a16="http://schemas.microsoft.com/office/drawing/2014/main" val="2466071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96246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CB080691-CB32-6104-971C-D966F36D978B}"/>
              </a:ext>
            </a:extLst>
          </p:cNvPr>
          <p:cNvSpPr txBox="1">
            <a:spLocks/>
          </p:cNvSpPr>
          <p:nvPr/>
        </p:nvSpPr>
        <p:spPr>
          <a:xfrm>
            <a:off x="286603" y="2557591"/>
            <a:ext cx="8222311" cy="775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0						          24	             27             30 			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A78AA50-2B6C-31E5-59F5-BF8D46DC4E79}"/>
              </a:ext>
            </a:extLst>
          </p:cNvPr>
          <p:cNvSpPr txBox="1">
            <a:spLocks/>
          </p:cNvSpPr>
          <p:nvPr/>
        </p:nvSpPr>
        <p:spPr>
          <a:xfrm>
            <a:off x="374850" y="3224596"/>
            <a:ext cx="9942857" cy="310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The waiting </a:t>
            </a:r>
            <a:r>
              <a:rPr lang="en-US"/>
              <a:t>time is</a:t>
            </a:r>
            <a:endParaRPr lang="en-US" dirty="0"/>
          </a:p>
          <a:p>
            <a:pPr algn="l"/>
            <a:r>
              <a:rPr lang="en-US" dirty="0"/>
              <a:t>• 0 milliseconds for process P1,</a:t>
            </a:r>
          </a:p>
          <a:p>
            <a:pPr algn="l"/>
            <a:r>
              <a:rPr lang="en-US" dirty="0"/>
              <a:t>• 24 milliseconds for process P2, and</a:t>
            </a:r>
          </a:p>
          <a:p>
            <a:pPr algn="l"/>
            <a:r>
              <a:rPr lang="en-US" dirty="0"/>
              <a:t>• 27 milliseconds for process P3</a:t>
            </a:r>
          </a:p>
          <a:p>
            <a:pPr algn="l"/>
            <a:r>
              <a:rPr lang="en-US" dirty="0"/>
              <a:t>• Thus, the average waiting time is (0 + 24 + 27)/3 = 17 milliseconds</a:t>
            </a:r>
          </a:p>
        </p:txBody>
      </p:sp>
    </p:spTree>
    <p:extLst>
      <p:ext uri="{BB962C8B-B14F-4D97-AF65-F5344CB8AC3E}">
        <p14:creationId xmlns:p14="http://schemas.microsoft.com/office/powerpoint/2010/main" val="135101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8915" y="122830"/>
            <a:ext cx="3569353" cy="22518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Process	Burst Time</a:t>
            </a:r>
          </a:p>
          <a:p>
            <a:pPr algn="l"/>
            <a:r>
              <a:rPr lang="en-US" dirty="0"/>
              <a:t>• P1			24</a:t>
            </a:r>
          </a:p>
          <a:p>
            <a:pPr algn="l"/>
            <a:r>
              <a:rPr lang="en-US" dirty="0"/>
              <a:t>• P2			3</a:t>
            </a:r>
          </a:p>
          <a:p>
            <a:pPr algn="l"/>
            <a:r>
              <a:rPr lang="en-US" dirty="0"/>
              <a:t>• P3			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Problem-1 - Solution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757F855-7FFA-7F85-3F58-268E8FE06E6F}"/>
              </a:ext>
            </a:extLst>
          </p:cNvPr>
          <p:cNvSpPr txBox="1">
            <a:spLocks/>
          </p:cNvSpPr>
          <p:nvPr/>
        </p:nvSpPr>
        <p:spPr>
          <a:xfrm>
            <a:off x="374850" y="998562"/>
            <a:ext cx="7991228" cy="775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If the processes arrive in the order P2, P3, P1,</a:t>
            </a:r>
          </a:p>
          <a:p>
            <a:pPr algn="l"/>
            <a:r>
              <a:rPr lang="en-US" dirty="0"/>
              <a:t>• the results will be as shown in the following Gantt chart: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5EB08-DB90-3A68-C0EB-A1BBD2A11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44987"/>
              </p:ext>
            </p:extLst>
          </p:nvPr>
        </p:nvGraphicFramePr>
        <p:xfrm>
          <a:off x="333760" y="2191831"/>
          <a:ext cx="812799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1016">
                  <a:extLst>
                    <a:ext uri="{9D8B030D-6E8A-4147-A177-3AD203B41FA5}">
                      <a16:colId xmlns:a16="http://schemas.microsoft.com/office/drawing/2014/main" val="2982450946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2653132106"/>
                    </a:ext>
                  </a:extLst>
                </a:gridCol>
                <a:gridCol w="6209878">
                  <a:extLst>
                    <a:ext uri="{9D8B030D-6E8A-4147-A177-3AD203B41FA5}">
                      <a16:colId xmlns:a16="http://schemas.microsoft.com/office/drawing/2014/main" val="2466071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96246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CB080691-CB32-6104-971C-D966F36D978B}"/>
              </a:ext>
            </a:extLst>
          </p:cNvPr>
          <p:cNvSpPr txBox="1">
            <a:spLocks/>
          </p:cNvSpPr>
          <p:nvPr/>
        </p:nvSpPr>
        <p:spPr>
          <a:xfrm>
            <a:off x="286603" y="2557591"/>
            <a:ext cx="8222311" cy="775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0                  3                  6                                                                                                                               30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A78AA50-2B6C-31E5-59F5-BF8D46DC4E79}"/>
              </a:ext>
            </a:extLst>
          </p:cNvPr>
          <p:cNvSpPr txBox="1">
            <a:spLocks/>
          </p:cNvSpPr>
          <p:nvPr/>
        </p:nvSpPr>
        <p:spPr>
          <a:xfrm>
            <a:off x="286603" y="3516118"/>
            <a:ext cx="9942857" cy="89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The average waiting time is now (0 + 6 + 3)/3 = 3 milliseconds. </a:t>
            </a:r>
          </a:p>
          <a:p>
            <a:pPr algn="l"/>
            <a:r>
              <a:rPr lang="en-US" dirty="0"/>
              <a:t>This reduction is substantial. (previous waiting time is 17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514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1672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Problem-2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757F855-7FFA-7F85-3F58-268E8FE06E6F}"/>
              </a:ext>
            </a:extLst>
          </p:cNvPr>
          <p:cNvSpPr txBox="1">
            <a:spLocks/>
          </p:cNvSpPr>
          <p:nvPr/>
        </p:nvSpPr>
        <p:spPr>
          <a:xfrm>
            <a:off x="374850" y="998562"/>
            <a:ext cx="7991228" cy="775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wait = start-arrival</a:t>
            </a:r>
          </a:p>
          <a:p>
            <a:pPr algn="l"/>
            <a:r>
              <a:rPr lang="en-US" dirty="0"/>
              <a:t>• Turn Around (TA) = finish-arrival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5EB08-DB90-3A68-C0EB-A1BBD2A11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83512"/>
              </p:ext>
            </p:extLst>
          </p:nvPr>
        </p:nvGraphicFramePr>
        <p:xfrm>
          <a:off x="1412395" y="4049300"/>
          <a:ext cx="812799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31808">
                  <a:extLst>
                    <a:ext uri="{9D8B030D-6E8A-4147-A177-3AD203B41FA5}">
                      <a16:colId xmlns:a16="http://schemas.microsoft.com/office/drawing/2014/main" val="2982450946"/>
                    </a:ext>
                  </a:extLst>
                </a:gridCol>
                <a:gridCol w="1092283">
                  <a:extLst>
                    <a:ext uri="{9D8B030D-6E8A-4147-A177-3AD203B41FA5}">
                      <a16:colId xmlns:a16="http://schemas.microsoft.com/office/drawing/2014/main" val="2653132106"/>
                    </a:ext>
                  </a:extLst>
                </a:gridCol>
                <a:gridCol w="4503908">
                  <a:extLst>
                    <a:ext uri="{9D8B030D-6E8A-4147-A177-3AD203B41FA5}">
                      <a16:colId xmlns:a16="http://schemas.microsoft.com/office/drawing/2014/main" val="2466071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96246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CB080691-CB32-6104-971C-D966F36D978B}"/>
              </a:ext>
            </a:extLst>
          </p:cNvPr>
          <p:cNvSpPr txBox="1">
            <a:spLocks/>
          </p:cNvSpPr>
          <p:nvPr/>
        </p:nvSpPr>
        <p:spPr>
          <a:xfrm>
            <a:off x="1365238" y="4415060"/>
            <a:ext cx="8222311" cy="775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0                 		           12                    18				           27                                                                                                               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A78AA50-2B6C-31E5-59F5-BF8D46DC4E79}"/>
              </a:ext>
            </a:extLst>
          </p:cNvPr>
          <p:cNvSpPr txBox="1">
            <a:spLocks/>
          </p:cNvSpPr>
          <p:nvPr/>
        </p:nvSpPr>
        <p:spPr>
          <a:xfrm>
            <a:off x="599277" y="5190707"/>
            <a:ext cx="9942857" cy="89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average waiting time: (0+11+14)/3 = 8.33</a:t>
            </a:r>
          </a:p>
          <a:p>
            <a:pPr algn="l"/>
            <a:r>
              <a:rPr lang="en-US" dirty="0"/>
              <a:t>• average turn around time: (12+17+23) = 52/3 = 17.33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46FC647-0C9F-8D0F-9E69-FF103C47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1804"/>
              </p:ext>
            </p:extLst>
          </p:nvPr>
        </p:nvGraphicFramePr>
        <p:xfrm>
          <a:off x="599277" y="2031327"/>
          <a:ext cx="9942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08">
                  <a:extLst>
                    <a:ext uri="{9D8B030D-6E8A-4147-A177-3AD203B41FA5}">
                      <a16:colId xmlns:a16="http://schemas.microsoft.com/office/drawing/2014/main" val="423115722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50299394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78790834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176586499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66361565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104270387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189765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3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2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0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84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1672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Problem-3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757F855-7FFA-7F85-3F58-268E8FE06E6F}"/>
              </a:ext>
            </a:extLst>
          </p:cNvPr>
          <p:cNvSpPr txBox="1">
            <a:spLocks/>
          </p:cNvSpPr>
          <p:nvPr/>
        </p:nvSpPr>
        <p:spPr>
          <a:xfrm>
            <a:off x="3613918" y="616523"/>
            <a:ext cx="4074320" cy="775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wait = start-arrival</a:t>
            </a:r>
          </a:p>
          <a:p>
            <a:pPr algn="l"/>
            <a:r>
              <a:rPr lang="en-US" dirty="0"/>
              <a:t>• Turn Around (TA) = finish-arrival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46FC647-0C9F-8D0F-9E69-FF103C47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49443"/>
              </p:ext>
            </p:extLst>
          </p:nvPr>
        </p:nvGraphicFramePr>
        <p:xfrm>
          <a:off x="913175" y="1517168"/>
          <a:ext cx="99428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08">
                  <a:extLst>
                    <a:ext uri="{9D8B030D-6E8A-4147-A177-3AD203B41FA5}">
                      <a16:colId xmlns:a16="http://schemas.microsoft.com/office/drawing/2014/main" val="423115722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50299394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78790834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176586499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66361565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104270387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189765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3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1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2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56759"/>
                  </a:ext>
                </a:extLst>
              </a:tr>
            </a:tbl>
          </a:graphicData>
        </a:graphic>
      </p:graphicFrame>
      <p:sp>
        <p:nvSpPr>
          <p:cNvPr id="16" name="Subtitle 2">
            <a:extLst>
              <a:ext uri="{FF2B5EF4-FFF2-40B4-BE49-F238E27FC236}">
                <a16:creationId xmlns:a16="http://schemas.microsoft.com/office/drawing/2014/main" id="{83BA67BF-D720-6047-1968-CAEC38CF801B}"/>
              </a:ext>
            </a:extLst>
          </p:cNvPr>
          <p:cNvSpPr txBox="1">
            <a:spLocks/>
          </p:cNvSpPr>
          <p:nvPr/>
        </p:nvSpPr>
        <p:spPr>
          <a:xfrm>
            <a:off x="1124571" y="5168659"/>
            <a:ext cx="9942857" cy="89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average waiting time: ?</a:t>
            </a:r>
          </a:p>
          <a:p>
            <a:pPr algn="l"/>
            <a:r>
              <a:rPr lang="en-US" dirty="0"/>
              <a:t>• average turn around time: ?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E4E7A72-D273-3375-B014-25602ACF5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48995"/>
              </p:ext>
            </p:extLst>
          </p:nvPr>
        </p:nvGraphicFramePr>
        <p:xfrm>
          <a:off x="1903714" y="4152172"/>
          <a:ext cx="7049217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1519">
                  <a:extLst>
                    <a:ext uri="{9D8B030D-6E8A-4147-A177-3AD203B41FA5}">
                      <a16:colId xmlns:a16="http://schemas.microsoft.com/office/drawing/2014/main" val="2982450946"/>
                    </a:ext>
                  </a:extLst>
                </a:gridCol>
                <a:gridCol w="1935458">
                  <a:extLst>
                    <a:ext uri="{9D8B030D-6E8A-4147-A177-3AD203B41FA5}">
                      <a16:colId xmlns:a16="http://schemas.microsoft.com/office/drawing/2014/main" val="2653132106"/>
                    </a:ext>
                  </a:extLst>
                </a:gridCol>
                <a:gridCol w="568146">
                  <a:extLst>
                    <a:ext uri="{9D8B030D-6E8A-4147-A177-3AD203B41FA5}">
                      <a16:colId xmlns:a16="http://schemas.microsoft.com/office/drawing/2014/main" val="2466071386"/>
                    </a:ext>
                  </a:extLst>
                </a:gridCol>
                <a:gridCol w="1029764">
                  <a:extLst>
                    <a:ext uri="{9D8B030D-6E8A-4147-A177-3AD203B41FA5}">
                      <a16:colId xmlns:a16="http://schemas.microsoft.com/office/drawing/2014/main" val="1046578024"/>
                    </a:ext>
                  </a:extLst>
                </a:gridCol>
                <a:gridCol w="2474330">
                  <a:extLst>
                    <a:ext uri="{9D8B030D-6E8A-4147-A177-3AD203B41FA5}">
                      <a16:colId xmlns:a16="http://schemas.microsoft.com/office/drawing/2014/main" val="2322375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96246"/>
                  </a:ext>
                </a:extLst>
              </a:tr>
            </a:tbl>
          </a:graphicData>
        </a:graphic>
      </p:graphicFrame>
      <p:sp>
        <p:nvSpPr>
          <p:cNvPr id="18" name="Subtitle 2">
            <a:extLst>
              <a:ext uri="{FF2B5EF4-FFF2-40B4-BE49-F238E27FC236}">
                <a16:creationId xmlns:a16="http://schemas.microsoft.com/office/drawing/2014/main" id="{88665061-2000-876B-1257-3AB71B3B605D}"/>
              </a:ext>
            </a:extLst>
          </p:cNvPr>
          <p:cNvSpPr txBox="1">
            <a:spLocks/>
          </p:cNvSpPr>
          <p:nvPr/>
        </p:nvSpPr>
        <p:spPr>
          <a:xfrm>
            <a:off x="1856557" y="4517933"/>
            <a:ext cx="7492159" cy="53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?                  ?		   ?            ?                   ?                                                 ?</a:t>
            </a:r>
          </a:p>
        </p:txBody>
      </p:sp>
    </p:spTree>
    <p:extLst>
      <p:ext uri="{BB962C8B-B14F-4D97-AF65-F5344CB8AC3E}">
        <p14:creationId xmlns:p14="http://schemas.microsoft.com/office/powerpoint/2010/main" val="183254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49" y="279779"/>
            <a:ext cx="3446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Problem-3 - Solution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757F855-7FFA-7F85-3F58-268E8FE06E6F}"/>
              </a:ext>
            </a:extLst>
          </p:cNvPr>
          <p:cNvSpPr txBox="1">
            <a:spLocks/>
          </p:cNvSpPr>
          <p:nvPr/>
        </p:nvSpPr>
        <p:spPr>
          <a:xfrm>
            <a:off x="8117680" y="358652"/>
            <a:ext cx="4074320" cy="775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wait = start-arrival</a:t>
            </a:r>
          </a:p>
          <a:p>
            <a:pPr algn="l"/>
            <a:r>
              <a:rPr lang="en-US" dirty="0"/>
              <a:t>• Turn Around (TA) = finish-arrival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5EB08-DB90-3A68-C0EB-A1BBD2A11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2235"/>
              </p:ext>
            </p:extLst>
          </p:nvPr>
        </p:nvGraphicFramePr>
        <p:xfrm>
          <a:off x="1344156" y="4027252"/>
          <a:ext cx="7049217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1519">
                  <a:extLst>
                    <a:ext uri="{9D8B030D-6E8A-4147-A177-3AD203B41FA5}">
                      <a16:colId xmlns:a16="http://schemas.microsoft.com/office/drawing/2014/main" val="2982450946"/>
                    </a:ext>
                  </a:extLst>
                </a:gridCol>
                <a:gridCol w="1935458">
                  <a:extLst>
                    <a:ext uri="{9D8B030D-6E8A-4147-A177-3AD203B41FA5}">
                      <a16:colId xmlns:a16="http://schemas.microsoft.com/office/drawing/2014/main" val="2653132106"/>
                    </a:ext>
                  </a:extLst>
                </a:gridCol>
                <a:gridCol w="568146">
                  <a:extLst>
                    <a:ext uri="{9D8B030D-6E8A-4147-A177-3AD203B41FA5}">
                      <a16:colId xmlns:a16="http://schemas.microsoft.com/office/drawing/2014/main" val="2466071386"/>
                    </a:ext>
                  </a:extLst>
                </a:gridCol>
                <a:gridCol w="1029764">
                  <a:extLst>
                    <a:ext uri="{9D8B030D-6E8A-4147-A177-3AD203B41FA5}">
                      <a16:colId xmlns:a16="http://schemas.microsoft.com/office/drawing/2014/main" val="1046578024"/>
                    </a:ext>
                  </a:extLst>
                </a:gridCol>
                <a:gridCol w="2474330">
                  <a:extLst>
                    <a:ext uri="{9D8B030D-6E8A-4147-A177-3AD203B41FA5}">
                      <a16:colId xmlns:a16="http://schemas.microsoft.com/office/drawing/2014/main" val="2322375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96246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CB080691-CB32-6104-971C-D966F36D978B}"/>
              </a:ext>
            </a:extLst>
          </p:cNvPr>
          <p:cNvSpPr txBox="1">
            <a:spLocks/>
          </p:cNvSpPr>
          <p:nvPr/>
        </p:nvSpPr>
        <p:spPr>
          <a:xfrm>
            <a:off x="1296999" y="4393013"/>
            <a:ext cx="7492159" cy="53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0                 10		  39        42                 49                                                 61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A78AA50-2B6C-31E5-59F5-BF8D46DC4E79}"/>
              </a:ext>
            </a:extLst>
          </p:cNvPr>
          <p:cNvSpPr txBox="1">
            <a:spLocks/>
          </p:cNvSpPr>
          <p:nvPr/>
        </p:nvSpPr>
        <p:spPr>
          <a:xfrm>
            <a:off x="1124571" y="5168659"/>
            <a:ext cx="7492159" cy="89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Average waiting time: (0+10+39+42+49)/5 = 28</a:t>
            </a:r>
          </a:p>
          <a:p>
            <a:pPr algn="l"/>
            <a:r>
              <a:rPr lang="en-US" dirty="0"/>
              <a:t>• Average turnaround time: (10+39+42+49+61)/5 = 40.2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46FC647-0C9F-8D0F-9E69-FF103C47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97626"/>
              </p:ext>
            </p:extLst>
          </p:nvPr>
        </p:nvGraphicFramePr>
        <p:xfrm>
          <a:off x="790346" y="1409357"/>
          <a:ext cx="99428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08">
                  <a:extLst>
                    <a:ext uri="{9D8B030D-6E8A-4147-A177-3AD203B41FA5}">
                      <a16:colId xmlns:a16="http://schemas.microsoft.com/office/drawing/2014/main" val="423115722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50299394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78790834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176586499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66361565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104270387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189765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3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1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2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5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97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1299235"/>
            <a:ext cx="11580125" cy="361396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Merits (Advantages)</a:t>
            </a:r>
          </a:p>
          <a:p>
            <a:pPr algn="l"/>
            <a:r>
              <a:rPr lang="en-US" dirty="0"/>
              <a:t>	• Better for long processes</a:t>
            </a:r>
          </a:p>
          <a:p>
            <a:pPr algn="l"/>
            <a:r>
              <a:rPr lang="en-US" dirty="0"/>
              <a:t>	• Simple method (i.e., minimum overhead on processor)</a:t>
            </a:r>
          </a:p>
          <a:p>
            <a:pPr algn="l"/>
            <a:r>
              <a:rPr lang="en-US" dirty="0"/>
              <a:t>• Demerits (Disadvantages)</a:t>
            </a:r>
          </a:p>
          <a:p>
            <a:pPr algn="l"/>
            <a:r>
              <a:rPr lang="en-US" dirty="0"/>
              <a:t>	• Even very small process should wait for its turn, to come to utilize the CPU.</a:t>
            </a:r>
          </a:p>
          <a:p>
            <a:pPr algn="l"/>
            <a:r>
              <a:rPr lang="en-US" dirty="0"/>
              <a:t>	• Short process behind long process results in lower CPU utilization.</a:t>
            </a:r>
          </a:p>
          <a:p>
            <a:pPr algn="l"/>
            <a:r>
              <a:rPr lang="en-US" dirty="0"/>
              <a:t>	• Throughput is not emphasized.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Analyzing the FCFS</a:t>
            </a:r>
          </a:p>
        </p:txBody>
      </p:sp>
    </p:spTree>
    <p:extLst>
      <p:ext uri="{BB962C8B-B14F-4D97-AF65-F5344CB8AC3E}">
        <p14:creationId xmlns:p14="http://schemas.microsoft.com/office/powerpoint/2010/main" val="144093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95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1317</Words>
  <Application>Microsoft Office PowerPoint</Application>
  <PresentationFormat>Widescreen</PresentationFormat>
  <Paragraphs>406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Shaify</dc:creator>
  <cp:lastModifiedBy>Mohammed Shaify</cp:lastModifiedBy>
  <cp:revision>119</cp:revision>
  <dcterms:created xsi:type="dcterms:W3CDTF">2022-09-19T13:44:52Z</dcterms:created>
  <dcterms:modified xsi:type="dcterms:W3CDTF">2022-09-26T08:38:41Z</dcterms:modified>
</cp:coreProperties>
</file>