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CCF0-81EE-3DE5-7E7B-E78F43EE4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A6B57-3F6F-8258-7ED3-9765CBE3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E5F5A-C909-D1C6-0B90-27FEEE43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ACAD-6F34-EEEE-D3EE-9E42A207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E287-F1E0-AB1D-85D6-271A98F7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1640-D0B2-CAC9-6DE6-172D1641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C4EB2-FB62-DA6A-F744-8D7C31678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13E49-6C86-E991-6B23-9C133CDE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3E06-E419-0381-E246-1DDAB697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4783-0C39-3749-6B5A-871F6CEF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9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FD35B-361D-C5F0-CAD4-D1FA7AA37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55354-B420-DED3-BF55-1F17C9070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3584-A850-A4CC-5A54-288871FF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72C52-4770-51D0-5899-CEAADADD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488-D5BE-74FF-D080-CE07843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8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C097-8E81-A5D0-3EB3-178F14ED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82E6-26A0-BE52-7F4D-E4FFCE11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467D-488E-1A12-8072-97591E11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8717-9807-0F37-1AB3-DF9034A5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8B8C-985D-21F2-1380-972FA5F1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B23A-BFDA-871C-413D-E1A4723A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1753E-4B38-7BEF-5831-296BCB078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28D5-D8AD-D13F-E2E3-1BDBC282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4E3BE-F6E8-A233-21E7-B882D72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4751-A255-6229-AF47-5B4284A4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ED1-86FC-73AF-E4C2-E934A700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9011-DF89-CB86-6A5F-E11C18C6E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BBBFF-145E-5CB8-B772-0D6FB27D0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0515F-7A4E-E3B3-DED0-A079EB30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21040-19ED-3AF8-85AA-B1A76DFC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18E13-0BDA-0B69-5FEE-079BBA83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9EC6-B67C-3BCC-AB16-FB6ACE56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09E7-5139-6E38-7E3B-29906BE7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92AA5-4883-5D51-DC46-B9FC4DEDC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3560D-EB6E-CFD4-97A5-99EE4588B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3A291-F897-956D-1B8A-F36EA1C1B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0DD36-465E-8C2E-E058-FD14BC33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1C8D1-A1F6-611E-6A1D-0CA1D9DD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8D6B7-B264-FE9A-7E61-1C0F3440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A20D-9421-9526-6E7C-550760DE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F555D-D72D-CDA6-199E-D52451D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EDE67-DEAB-8FB8-7F10-DFB1884F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FD82-84F4-194A-2197-E4BCBB2D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29667-CCDB-F175-4E24-12B44FB8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AB264-0C2C-F6E1-2328-9E89F34F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C078-B0E0-BB18-D41C-60A3A2F1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850A-EA12-16E4-E396-F9E37472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5388-DBA9-A063-B4AD-5CB49D04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A0FE5-20C9-3571-960D-EB2463011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3761F-7624-8C35-73A5-B0347BD9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EB738-0397-4D4C-86BF-CD69CAD1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E083-2999-CCC1-1C7F-273498B8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4D32-BB70-8870-C051-E789E37B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5CFEC-FCDC-EFB1-6D5F-5522B57B7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DB5DF-3A25-F07A-1C2D-A9AEE3B0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69E5F-6C84-B676-71E2-1E303668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65FA3-F85E-0ECE-FCE9-5699CE2B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0B884-C56A-7FA4-9B82-F15793EE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2394A-0E84-5C68-2D77-911F81BF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C567C-8166-ACB5-4DB4-CAAE63E7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88B5-E73A-AA86-1561-1B0CA04AF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B360-F7D6-4494-8C4D-D77A1D77CB7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878D-780E-7BAB-A006-CBA899C5A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0C1A-1F28-2DE0-395E-3926EA6E5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325" y="290015"/>
            <a:ext cx="10977350" cy="563311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A process is a program in execution.</a:t>
            </a:r>
          </a:p>
          <a:p>
            <a:pPr algn="l"/>
            <a:r>
              <a:rPr lang="en-US" dirty="0"/>
              <a:t>• A program is a passive entity, but a process is an active entity</a:t>
            </a:r>
          </a:p>
          <a:p>
            <a:pPr algn="l"/>
            <a:r>
              <a:rPr lang="en-US" dirty="0"/>
              <a:t>• A program becomes a process when an executable file is loaded into memory, by two ways</a:t>
            </a:r>
          </a:p>
          <a:p>
            <a:pPr algn="l"/>
            <a:r>
              <a:rPr lang="en-US" dirty="0"/>
              <a:t>	• By double-clicking an icon representing the executable file and</a:t>
            </a:r>
          </a:p>
          <a:p>
            <a:pPr algn="l"/>
            <a:r>
              <a:rPr lang="en-US" dirty="0"/>
              <a:t>	• entering the name of the executable file on the command line.</a:t>
            </a:r>
          </a:p>
          <a:p>
            <a:pPr algn="l"/>
            <a:r>
              <a:rPr lang="en-US" dirty="0"/>
              <a:t>• A system consists of a collection of processes:</a:t>
            </a:r>
          </a:p>
          <a:p>
            <a:pPr algn="l"/>
            <a:r>
              <a:rPr lang="en-US" dirty="0"/>
              <a:t>	• Operating system processes executing system code and</a:t>
            </a:r>
          </a:p>
          <a:p>
            <a:pPr algn="l"/>
            <a:r>
              <a:rPr lang="en-US" dirty="0"/>
              <a:t>	• user processes executing user code.</a:t>
            </a:r>
          </a:p>
          <a:p>
            <a:pPr algn="l"/>
            <a:r>
              <a:rPr lang="en-US" dirty="0"/>
              <a:t>• all these processes can execute concurrently, with the CPU (or CPUs).</a:t>
            </a:r>
          </a:p>
          <a:p>
            <a:pPr algn="l"/>
            <a:r>
              <a:rPr lang="en-US" dirty="0"/>
              <a:t>• by switching the CPU between processes,</a:t>
            </a:r>
          </a:p>
          <a:p>
            <a:pPr algn="l"/>
            <a:r>
              <a:rPr lang="en-US" dirty="0"/>
              <a:t>• hence, the CPU utilization increased.</a:t>
            </a:r>
          </a:p>
        </p:txBody>
      </p:sp>
    </p:spTree>
    <p:extLst>
      <p:ext uri="{BB962C8B-B14F-4D97-AF65-F5344CB8AC3E}">
        <p14:creationId xmlns:p14="http://schemas.microsoft.com/office/powerpoint/2010/main" val="96804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232012"/>
            <a:ext cx="11552829" cy="3589361"/>
          </a:xfrm>
        </p:spPr>
        <p:txBody>
          <a:bodyPr>
            <a:normAutofit/>
          </a:bodyPr>
          <a:lstStyle/>
          <a:p>
            <a:pPr algn="l"/>
            <a:endParaRPr lang="en-US" sz="2600" b="1" dirty="0"/>
          </a:p>
          <a:p>
            <a:pPr algn="l"/>
            <a:r>
              <a:rPr lang="en-US" sz="2600" b="1" dirty="0"/>
              <a:t>Medium-term Scheduler</a:t>
            </a:r>
          </a:p>
          <a:p>
            <a:pPr algn="l"/>
            <a:endParaRPr lang="en-US" sz="2600" b="1" dirty="0"/>
          </a:p>
          <a:p>
            <a:pPr algn="l"/>
            <a:r>
              <a:rPr lang="en-US" dirty="0"/>
              <a:t>• a medium-term scheduler to remove a process from memory, to reduce the degree of multiprogramming.</a:t>
            </a:r>
          </a:p>
          <a:p>
            <a:pPr algn="l"/>
            <a:r>
              <a:rPr lang="en-US" dirty="0"/>
              <a:t>• Later, the process can be reintroduced into memory, and its execution can be continued where it left off.</a:t>
            </a:r>
          </a:p>
          <a:p>
            <a:pPr algn="l"/>
            <a:r>
              <a:rPr lang="en-US" dirty="0"/>
              <a:t>• This scheme is called swapping.</a:t>
            </a:r>
          </a:p>
        </p:txBody>
      </p:sp>
    </p:spTree>
    <p:extLst>
      <p:ext uri="{BB962C8B-B14F-4D97-AF65-F5344CB8AC3E}">
        <p14:creationId xmlns:p14="http://schemas.microsoft.com/office/powerpoint/2010/main" val="46166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268" y="462318"/>
            <a:ext cx="9560257" cy="3686601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Operations on Process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The processes in most systems can execute concurrently, and they may be created and deleted dynamically.</a:t>
            </a:r>
          </a:p>
          <a:p>
            <a:pPr algn="l"/>
            <a:r>
              <a:rPr lang="en-US" dirty="0"/>
              <a:t>• Hence, we have two operations</a:t>
            </a:r>
          </a:p>
          <a:p>
            <a:pPr algn="l"/>
            <a:r>
              <a:rPr lang="en-US" dirty="0"/>
              <a:t>• 1. Process Creation</a:t>
            </a:r>
          </a:p>
          <a:p>
            <a:pPr algn="l"/>
            <a:r>
              <a:rPr lang="en-US" dirty="0"/>
              <a:t>• 2. Process Termination (deletion)</a:t>
            </a:r>
          </a:p>
        </p:txBody>
      </p:sp>
    </p:spTree>
    <p:extLst>
      <p:ext uri="{BB962C8B-B14F-4D97-AF65-F5344CB8AC3E}">
        <p14:creationId xmlns:p14="http://schemas.microsoft.com/office/powerpoint/2010/main" val="118224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269" y="462318"/>
            <a:ext cx="5165678" cy="6129551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Process Creation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During the process execution, a process may create several new processes.</a:t>
            </a:r>
          </a:p>
          <a:p>
            <a:pPr algn="l"/>
            <a:r>
              <a:rPr lang="en-US" dirty="0"/>
              <a:t>• The creating process is called a parent process, and the new processes are called the children of that process.</a:t>
            </a:r>
          </a:p>
          <a:p>
            <a:pPr algn="l"/>
            <a:r>
              <a:rPr lang="en-US" dirty="0"/>
              <a:t>• Each of these new processes may in turn create other processes, forming a tree of processes.</a:t>
            </a:r>
          </a:p>
          <a:p>
            <a:pPr algn="l"/>
            <a:r>
              <a:rPr lang="en-US" dirty="0"/>
              <a:t>• Operating systems identify processes with a unique process identifier (or </a:t>
            </a:r>
            <a:r>
              <a:rPr lang="en-US" dirty="0" err="1"/>
              <a:t>pid</a:t>
            </a:r>
            <a:r>
              <a:rPr lang="en-US" dirty="0"/>
              <a:t>), which is typically an integer number.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730B688-9903-F646-B84A-3A048B24E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34" y="462318"/>
            <a:ext cx="5050097" cy="552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0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35" y="107477"/>
            <a:ext cx="10911385" cy="547616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A tree of process on a typical Linux system</a:t>
            </a:r>
          </a:p>
          <a:p>
            <a:pPr algn="l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9C34FBF-62D2-ECCD-D98F-C6162DB1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55093"/>
            <a:ext cx="12115800" cy="62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9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268" y="462319"/>
            <a:ext cx="11266227" cy="3768488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Resource allocation to child process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When a process creates a child process, that child process will need certain resources (CPU time, memory, files, I/O devices) to accomplish its task.</a:t>
            </a:r>
          </a:p>
          <a:p>
            <a:pPr algn="l"/>
            <a:r>
              <a:rPr lang="en-US" dirty="0"/>
              <a:t>• A child process may be able to obtain its resources directly from the operating system, or it may be constrained to a subset of the resources of the parent process.</a:t>
            </a:r>
          </a:p>
          <a:p>
            <a:pPr algn="l"/>
            <a:r>
              <a:rPr lang="en-US" dirty="0"/>
              <a:t>• The parent may have to partition its resources among its children, or it may be able to share some resources (such as memory or files) among several of its children.</a:t>
            </a:r>
          </a:p>
        </p:txBody>
      </p:sp>
    </p:spTree>
    <p:extLst>
      <p:ext uri="{BB962C8B-B14F-4D97-AF65-F5344CB8AC3E}">
        <p14:creationId xmlns:p14="http://schemas.microsoft.com/office/powerpoint/2010/main" val="275745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268" y="462318"/>
            <a:ext cx="11266227" cy="3836727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Process termination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A process terminates when it finishes executing and asks the operating system to delete it by using the exit() system call.</a:t>
            </a:r>
          </a:p>
          <a:p>
            <a:pPr algn="l"/>
            <a:r>
              <a:rPr lang="en-US" dirty="0"/>
              <a:t>• At that point, the process may return a status value (typically an integer) to its parent process (via the wait() system call).</a:t>
            </a:r>
          </a:p>
          <a:p>
            <a:pPr algn="l"/>
            <a:r>
              <a:rPr lang="en-US" dirty="0"/>
              <a:t>• All the resources of the process-including physical and virtual memory, open files, and l/O buffers-are deallocated by the operating system.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9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268" y="462318"/>
            <a:ext cx="11266227" cy="6170493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Process termination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A parent may terminate the execution of one of its children for a variety of reasons, such as these:</a:t>
            </a:r>
          </a:p>
          <a:p>
            <a:pPr algn="l"/>
            <a:r>
              <a:rPr lang="en-US" dirty="0"/>
              <a:t>• The child has exceeded its usage of some of the resources that it has been allocated.</a:t>
            </a:r>
          </a:p>
          <a:p>
            <a:pPr algn="l"/>
            <a:r>
              <a:rPr lang="en-US" dirty="0"/>
              <a:t>• The task assigned to the child is no longer required.</a:t>
            </a:r>
          </a:p>
          <a:p>
            <a:pPr algn="l"/>
            <a:r>
              <a:rPr lang="en-US" dirty="0"/>
              <a:t>•The parent is exiting, and the operating system does not allow a child to continue if its parent terminates.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If a process terminates (either normally or abnormally), then all its children must also be terminated.</a:t>
            </a:r>
          </a:p>
          <a:p>
            <a:pPr algn="l"/>
            <a:r>
              <a:rPr lang="en-US" dirty="0"/>
              <a:t>• This phenomenon, referred to as cascading termination, is normally initiated by the operating system.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5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268" y="462318"/>
            <a:ext cx="11266227" cy="4150625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• Processes executing concurrently in the operating system may be either independent processes or cooperating processes.</a:t>
            </a:r>
          </a:p>
          <a:p>
            <a:pPr algn="l"/>
            <a:r>
              <a:rPr lang="en-US" dirty="0"/>
              <a:t>• Independent process: if the process that cannot affect or be affected by the other processes executing in the system.</a:t>
            </a:r>
          </a:p>
          <a:p>
            <a:pPr algn="l"/>
            <a:r>
              <a:rPr lang="en-US" dirty="0"/>
              <a:t>• Any process that does not share data with any other process, is independent.</a:t>
            </a:r>
          </a:p>
          <a:p>
            <a:pPr algn="l"/>
            <a:r>
              <a:rPr lang="en-US" dirty="0"/>
              <a:t>• Cooperating process: if it can affect or be affected by the other processes executing in the system.</a:t>
            </a:r>
          </a:p>
          <a:p>
            <a:pPr algn="l"/>
            <a:r>
              <a:rPr lang="en-US" dirty="0"/>
              <a:t>• Clearly, any process that shares data with other processes is a cooperating process.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49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268" y="462318"/>
            <a:ext cx="11266227" cy="6170493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Need of Inter Process Communication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There are several reasons for providing an environment that allows process cooperation:</a:t>
            </a:r>
          </a:p>
          <a:p>
            <a:pPr algn="l"/>
            <a:r>
              <a:rPr lang="en-US" dirty="0"/>
              <a:t>• Information sharing.</a:t>
            </a:r>
          </a:p>
          <a:p>
            <a:pPr algn="l"/>
            <a:r>
              <a:rPr lang="en-US" dirty="0"/>
              <a:t>	• Since several users may be interested in the same piece of information (a shared file), we must provide an environment to allow concurrent access to such information.</a:t>
            </a:r>
          </a:p>
          <a:p>
            <a:pPr algn="l"/>
            <a:r>
              <a:rPr lang="en-US" dirty="0"/>
              <a:t>• Computation speedup.</a:t>
            </a:r>
          </a:p>
          <a:p>
            <a:pPr algn="l"/>
            <a:r>
              <a:rPr lang="en-US" dirty="0"/>
              <a:t>	• If we want a particular task to run faster, we must break it into subtasks, each of which will be executing in parallel with the others, is called multiple processing</a:t>
            </a:r>
          </a:p>
          <a:p>
            <a:pPr algn="l"/>
            <a:r>
              <a:rPr lang="en-US" dirty="0"/>
              <a:t>• Convenience.</a:t>
            </a:r>
          </a:p>
          <a:p>
            <a:pPr algn="l"/>
            <a:r>
              <a:rPr lang="en-US" dirty="0"/>
              <a:t>	• Even an individual user may work on many tasks at the same time. For instance, a user may be editing, listening to music, and compiling in parallel.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8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612443"/>
            <a:ext cx="7117307" cy="5633114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Structure of Process in Memory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Process is otherwise called as Job or Task</a:t>
            </a:r>
          </a:p>
          <a:p>
            <a:pPr algn="l"/>
            <a:r>
              <a:rPr lang="en-US" dirty="0"/>
              <a:t>• A process is more than the program code, which is sometimes known as the text section.</a:t>
            </a:r>
          </a:p>
          <a:p>
            <a:pPr algn="l"/>
            <a:r>
              <a:rPr lang="en-US" dirty="0"/>
              <a:t>• The program counter and the contents of the processor's registers.</a:t>
            </a:r>
          </a:p>
          <a:p>
            <a:pPr algn="l"/>
            <a:r>
              <a:rPr lang="en-US" dirty="0"/>
              <a:t>• A process includes the process stack, which contains temporary data (such as function parameters, return addresses, and local variables), and</a:t>
            </a:r>
          </a:p>
          <a:p>
            <a:pPr algn="l"/>
            <a:r>
              <a:rPr lang="en-US" dirty="0"/>
              <a:t>• a data section, which contains global variables.</a:t>
            </a:r>
          </a:p>
          <a:p>
            <a:pPr algn="l"/>
            <a:r>
              <a:rPr lang="en-US" dirty="0"/>
              <a:t>• A process includes a heap, which is memory that is dynamically allocated during process run time.</a:t>
            </a:r>
          </a:p>
        </p:txBody>
      </p:sp>
      <p:pic>
        <p:nvPicPr>
          <p:cNvPr id="4" name="Picture 3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048DFFC1-5660-E406-57FA-7F145ED94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874" y="612443"/>
            <a:ext cx="4010732" cy="55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3605706"/>
            <a:ext cx="11580125" cy="3087383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• As a process executes, it changes state. The state of a process is defined in part by the current activity of that process.</a:t>
            </a:r>
          </a:p>
          <a:p>
            <a:pPr algn="l"/>
            <a:r>
              <a:rPr lang="en-US" dirty="0"/>
              <a:t>• New. The process is being created.</a:t>
            </a:r>
          </a:p>
          <a:p>
            <a:pPr algn="l"/>
            <a:r>
              <a:rPr lang="en-US" dirty="0"/>
              <a:t>• Ready. The process is waiting to be assigned to a processor.</a:t>
            </a:r>
          </a:p>
          <a:p>
            <a:pPr algn="l"/>
            <a:r>
              <a:rPr lang="en-US" dirty="0"/>
              <a:t>• Running. Instructions are being executed.</a:t>
            </a:r>
          </a:p>
          <a:p>
            <a:pPr algn="l"/>
            <a:r>
              <a:rPr lang="en-US" dirty="0"/>
              <a:t>• Waiting. The process is waiting for some event to occur (such as an I/0 completion or reception of a signal).</a:t>
            </a:r>
          </a:p>
          <a:p>
            <a:pPr algn="l"/>
            <a:r>
              <a:rPr lang="en-US" dirty="0"/>
              <a:t>• Terminated. The process has finished execution.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A623C0-4E6F-F56B-638A-CBFBEBC72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91" y="279779"/>
            <a:ext cx="7837156" cy="3182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2054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Process State</a:t>
            </a:r>
          </a:p>
        </p:txBody>
      </p:sp>
    </p:spTree>
    <p:extLst>
      <p:ext uri="{BB962C8B-B14F-4D97-AF65-F5344CB8AC3E}">
        <p14:creationId xmlns:p14="http://schemas.microsoft.com/office/powerpoint/2010/main" val="220226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612443"/>
            <a:ext cx="7117307" cy="5633114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Process Control Block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Each process is represented by a process control block (PCB)-also called a task control block.</a:t>
            </a:r>
          </a:p>
          <a:p>
            <a:pPr algn="l"/>
            <a:r>
              <a:rPr lang="en-US" dirty="0"/>
              <a:t>• The PCB contains</a:t>
            </a:r>
          </a:p>
          <a:p>
            <a:pPr algn="l"/>
            <a:r>
              <a:rPr lang="en-US" dirty="0"/>
              <a:t>	• Process state</a:t>
            </a:r>
          </a:p>
          <a:p>
            <a:pPr algn="l"/>
            <a:r>
              <a:rPr lang="en-US" dirty="0"/>
              <a:t>	• Program counter</a:t>
            </a:r>
          </a:p>
          <a:p>
            <a:pPr algn="l"/>
            <a:r>
              <a:rPr lang="en-US" dirty="0"/>
              <a:t>	• CPU registers</a:t>
            </a:r>
          </a:p>
          <a:p>
            <a:pPr algn="l"/>
            <a:r>
              <a:rPr lang="en-US" dirty="0"/>
              <a:t>	• CPU-scheduling information</a:t>
            </a:r>
          </a:p>
          <a:p>
            <a:pPr algn="l"/>
            <a:r>
              <a:rPr lang="en-US" dirty="0"/>
              <a:t>	• Memory-management information.</a:t>
            </a:r>
          </a:p>
          <a:p>
            <a:pPr algn="l"/>
            <a:r>
              <a:rPr lang="en-US" dirty="0"/>
              <a:t> 	• Accounting information</a:t>
            </a:r>
          </a:p>
          <a:p>
            <a:pPr algn="l"/>
            <a:r>
              <a:rPr lang="en-US" dirty="0"/>
              <a:t>	• I/O status information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2E1AD1-0E80-6571-20E3-73863CF13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40" y="790345"/>
            <a:ext cx="3486222" cy="52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612443"/>
            <a:ext cx="10788555" cy="5633114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Threads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Thread is nothing but light weight process.</a:t>
            </a:r>
          </a:p>
          <a:p>
            <a:pPr algn="l"/>
            <a:r>
              <a:rPr lang="en-US" dirty="0"/>
              <a:t>• When a process is running a word-processor program, a single thread of instructions is being executed.</a:t>
            </a:r>
          </a:p>
          <a:p>
            <a:pPr algn="l"/>
            <a:r>
              <a:rPr lang="en-US" dirty="0"/>
              <a:t>• The user cannot simultaneously type in characters and run the spell checker within the same process, for example.</a:t>
            </a:r>
          </a:p>
          <a:p>
            <a:pPr algn="l"/>
            <a:r>
              <a:rPr lang="en-US" dirty="0"/>
              <a:t>• A process may have multiple threads and executes more than one task at a time.</a:t>
            </a:r>
          </a:p>
          <a:p>
            <a:pPr algn="l"/>
            <a:r>
              <a:rPr lang="en-US" dirty="0"/>
              <a:t>• This feature is especially beneficial on multicore systems, where multiple threads can run in parallel.</a:t>
            </a:r>
          </a:p>
          <a:p>
            <a:pPr algn="l"/>
            <a:r>
              <a:rPr lang="en-US" dirty="0"/>
              <a:t>• On a system that supports threads, the PCB is expanded to include information for each thread.</a:t>
            </a:r>
          </a:p>
        </p:txBody>
      </p:sp>
    </p:spTree>
    <p:extLst>
      <p:ext uri="{BB962C8B-B14F-4D97-AF65-F5344CB8AC3E}">
        <p14:creationId xmlns:p14="http://schemas.microsoft.com/office/powerpoint/2010/main" val="305909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7" y="612443"/>
            <a:ext cx="6489510" cy="5633114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Process Scheduling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The objective of multiprogramming is to have some process always running, to maximize CPU utilization.</a:t>
            </a:r>
          </a:p>
          <a:p>
            <a:pPr algn="l"/>
            <a:r>
              <a:rPr lang="en-US" dirty="0"/>
              <a:t>• The objective of time sharing is to switch the CPU among processes so frequently, that users can interact with each program while it is running</a:t>
            </a:r>
          </a:p>
          <a:p>
            <a:pPr algn="l"/>
            <a:r>
              <a:rPr lang="en-US" dirty="0"/>
              <a:t>• To meet these objectives, the process scheduler selects an available process to execute on the CPU.</a:t>
            </a:r>
          </a:p>
          <a:p>
            <a:pPr algn="l"/>
            <a:r>
              <a:rPr lang="en-US" dirty="0"/>
              <a:t>• If there are more processes, the rest will wait until the CPU is free.</a:t>
            </a:r>
          </a:p>
          <a:p>
            <a:pPr algn="l"/>
            <a:r>
              <a:rPr lang="en-US" dirty="0"/>
              <a:t>• </a:t>
            </a:r>
            <a:r>
              <a:rPr lang="en-US" dirty="0" err="1"/>
              <a:t>Eg.</a:t>
            </a:r>
            <a:r>
              <a:rPr lang="en-US" dirty="0"/>
              <a:t> Running Java Programming, Media Player and Chrome to download eclipse at the same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B6B39-1B5A-E6BE-5319-C1D1C4EE4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73" y="76812"/>
            <a:ext cx="4093476" cy="67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0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612443"/>
            <a:ext cx="10788555" cy="5633114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Scheduling Queues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As processes enter the system, they are put into a job queue (process queue), which consists of all processes in the system.</a:t>
            </a:r>
          </a:p>
          <a:p>
            <a:pPr algn="l"/>
            <a:r>
              <a:rPr lang="en-US" dirty="0"/>
              <a:t>• Two types of queues</a:t>
            </a:r>
          </a:p>
          <a:p>
            <a:pPr algn="l"/>
            <a:r>
              <a:rPr lang="en-US" dirty="0"/>
              <a:t>	• 1. Ready Queue</a:t>
            </a:r>
          </a:p>
          <a:p>
            <a:pPr algn="l"/>
            <a:r>
              <a:rPr lang="en-US" dirty="0"/>
              <a:t>	• 2. Device Queue.</a:t>
            </a:r>
          </a:p>
          <a:p>
            <a:pPr algn="l"/>
            <a:r>
              <a:rPr lang="en-US" dirty="0"/>
              <a:t>• The processes that are residing in main memory and are ready  and waiting to execute are kept on a list called the ready queue.</a:t>
            </a:r>
          </a:p>
          <a:p>
            <a:pPr algn="l"/>
            <a:r>
              <a:rPr lang="en-US" dirty="0"/>
              <a:t>• The list of processes waiting for a particular 1/O device is called a device queue.</a:t>
            </a:r>
          </a:p>
          <a:p>
            <a:pPr algn="l"/>
            <a:r>
              <a:rPr lang="en-US" dirty="0"/>
              <a:t>• Each device has its own device queue (magnetic tape, disk, I/O devices etc.)</a:t>
            </a:r>
          </a:p>
        </p:txBody>
      </p:sp>
    </p:spTree>
    <p:extLst>
      <p:ext uri="{BB962C8B-B14F-4D97-AF65-F5344CB8AC3E}">
        <p14:creationId xmlns:p14="http://schemas.microsoft.com/office/powerpoint/2010/main" val="141892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540" y="312193"/>
            <a:ext cx="5149187" cy="623873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The ready queue and I/O Device queue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This queue is generally stored as a linked list.</a:t>
            </a:r>
          </a:p>
          <a:p>
            <a:pPr algn="l"/>
            <a:r>
              <a:rPr lang="en-US" dirty="0"/>
              <a:t>• A queue header contains pointers to the first and final PCBs in the list.</a:t>
            </a:r>
          </a:p>
          <a:p>
            <a:pPr algn="l"/>
            <a:r>
              <a:rPr lang="en-US" dirty="0"/>
              <a:t>• Each PCB includes a pointer field that points to the next PCB in the ready queue.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52717FF-01C8-1576-FD04-820A4AC1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18" y="307075"/>
            <a:ext cx="6717542" cy="58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2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232012"/>
            <a:ext cx="11552829" cy="6414448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Schedulers</a:t>
            </a:r>
          </a:p>
          <a:p>
            <a:pPr algn="l"/>
            <a:r>
              <a:rPr lang="en-US" dirty="0"/>
              <a:t>• A process migrates among the various scheduling queues throughout its lifetime.</a:t>
            </a:r>
          </a:p>
          <a:p>
            <a:pPr algn="l"/>
            <a:r>
              <a:rPr lang="en-US" dirty="0"/>
              <a:t>• The selection process is carried out by the appropriate scheduler.</a:t>
            </a:r>
          </a:p>
          <a:p>
            <a:pPr algn="l"/>
            <a:r>
              <a:rPr lang="en-US" dirty="0"/>
              <a:t>• Three types of schedulers</a:t>
            </a:r>
          </a:p>
          <a:p>
            <a:pPr algn="l"/>
            <a:r>
              <a:rPr lang="en-US" dirty="0"/>
              <a:t>	• 1. Short term scheduler,</a:t>
            </a:r>
          </a:p>
          <a:p>
            <a:pPr algn="l"/>
            <a:r>
              <a:rPr lang="en-US" dirty="0"/>
              <a:t>	• 2. Long term scheduler and</a:t>
            </a:r>
          </a:p>
          <a:p>
            <a:pPr algn="l"/>
            <a:r>
              <a:rPr lang="en-US" dirty="0"/>
              <a:t>	• 3. medium term schedulers.</a:t>
            </a:r>
          </a:p>
          <a:p>
            <a:pPr algn="l"/>
            <a:r>
              <a:rPr lang="en-US" dirty="0"/>
              <a:t>• The short-term scheduler, or CPU scheduler, selects the processes that are ready to execute and allocates the CPU.</a:t>
            </a:r>
          </a:p>
          <a:p>
            <a:pPr algn="l"/>
            <a:r>
              <a:rPr lang="en-US" dirty="0"/>
              <a:t>• These processes are spooled to a mass-storage device, where they are kept for later execution.</a:t>
            </a:r>
          </a:p>
          <a:p>
            <a:pPr algn="l"/>
            <a:r>
              <a:rPr lang="en-US" dirty="0"/>
              <a:t>• The long-term scheduler, or job scheduler, selects processes from this pool and loads them into memory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152487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1570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Shaify</dc:creator>
  <cp:lastModifiedBy>Mohammed Shaify</cp:lastModifiedBy>
  <cp:revision>29</cp:revision>
  <dcterms:created xsi:type="dcterms:W3CDTF">2022-09-19T13:44:52Z</dcterms:created>
  <dcterms:modified xsi:type="dcterms:W3CDTF">2022-09-20T13:22:28Z</dcterms:modified>
</cp:coreProperties>
</file>