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CCF0-81EE-3DE5-7E7B-E78F43EE4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A6B57-3F6F-8258-7ED3-9765CBE3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E5F5A-C909-D1C6-0B90-27FEEE43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ACAD-6F34-EEEE-D3EE-9E42A207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FE287-F1E0-AB1D-85D6-271A98F7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8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1640-D0B2-CAC9-6DE6-172D1641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C4EB2-FB62-DA6A-F744-8D7C31678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13E49-6C86-E991-6B23-9C133CDE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3E06-E419-0381-E246-1DDAB697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4783-0C39-3749-6B5A-871F6CEF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9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FD35B-361D-C5F0-CAD4-D1FA7AA37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55354-B420-DED3-BF55-1F17C9070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3584-A850-A4CC-5A54-288871FF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72C52-4770-51D0-5899-CEAADADD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488-D5BE-74FF-D080-CE07843B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8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C097-8E81-A5D0-3EB3-178F14ED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82E6-26A0-BE52-7F4D-E4FFCE11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467D-488E-1A12-8072-97591E11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8717-9807-0F37-1AB3-DF9034A5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8B8C-985D-21F2-1380-972FA5F1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B23A-BFDA-871C-413D-E1A4723A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1753E-4B38-7BEF-5831-296BCB078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28D5-D8AD-D13F-E2E3-1BDBC282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4E3BE-F6E8-A233-21E7-B882D72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4751-A255-6229-AF47-5B4284A4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2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ED1-86FC-73AF-E4C2-E934A700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9011-DF89-CB86-6A5F-E11C18C6E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BBBFF-145E-5CB8-B772-0D6FB27D0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0515F-7A4E-E3B3-DED0-A079EB30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21040-19ED-3AF8-85AA-B1A76DFC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18E13-0BDA-0B69-5FEE-079BBA83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9EC6-B67C-3BCC-AB16-FB6ACE56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09E7-5139-6E38-7E3B-29906BE7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92AA5-4883-5D51-DC46-B9FC4DEDC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3560D-EB6E-CFD4-97A5-99EE4588B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3A291-F897-956D-1B8A-F36EA1C1B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0DD36-465E-8C2E-E058-FD14BC33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1C8D1-A1F6-611E-6A1D-0CA1D9DD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8D6B7-B264-FE9A-7E61-1C0F3440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A20D-9421-9526-6E7C-550760DE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F555D-D72D-CDA6-199E-D52451D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EDE67-DEAB-8FB8-7F10-DFB1884F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FD82-84F4-194A-2197-E4BCBB2D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29667-CCDB-F175-4E24-12B44FB8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AB264-0C2C-F6E1-2328-9E89F34F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C078-B0E0-BB18-D41C-60A3A2F1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850A-EA12-16E4-E396-F9E37472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E5388-DBA9-A063-B4AD-5CB49D04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A0FE5-20C9-3571-960D-EB2463011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3761F-7624-8C35-73A5-B0347BD9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EB738-0397-4D4C-86BF-CD69CAD1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E083-2999-CCC1-1C7F-273498B8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4D32-BB70-8870-C051-E789E37B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5CFEC-FCDC-EFB1-6D5F-5522B57B7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DB5DF-3A25-F07A-1C2D-A9AEE3B0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69E5F-6C84-B676-71E2-1E303668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B360-F7D6-4494-8C4D-D77A1D77CB7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65FA3-F85E-0ECE-FCE9-5699CE2B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0B884-C56A-7FA4-9B82-F15793EE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2394A-0E84-5C68-2D77-911F81BF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C567C-8166-ACB5-4DB4-CAAE63E7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88B5-E73A-AA86-1561-1B0CA04AF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B360-F7D6-4494-8C4D-D77A1D77CB7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878D-780E-7BAB-A006-CBA899C5A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00C1A-1F28-2DE0-395E-3926EA6E5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F114-317F-4D2E-A68F-7D42C278D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850" y="3605706"/>
            <a:ext cx="11580125" cy="308738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• In a single-processor system, only one process can run at a time.</a:t>
            </a:r>
          </a:p>
          <a:p>
            <a:pPr algn="l"/>
            <a:r>
              <a:rPr lang="en-US" dirty="0"/>
              <a:t>• Others must wait until the CPU is free and can be rescheduled.</a:t>
            </a:r>
          </a:p>
          <a:p>
            <a:pPr algn="l"/>
            <a:r>
              <a:rPr lang="en-US" dirty="0"/>
              <a:t>• A process may require I/O during execution, hence it must wait, for the completion of I/O request.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• CPU scheduling is central to operating-system design.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CA623C0-4E6F-F56B-638A-CBFBEBC72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639" y="279779"/>
            <a:ext cx="7837156" cy="3182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374850" y="279779"/>
            <a:ext cx="2300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CPU Utilization</a:t>
            </a:r>
          </a:p>
        </p:txBody>
      </p:sp>
    </p:spTree>
    <p:extLst>
      <p:ext uri="{BB962C8B-B14F-4D97-AF65-F5344CB8AC3E}">
        <p14:creationId xmlns:p14="http://schemas.microsoft.com/office/powerpoint/2010/main" val="220226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832" y="1794680"/>
            <a:ext cx="3707087" cy="30229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Max CPU utilization</a:t>
            </a:r>
          </a:p>
          <a:p>
            <a:pPr algn="l"/>
            <a:r>
              <a:rPr lang="en-US" dirty="0"/>
              <a:t>• Max throughput</a:t>
            </a:r>
          </a:p>
          <a:p>
            <a:pPr algn="l"/>
            <a:r>
              <a:rPr lang="en-US" dirty="0"/>
              <a:t>• Min turnaround time</a:t>
            </a:r>
          </a:p>
          <a:p>
            <a:pPr algn="l"/>
            <a:r>
              <a:rPr lang="en-US" dirty="0"/>
              <a:t>• Min waiting time</a:t>
            </a:r>
          </a:p>
          <a:p>
            <a:pPr algn="l"/>
            <a:r>
              <a:rPr lang="en-US" dirty="0"/>
              <a:t>• Min response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1089488" y="923223"/>
            <a:ext cx="6089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Optimum Scheduling Algorithm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9116956-4CE4-53AC-114B-90CE4A4B2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72" y="1575169"/>
            <a:ext cx="7824096" cy="47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593" y="1624083"/>
            <a:ext cx="10926753" cy="298886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Scheduling algorithms or scheduling policies are mainly used for short-term scheduling, and assume only a single processor is present</a:t>
            </a:r>
          </a:p>
          <a:p>
            <a:pPr algn="l"/>
            <a:r>
              <a:rPr lang="en-US" dirty="0"/>
              <a:t>• The main objective of short-term scheduling is to allocate CPU time to processes in optimized way.</a:t>
            </a:r>
          </a:p>
          <a:p>
            <a:pPr algn="l"/>
            <a:r>
              <a:rPr lang="en-US" dirty="0"/>
              <a:t>• Scheduling algorithms decide, which of the processes in the ready queue is to be allocated to the CPU, is basis on the type of scheduling policy.</a:t>
            </a:r>
          </a:p>
          <a:p>
            <a:pPr algn="l"/>
            <a:r>
              <a:rPr lang="en-US" dirty="0"/>
              <a:t>• The scheduling policy is either preemptive or non-preemptive.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826864" y="691212"/>
            <a:ext cx="6089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CPU 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58758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593" y="1624083"/>
            <a:ext cx="10926753" cy="43672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First-come, first-served scheduling (FFS) algorithm - Non-Preemptive</a:t>
            </a:r>
          </a:p>
          <a:p>
            <a:pPr algn="l"/>
            <a:r>
              <a:rPr lang="en-US" dirty="0"/>
              <a:t>• Shortest Job First Scheduling (SF) algorithm - Non-Preemptive</a:t>
            </a:r>
          </a:p>
          <a:p>
            <a:pPr algn="l"/>
            <a:r>
              <a:rPr lang="en-US" dirty="0"/>
              <a:t>• Non-preemptive priority Scheduling algorithm - Non-Preemptive</a:t>
            </a:r>
          </a:p>
          <a:p>
            <a:pPr algn="l"/>
            <a:r>
              <a:rPr lang="en-US" dirty="0"/>
              <a:t>• Shortest Remaining time (SRT) algorithm – Preemptive</a:t>
            </a:r>
          </a:p>
          <a:p>
            <a:pPr algn="l"/>
            <a:r>
              <a:rPr lang="en-US" dirty="0"/>
              <a:t>• Preemptive priority Scheduling algorithm – Preemptive</a:t>
            </a:r>
          </a:p>
          <a:p>
            <a:pPr algn="l"/>
            <a:r>
              <a:rPr lang="en-US" dirty="0"/>
              <a:t>• Round-Robin Scheduling algorithm – Preemptive</a:t>
            </a:r>
          </a:p>
          <a:p>
            <a:pPr algn="l"/>
            <a:r>
              <a:rPr lang="en-US" dirty="0"/>
              <a:t>• Multilevel Queue Scheduling algorithm – Preemptive</a:t>
            </a:r>
          </a:p>
          <a:p>
            <a:pPr algn="l"/>
            <a:r>
              <a:rPr lang="en-US" dirty="0"/>
              <a:t>• Multilevel Feedback Queue Scheduling algorithm - Preemptive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826864" y="691212"/>
            <a:ext cx="6089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List of scheduling algorithms are as follows</a:t>
            </a:r>
          </a:p>
        </p:txBody>
      </p:sp>
    </p:spTree>
    <p:extLst>
      <p:ext uri="{BB962C8B-B14F-4D97-AF65-F5344CB8AC3E}">
        <p14:creationId xmlns:p14="http://schemas.microsoft.com/office/powerpoint/2010/main" val="134299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593" y="1624083"/>
            <a:ext cx="10926753" cy="146031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First Come First Serve, is just like FIFO (First in First out) Queue data structure,</a:t>
            </a:r>
          </a:p>
          <a:p>
            <a:pPr algn="l"/>
            <a:r>
              <a:rPr lang="en-US" dirty="0"/>
              <a:t>• where the process which comes first to the ready queue, is the one who served first by the CPU.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826864" y="691212"/>
            <a:ext cx="7293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First-come, first-served scheduling (FCFS) algorithm</a:t>
            </a:r>
          </a:p>
        </p:txBody>
      </p:sp>
    </p:spTree>
    <p:extLst>
      <p:ext uri="{BB962C8B-B14F-4D97-AF65-F5344CB8AC3E}">
        <p14:creationId xmlns:p14="http://schemas.microsoft.com/office/powerpoint/2010/main" val="423802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593" y="1624083"/>
            <a:ext cx="10926753" cy="146031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Shortest Job First (SJF) is an algorithm in which</a:t>
            </a:r>
          </a:p>
          <a:p>
            <a:pPr algn="l"/>
            <a:r>
              <a:rPr lang="en-US" dirty="0"/>
              <a:t>• the process having the smallest execution time is chosen for the next execution.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826864" y="691212"/>
            <a:ext cx="7293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Shortest Job First Scheduling (SF) algorithm</a:t>
            </a:r>
          </a:p>
        </p:txBody>
      </p:sp>
    </p:spTree>
    <p:extLst>
      <p:ext uri="{BB962C8B-B14F-4D97-AF65-F5344CB8AC3E}">
        <p14:creationId xmlns:p14="http://schemas.microsoft.com/office/powerpoint/2010/main" val="1823174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593" y="1624083"/>
            <a:ext cx="10926753" cy="301615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Priority scheduling is a non-preemptive algorithm and one of the most common scheduling algorithms in batch systems.</a:t>
            </a:r>
          </a:p>
          <a:p>
            <a:pPr algn="l"/>
            <a:r>
              <a:rPr lang="en-US" dirty="0"/>
              <a:t>• Each process is assigned a priority.</a:t>
            </a:r>
          </a:p>
          <a:p>
            <a:pPr algn="l"/>
            <a:r>
              <a:rPr lang="en-US" dirty="0"/>
              <a:t>• Process with highest priority is to be executed first and so on.</a:t>
            </a:r>
          </a:p>
          <a:p>
            <a:pPr algn="l"/>
            <a:r>
              <a:rPr lang="en-US" dirty="0"/>
              <a:t>• Processes with same priority are executed on first come first served basis.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826864" y="691212"/>
            <a:ext cx="7293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Priority Scheduling algorithm</a:t>
            </a:r>
          </a:p>
        </p:txBody>
      </p:sp>
    </p:spTree>
    <p:extLst>
      <p:ext uri="{BB962C8B-B14F-4D97-AF65-F5344CB8AC3E}">
        <p14:creationId xmlns:p14="http://schemas.microsoft.com/office/powerpoint/2010/main" val="91559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593" y="1624083"/>
            <a:ext cx="10926753" cy="13784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Shortest Remaining Time, SRT is a preemptive scheduling.</a:t>
            </a:r>
          </a:p>
          <a:p>
            <a:pPr algn="l"/>
            <a:r>
              <a:rPr lang="en-US" dirty="0"/>
              <a:t>• In SRT, the process with smallest runtime to complete (</a:t>
            </a:r>
            <a:r>
              <a:rPr lang="en-US" dirty="0" err="1"/>
              <a:t>i.e</a:t>
            </a:r>
            <a:r>
              <a:rPr lang="en-US" dirty="0"/>
              <a:t> remaining time) is scheduled to run next, including new arrivals.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826864" y="691212"/>
            <a:ext cx="7293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Shortest Remaining time (ST) algorithm</a:t>
            </a:r>
          </a:p>
        </p:txBody>
      </p:sp>
    </p:spTree>
    <p:extLst>
      <p:ext uri="{BB962C8B-B14F-4D97-AF65-F5344CB8AC3E}">
        <p14:creationId xmlns:p14="http://schemas.microsoft.com/office/powerpoint/2010/main" val="225266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593" y="1624083"/>
            <a:ext cx="10926753" cy="3698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Round Robin is the preemptive process scheduling algorithm.</a:t>
            </a:r>
          </a:p>
          <a:p>
            <a:pPr algn="l"/>
            <a:r>
              <a:rPr lang="en-US" dirty="0"/>
              <a:t>• Each process is provided a fix time to execute, it is called a quantum.</a:t>
            </a:r>
          </a:p>
          <a:p>
            <a:pPr algn="l"/>
            <a:r>
              <a:rPr lang="en-US" dirty="0"/>
              <a:t>• Once a process is executed for a given time period, it is preempted, and other process executes for a given time period.</a:t>
            </a:r>
          </a:p>
          <a:p>
            <a:pPr algn="l"/>
            <a:r>
              <a:rPr lang="en-US" dirty="0"/>
              <a:t>• Context switching is used to save states of preempted processes.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826864" y="691212"/>
            <a:ext cx="7293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Round Robin Scheduling Algorithm</a:t>
            </a:r>
          </a:p>
        </p:txBody>
      </p:sp>
    </p:spTree>
    <p:extLst>
      <p:ext uri="{BB962C8B-B14F-4D97-AF65-F5344CB8AC3E}">
        <p14:creationId xmlns:p14="http://schemas.microsoft.com/office/powerpoint/2010/main" val="4189307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593" y="1624083"/>
            <a:ext cx="10926753" cy="3698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Multilevel queue scheduling, in which the processes in the ready state are divided into different groups,</a:t>
            </a:r>
          </a:p>
          <a:p>
            <a:pPr algn="l"/>
            <a:r>
              <a:rPr lang="en-US" dirty="0"/>
              <a:t>• each group having its own scheduling needs.</a:t>
            </a:r>
          </a:p>
          <a:p>
            <a:pPr algn="l"/>
            <a:r>
              <a:rPr lang="en-US" dirty="0"/>
              <a:t>• The ready queue is divided into different queues according to different properties of the process like memory size, process priority, or process type.</a:t>
            </a:r>
          </a:p>
          <a:p>
            <a:pPr algn="l"/>
            <a:r>
              <a:rPr lang="en-US" dirty="0"/>
              <a:t>• All the different processes can be implemented in different ways, i.e., each process queue can have a different scheduling algorithm.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826864" y="691212"/>
            <a:ext cx="7293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Multilevel Queue Scheduling algorithm</a:t>
            </a:r>
          </a:p>
        </p:txBody>
      </p:sp>
    </p:spTree>
    <p:extLst>
      <p:ext uri="{BB962C8B-B14F-4D97-AF65-F5344CB8AC3E}">
        <p14:creationId xmlns:p14="http://schemas.microsoft.com/office/powerpoint/2010/main" val="329510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593" y="1624083"/>
            <a:ext cx="10926753" cy="3698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In a multilevel queue-scheduling algorithm, processes are permanently assigned to a queue on entry to the system and processes are not allowed to move between queues.</a:t>
            </a:r>
          </a:p>
          <a:p>
            <a:pPr algn="l"/>
            <a:r>
              <a:rPr lang="en-US" dirty="0"/>
              <a:t>• This setup has the advantage of low scheduling overhead,</a:t>
            </a:r>
          </a:p>
          <a:p>
            <a:pPr algn="l"/>
            <a:r>
              <a:rPr lang="en-US" dirty="0"/>
              <a:t>• But on the other hand, disadvantage of being inflexible.</a:t>
            </a:r>
          </a:p>
          <a:p>
            <a:pPr algn="l"/>
            <a:r>
              <a:rPr lang="en-US" dirty="0"/>
              <a:t>• Multilevel Feedback Queue Scheduling (MLFQ) keeps analyzing the behavior (time of execution) of processes and according to which it changes its priority.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826864" y="691212"/>
            <a:ext cx="7293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Multilevel Feedback Queue Scheduling algorithm</a:t>
            </a:r>
          </a:p>
        </p:txBody>
      </p:sp>
    </p:spTree>
    <p:extLst>
      <p:ext uri="{BB962C8B-B14F-4D97-AF65-F5344CB8AC3E}">
        <p14:creationId xmlns:p14="http://schemas.microsoft.com/office/powerpoint/2010/main" val="391558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14" y="1615196"/>
            <a:ext cx="7519915" cy="36276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Process execution consists of a cycle of CPU execution and I/O wait.</a:t>
            </a:r>
          </a:p>
          <a:p>
            <a:pPr algn="l"/>
            <a:r>
              <a:rPr lang="en-US" dirty="0"/>
              <a:t>• Process execution begins with a CPU burst. (the time taken to complete CPU Execution)</a:t>
            </a:r>
          </a:p>
          <a:p>
            <a:pPr algn="l"/>
            <a:r>
              <a:rPr lang="en-US" dirty="0"/>
              <a:t>• That is followed by an I/O burst, (Time taken for completing I/O request) which is followed by another CPU burst, then another I/O burst, and so on.</a:t>
            </a:r>
          </a:p>
          <a:p>
            <a:pPr algn="l"/>
            <a:r>
              <a:rPr lang="en-US" dirty="0"/>
              <a:t>• The final CPU burst ends with a system request to terminate execution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1225966" y="395743"/>
            <a:ext cx="4319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CPU Burst and I/O Burst cycle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87AFE2E-A4EC-50C0-DD30-0738E0D6EF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2" r="705"/>
          <a:stretch/>
        </p:blipFill>
        <p:spPr>
          <a:xfrm>
            <a:off x="7767943" y="395743"/>
            <a:ext cx="4049207" cy="59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0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775" y="1615196"/>
            <a:ext cx="11226450" cy="253372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Whenever the CPU becomes idle, the operating system must select one of the processes in the ready queue to be executed.</a:t>
            </a:r>
          </a:p>
          <a:p>
            <a:pPr algn="l"/>
            <a:r>
              <a:rPr lang="en-US" dirty="0"/>
              <a:t>• The selection process is carried out by the short-term scheduler, or CPU scheduler.</a:t>
            </a:r>
          </a:p>
          <a:p>
            <a:pPr algn="l"/>
            <a:r>
              <a:rPr lang="en-US" dirty="0"/>
              <a:t>• a ready queue can be implemented as various scheduling algorithms like a FIFO queue, a priority queue, a tree, or simply an unordered linked list.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1198670" y="504925"/>
            <a:ext cx="6089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CPU Scheduler - Short-term Scheduler</a:t>
            </a:r>
          </a:p>
        </p:txBody>
      </p:sp>
    </p:spTree>
    <p:extLst>
      <p:ext uri="{BB962C8B-B14F-4D97-AF65-F5344CB8AC3E}">
        <p14:creationId xmlns:p14="http://schemas.microsoft.com/office/powerpoint/2010/main" val="177490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775" y="1458269"/>
            <a:ext cx="11226450" cy="12371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In non-preemptive mode, once if a process enters running state, it continues to execute until it terminates or blocks itself to wait for Input/Output or by requesting some operating system service.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1198670" y="504925"/>
            <a:ext cx="6089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Non-preemptive Scheduling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139D440-D144-5477-0CBF-1C2AF863F2A0}"/>
              </a:ext>
            </a:extLst>
          </p:cNvPr>
          <p:cNvSpPr txBox="1">
            <a:spLocks/>
          </p:cNvSpPr>
          <p:nvPr/>
        </p:nvSpPr>
        <p:spPr>
          <a:xfrm>
            <a:off x="635175" y="3876198"/>
            <a:ext cx="11226450" cy="123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In preemptive mode, currently running process may be interrupted and moved to the ready State by the operating system.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1E3FB-46E7-0459-0BD9-26B5EF3A4211}"/>
              </a:ext>
            </a:extLst>
          </p:cNvPr>
          <p:cNvSpPr txBox="1"/>
          <p:nvPr/>
        </p:nvSpPr>
        <p:spPr>
          <a:xfrm>
            <a:off x="1351070" y="2922854"/>
            <a:ext cx="6089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Preemptive Scheduling</a:t>
            </a:r>
          </a:p>
        </p:txBody>
      </p:sp>
    </p:spTree>
    <p:extLst>
      <p:ext uri="{BB962C8B-B14F-4D97-AF65-F5344CB8AC3E}">
        <p14:creationId xmlns:p14="http://schemas.microsoft.com/office/powerpoint/2010/main" val="80558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775" y="1458269"/>
            <a:ext cx="11226450" cy="1476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Scheduling criteria is also called as scheduling methodology.</a:t>
            </a:r>
          </a:p>
          <a:p>
            <a:pPr algn="l"/>
            <a:r>
              <a:rPr lang="en-US" dirty="0"/>
              <a:t>• Different CPU scheduling algorithm have different properties.</a:t>
            </a:r>
          </a:p>
          <a:p>
            <a:pPr algn="l"/>
            <a:r>
              <a:rPr lang="en-US" dirty="0"/>
              <a:t>• The criteria used for comparing these algorithms include the following: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1130431" y="586812"/>
            <a:ext cx="6089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Properties of Scheduling algorithm</a:t>
            </a:r>
          </a:p>
        </p:txBody>
      </p:sp>
      <p:pic>
        <p:nvPicPr>
          <p:cNvPr id="6" name="Picture 5" descr="Graphical user interface, PowerPoint&#10;&#10;Description automatically generated with medium confidence">
            <a:extLst>
              <a:ext uri="{FF2B5EF4-FFF2-40B4-BE49-F238E27FC236}">
                <a16:creationId xmlns:a16="http://schemas.microsoft.com/office/drawing/2014/main" id="{C1F45D1A-C155-3F7E-7B6C-F96A525FD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13" y="3085388"/>
            <a:ext cx="7732374" cy="328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3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957" y="1194179"/>
            <a:ext cx="11226450" cy="1476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Keep the CPU as busy as possible, by scheduling more processes continuously.</a:t>
            </a:r>
          </a:p>
          <a:p>
            <a:pPr algn="l"/>
            <a:r>
              <a:rPr lang="en-US" dirty="0"/>
              <a:t>• It range from 0 to 100%. In practice, it range from 40 to 90%.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1239613" y="322722"/>
            <a:ext cx="6089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CPU Utilization: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DD1DF71-28D0-CE01-A649-356DBF633E5E}"/>
              </a:ext>
            </a:extLst>
          </p:cNvPr>
          <p:cNvSpPr txBox="1">
            <a:spLocks/>
          </p:cNvSpPr>
          <p:nvPr/>
        </p:nvSpPr>
        <p:spPr>
          <a:xfrm>
            <a:off x="482775" y="3720595"/>
            <a:ext cx="11226450" cy="231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• Throughput is the rate at which processes are completed per unit of time.</a:t>
            </a:r>
          </a:p>
          <a:p>
            <a:pPr algn="l"/>
            <a:r>
              <a:rPr lang="en-US" dirty="0"/>
              <a:t>• i.e. number of processes executed by CPU per unit of time.</a:t>
            </a:r>
          </a:p>
          <a:p>
            <a:pPr algn="l"/>
            <a:r>
              <a:rPr lang="en-US" dirty="0"/>
              <a:t>• For long processes, this rate may be one process per hour;</a:t>
            </a:r>
          </a:p>
          <a:p>
            <a:pPr algn="l"/>
            <a:r>
              <a:rPr lang="en-US" dirty="0"/>
              <a:t>• for short transactions, it may be ten processes per second.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DABC7-7208-5FD8-450C-81E22C00953F}"/>
              </a:ext>
            </a:extLst>
          </p:cNvPr>
          <p:cNvSpPr txBox="1"/>
          <p:nvPr/>
        </p:nvSpPr>
        <p:spPr>
          <a:xfrm>
            <a:off x="1130431" y="2849138"/>
            <a:ext cx="6089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Throughput:</a:t>
            </a:r>
          </a:p>
        </p:txBody>
      </p:sp>
    </p:spTree>
    <p:extLst>
      <p:ext uri="{BB962C8B-B14F-4D97-AF65-F5344CB8AC3E}">
        <p14:creationId xmlns:p14="http://schemas.microsoft.com/office/powerpoint/2010/main" val="126608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832" y="1794680"/>
            <a:ext cx="11226450" cy="194322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This is the how long a processor takes to execute a process.</a:t>
            </a:r>
          </a:p>
          <a:p>
            <a:pPr algn="l"/>
            <a:r>
              <a:rPr lang="en-US" dirty="0"/>
              <a:t>• It is calculated as the time gap between the submission of a process and its completion.</a:t>
            </a:r>
          </a:p>
          <a:p>
            <a:pPr algn="l"/>
            <a:r>
              <a:rPr lang="en-US" dirty="0"/>
              <a:t>• Turnaround time = finish time - arrival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1089488" y="923223"/>
            <a:ext cx="6089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Turnaround time</a:t>
            </a:r>
          </a:p>
        </p:txBody>
      </p:sp>
    </p:spTree>
    <p:extLst>
      <p:ext uri="{BB962C8B-B14F-4D97-AF65-F5344CB8AC3E}">
        <p14:creationId xmlns:p14="http://schemas.microsoft.com/office/powerpoint/2010/main" val="356044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832" y="1794680"/>
            <a:ext cx="11226450" cy="243612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Response time is different from turn around time,</a:t>
            </a:r>
          </a:p>
          <a:p>
            <a:pPr algn="l"/>
            <a:r>
              <a:rPr lang="en-US" dirty="0"/>
              <a:t>• Response time is the time it takes to start responding from submission time.</a:t>
            </a:r>
          </a:p>
          <a:p>
            <a:pPr algn="l"/>
            <a:r>
              <a:rPr lang="en-US" dirty="0"/>
              <a:t>• It is calculated as the amount of time it takes to start responding, not the time it takes to output the response.</a:t>
            </a:r>
          </a:p>
          <a:p>
            <a:pPr algn="l"/>
            <a:r>
              <a:rPr lang="en-US" dirty="0"/>
              <a:t>• It is otherwise called as start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1089488" y="923223"/>
            <a:ext cx="6089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Response time:</a:t>
            </a:r>
          </a:p>
        </p:txBody>
      </p:sp>
    </p:spTree>
    <p:extLst>
      <p:ext uri="{BB962C8B-B14F-4D97-AF65-F5344CB8AC3E}">
        <p14:creationId xmlns:p14="http://schemas.microsoft.com/office/powerpoint/2010/main" val="283518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9004A8-7E81-61E2-4AC5-730A6986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832" y="1794680"/>
            <a:ext cx="11226450" cy="11259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• Waiting time is the sum of the time periods spent in waiting in the ready queue.</a:t>
            </a:r>
          </a:p>
          <a:p>
            <a:pPr algn="l"/>
            <a:r>
              <a:rPr lang="en-US" dirty="0"/>
              <a:t>• Waiting time = start time - arrival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4B76E-11EE-63B0-CB2E-270F381A8248}"/>
              </a:ext>
            </a:extLst>
          </p:cNvPr>
          <p:cNvSpPr txBox="1"/>
          <p:nvPr/>
        </p:nvSpPr>
        <p:spPr>
          <a:xfrm>
            <a:off x="1089488" y="923223"/>
            <a:ext cx="6089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Waiting time:</a:t>
            </a:r>
          </a:p>
        </p:txBody>
      </p:sp>
    </p:spTree>
    <p:extLst>
      <p:ext uri="{BB962C8B-B14F-4D97-AF65-F5344CB8AC3E}">
        <p14:creationId xmlns:p14="http://schemas.microsoft.com/office/powerpoint/2010/main" val="341083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1170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Shaify</dc:creator>
  <cp:lastModifiedBy>Mohammed Shaify</cp:lastModifiedBy>
  <cp:revision>74</cp:revision>
  <dcterms:created xsi:type="dcterms:W3CDTF">2022-09-19T13:44:52Z</dcterms:created>
  <dcterms:modified xsi:type="dcterms:W3CDTF">2022-09-21T06:57:49Z</dcterms:modified>
</cp:coreProperties>
</file>