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71" r:id="rId4"/>
    <p:sldId id="300" r:id="rId5"/>
    <p:sldId id="302" r:id="rId6"/>
    <p:sldId id="301" r:id="rId7"/>
    <p:sldId id="299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8E4F85-4DB9-4974-B14E-96AEF07F027F}">
          <p14:sldIdLst>
            <p14:sldId id="269"/>
            <p14:sldId id="270"/>
            <p14:sldId id="271"/>
            <p14:sldId id="300"/>
          </p14:sldIdLst>
        </p14:section>
        <p14:section name="Untitled Section" id="{27AEA907-D6EF-4C70-87CB-D27FCEA668C6}">
          <p14:sldIdLst>
            <p14:sldId id="302"/>
            <p14:sldId id="301"/>
            <p14:sldId id="299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0000"/>
    <a:srgbClr val="959FD6"/>
    <a:srgbClr val="ADB5DF"/>
    <a:srgbClr val="6472C3"/>
    <a:srgbClr val="0EAAE3"/>
    <a:srgbClr val="262626"/>
    <a:srgbClr val="DCDEE0"/>
    <a:srgbClr val="AAB3B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371" autoAdjust="0"/>
  </p:normalViewPr>
  <p:slideViewPr>
    <p:cSldViewPr snapToGrid="0">
      <p:cViewPr varScale="1">
        <p:scale>
          <a:sx n="80" d="100"/>
          <a:sy n="80" d="100"/>
        </p:scale>
        <p:origin x="773" y="62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33891098079248E-3"/>
          <c:w val="0.99294436774345696"/>
          <c:h val="0.99866108901920703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29/06/2024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226840" y="260329"/>
            <a:ext cx="6593060" cy="4498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A00AF-6BDC-E0B3-C77A-5EDCBBED2E28}"/>
              </a:ext>
            </a:extLst>
          </p:cNvPr>
          <p:cNvSpPr txBox="1"/>
          <p:nvPr/>
        </p:nvSpPr>
        <p:spPr>
          <a:xfrm>
            <a:off x="550689" y="358765"/>
            <a:ext cx="646923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u="sng" dirty="0">
                <a:solidFill>
                  <a:schemeClr val="bg2"/>
                </a:solidFill>
              </a:rPr>
              <a:t>EDU</a:t>
            </a:r>
            <a:r>
              <a:rPr lang="en-US" sz="13800" u="sng" dirty="0">
                <a:solidFill>
                  <a:schemeClr val="bg2"/>
                </a:solidFill>
              </a:rPr>
              <a:t> </a:t>
            </a:r>
            <a:r>
              <a:rPr lang="en-US" sz="11500" u="sng" dirty="0">
                <a:solidFill>
                  <a:schemeClr val="bg2"/>
                </a:solidFill>
              </a:rPr>
              <a:t>TRACKER</a:t>
            </a:r>
            <a:endParaRPr lang="en-IN" sz="8800" u="sng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342852-E2CE-8BD8-8A62-1C8262945F1A}"/>
              </a:ext>
            </a:extLst>
          </p:cNvPr>
          <p:cNvSpPr/>
          <p:nvPr/>
        </p:nvSpPr>
        <p:spPr>
          <a:xfrm>
            <a:off x="8258175" y="3713738"/>
            <a:ext cx="3383136" cy="28394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D9D396-92BE-4D9C-1417-E928E584DBFE}"/>
              </a:ext>
            </a:extLst>
          </p:cNvPr>
          <p:cNvSpPr txBox="1"/>
          <p:nvPr/>
        </p:nvSpPr>
        <p:spPr>
          <a:xfrm>
            <a:off x="8438088" y="3748652"/>
            <a:ext cx="28786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</a:rPr>
              <a:t>By:</a:t>
            </a:r>
          </a:p>
          <a:p>
            <a:r>
              <a:rPr lang="en-US" sz="2400" dirty="0">
                <a:solidFill>
                  <a:schemeClr val="bg2"/>
                </a:solidFill>
              </a:rPr>
              <a:t>Harshini- Backend</a:t>
            </a:r>
          </a:p>
          <a:p>
            <a:r>
              <a:rPr lang="en-US" sz="2400" dirty="0">
                <a:solidFill>
                  <a:schemeClr val="bg2"/>
                </a:solidFill>
              </a:rPr>
              <a:t>Madhuri- Backend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Suryavathi</a:t>
            </a:r>
            <a:r>
              <a:rPr lang="en-US" sz="2400" dirty="0">
                <a:solidFill>
                  <a:schemeClr val="bg2"/>
                </a:solidFill>
              </a:rPr>
              <a:t>- Frontend</a:t>
            </a:r>
          </a:p>
          <a:p>
            <a:r>
              <a:rPr lang="en-US" sz="2400" dirty="0">
                <a:solidFill>
                  <a:schemeClr val="bg2"/>
                </a:solidFill>
              </a:rPr>
              <a:t>Jyothi- Frontend</a:t>
            </a:r>
          </a:p>
          <a:p>
            <a:r>
              <a:rPr lang="en-US" sz="2400" dirty="0">
                <a:solidFill>
                  <a:schemeClr val="bg2"/>
                </a:solidFill>
              </a:rPr>
              <a:t>Satya- Deployment</a:t>
            </a:r>
          </a:p>
          <a:p>
            <a:r>
              <a:rPr lang="en-US" sz="2400" dirty="0">
                <a:solidFill>
                  <a:schemeClr val="bg2"/>
                </a:solidFill>
              </a:rPr>
              <a:t>Raghava-Deployment</a:t>
            </a:r>
          </a:p>
          <a:p>
            <a:r>
              <a:rPr lang="en-US" sz="2400" dirty="0">
                <a:solidFill>
                  <a:schemeClr val="bg2"/>
                </a:solidFill>
              </a:rPr>
              <a:t> </a:t>
            </a:r>
            <a:endParaRPr lang="en-IN" sz="24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8A0FE-B204-38B1-3952-4DB8AEA3D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26" y="187394"/>
            <a:ext cx="2974822" cy="3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A1960A-5BC9-3D3D-AC67-BE83905AB138}"/>
              </a:ext>
            </a:extLst>
          </p:cNvPr>
          <p:cNvSpPr txBox="1"/>
          <p:nvPr/>
        </p:nvSpPr>
        <p:spPr>
          <a:xfrm>
            <a:off x="2752725" y="2273320"/>
            <a:ext cx="734377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b="1" dirty="0">
                <a:solidFill>
                  <a:srgbClr val="FCFCFC"/>
                </a:solidFill>
              </a:rPr>
              <a:t>THANK YOU</a:t>
            </a:r>
            <a:endParaRPr lang="en-IN" sz="9600" b="1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D26937-460E-6762-7023-7F37DF8A7D9E}"/>
              </a:ext>
            </a:extLst>
          </p:cNvPr>
          <p:cNvSpPr txBox="1"/>
          <p:nvPr/>
        </p:nvSpPr>
        <p:spPr>
          <a:xfrm>
            <a:off x="762000" y="725984"/>
            <a:ext cx="2000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2"/>
                </a:solidFill>
              </a:rPr>
              <a:t>ABOUT</a:t>
            </a:r>
            <a:endParaRPr lang="en-IN" sz="4000" b="1" u="sng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42241-E279-5603-AF41-93FAB1EB1BDE}"/>
              </a:ext>
            </a:extLst>
          </p:cNvPr>
          <p:cNvSpPr txBox="1"/>
          <p:nvPr/>
        </p:nvSpPr>
        <p:spPr>
          <a:xfrm>
            <a:off x="762000" y="1935538"/>
            <a:ext cx="11068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2"/>
                </a:solidFill>
              </a:rPr>
              <a:t>The College Management System is a web-based application built using the MERN (MongoDB, Express.js, React.js, Node.js) stack. It aims to streamline College management, class organization, and facilitate communication between students and administrators</a:t>
            </a:r>
            <a:r>
              <a:rPr lang="en-US" sz="2800" b="1" dirty="0">
                <a:solidFill>
                  <a:schemeClr val="bg2"/>
                </a:solidFill>
              </a:rPr>
              <a:t>.</a:t>
            </a:r>
          </a:p>
          <a:p>
            <a:pPr algn="just"/>
            <a:endParaRPr lang="en-US" sz="2800" b="1" dirty="0">
              <a:solidFill>
                <a:schemeClr val="bg2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FCFCFC"/>
                </a:solidFill>
              </a:rPr>
              <a:t>A 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CFCFC"/>
                </a:solidFill>
                <a:effectLst/>
              </a:rPr>
              <a:t>ollege Management System is an essential tool for modern educational institutions to manage their operations effectively, enhance the learning experience, and improve overall institutional performance.</a:t>
            </a:r>
          </a:p>
          <a:p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02712-FAAC-E01E-0E81-69934E07525A}"/>
              </a:ext>
            </a:extLst>
          </p:cNvPr>
          <p:cNvSpPr txBox="1"/>
          <p:nvPr/>
        </p:nvSpPr>
        <p:spPr>
          <a:xfrm>
            <a:off x="1104900" y="4096285"/>
            <a:ext cx="4210050" cy="52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76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D743C9-FFD5-4811-ADA1-2186A7607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852662"/>
              </p:ext>
            </p:extLst>
          </p:nvPr>
        </p:nvGraphicFramePr>
        <p:xfrm>
          <a:off x="1483901" y="4002765"/>
          <a:ext cx="1548969" cy="154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C926E4C-F1D5-415E-99DE-3BBE3AC66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101805"/>
              </p:ext>
            </p:extLst>
          </p:nvPr>
        </p:nvGraphicFramePr>
        <p:xfrm>
          <a:off x="6574061" y="4002765"/>
          <a:ext cx="1548969" cy="154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9CF0B2-9387-D97F-632B-903D6DF6A8CF}"/>
              </a:ext>
            </a:extLst>
          </p:cNvPr>
          <p:cNvSpPr txBox="1"/>
          <p:nvPr/>
        </p:nvSpPr>
        <p:spPr>
          <a:xfrm>
            <a:off x="661987" y="177579"/>
            <a:ext cx="9820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2"/>
                </a:solidFill>
              </a:rPr>
              <a:t>TECHNOLOGIES USED</a:t>
            </a:r>
          </a:p>
          <a:p>
            <a:endParaRPr lang="en-US" sz="4000" b="1" u="sng" dirty="0">
              <a:solidFill>
                <a:schemeClr val="bg2"/>
              </a:solidFill>
            </a:endParaRPr>
          </a:p>
          <a:p>
            <a:endParaRPr lang="en-US" sz="4000" b="1" u="sng" dirty="0">
              <a:solidFill>
                <a:schemeClr val="bg2"/>
              </a:solidFill>
            </a:endParaRPr>
          </a:p>
          <a:p>
            <a:endParaRPr lang="en-IN" sz="4000" b="1" u="sng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1144A-6EFC-0486-95D4-ECD21AF067EB}"/>
              </a:ext>
            </a:extLst>
          </p:cNvPr>
          <p:cNvSpPr txBox="1"/>
          <p:nvPr/>
        </p:nvSpPr>
        <p:spPr>
          <a:xfrm>
            <a:off x="469107" y="1116776"/>
            <a:ext cx="1033224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000" b="1" u="sng" dirty="0">
                <a:solidFill>
                  <a:schemeClr val="bg2"/>
                </a:solidFill>
              </a:rPr>
              <a:t>React JS: </a:t>
            </a:r>
            <a:r>
              <a:rPr lang="en-US" sz="2000" b="0" i="0" dirty="0">
                <a:solidFill>
                  <a:schemeClr val="bg2"/>
                </a:solidFill>
                <a:effectLst/>
              </a:rPr>
              <a:t>React is a free and open-source front-end JavaScript library for building user interfaces based on UI components. it allows developers to create reusable pieces of code that can be combined to create complex user interfaces.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u="sng" dirty="0">
                <a:solidFill>
                  <a:schemeClr val="bg2"/>
                </a:solidFill>
              </a:rPr>
              <a:t>Node JS:</a:t>
            </a:r>
            <a:r>
              <a:rPr lang="en-US" sz="2000" b="1" i="0" dirty="0">
                <a:solidFill>
                  <a:schemeClr val="bg2"/>
                </a:solidFill>
                <a:effectLst/>
              </a:rPr>
              <a:t>  </a:t>
            </a:r>
            <a:r>
              <a:rPr lang="en-US" sz="2000" b="0" i="0" dirty="0">
                <a:solidFill>
                  <a:schemeClr val="bg2"/>
                </a:solidFill>
                <a:effectLst/>
              </a:rPr>
              <a:t>Node.js is an open-source, cross-platform JavaScript runtime environment that executes JavaScript code outside of a browser.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u="sng" dirty="0">
                <a:solidFill>
                  <a:schemeClr val="bg2"/>
                </a:solidFill>
              </a:rPr>
              <a:t>Express JS: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0" i="0" dirty="0">
                <a:solidFill>
                  <a:schemeClr val="bg2"/>
                </a:solidFill>
                <a:effectLst/>
              </a:rPr>
              <a:t>Express.js is a free and open-source web application framework for Node.js. It is used to build a single page, multipage, and hybrid web application.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i="0" u="sng" dirty="0">
                <a:solidFill>
                  <a:schemeClr val="bg2"/>
                </a:solidFill>
                <a:effectLst/>
              </a:rPr>
              <a:t>Material UI:</a:t>
            </a:r>
            <a:r>
              <a:rPr lang="en-US" sz="2000" b="1" i="0" dirty="0">
                <a:solidFill>
                  <a:schemeClr val="bg2"/>
                </a:solidFill>
                <a:effectLst/>
              </a:rPr>
              <a:t> </a:t>
            </a:r>
            <a:r>
              <a:rPr lang="en-US" sz="2000" b="0" i="0" dirty="0">
                <a:solidFill>
                  <a:schemeClr val="bg2"/>
                </a:solidFill>
                <a:effectLst/>
              </a:rPr>
              <a:t>is a library of React UI components that uses Google's Material Design. It includes prebuilt components, customization options, and templates for web applications.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u="sng" dirty="0">
                <a:solidFill>
                  <a:schemeClr val="bg2"/>
                </a:solidFill>
              </a:rPr>
              <a:t>Mongo DB: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b="0" i="0" dirty="0">
                <a:solidFill>
                  <a:schemeClr val="bg2"/>
                </a:solidFill>
                <a:effectLst/>
              </a:rPr>
              <a:t>MongoDB is a free, open-source, non-relational database management system (DBMS) that uses JSON-like documents to store and process data. It's a NoSQL database solution</a:t>
            </a:r>
          </a:p>
          <a:p>
            <a:pPr algn="just"/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000" b="1" i="0" u="sng" dirty="0">
              <a:solidFill>
                <a:schemeClr val="bg2"/>
              </a:solidFill>
              <a:effectLst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algn="just"/>
            <a:endParaRPr lang="en-US" sz="2000" b="1" i="0" u="sng" dirty="0">
              <a:solidFill>
                <a:schemeClr val="bg2"/>
              </a:solidFill>
              <a:effectLst/>
            </a:endParaRPr>
          </a:p>
          <a:p>
            <a:pPr algn="just"/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algn="just"/>
            <a:r>
              <a:rPr lang="en-US" sz="2000" b="0" i="0" dirty="0">
                <a:solidFill>
                  <a:schemeClr val="bg2"/>
                </a:solidFill>
                <a:effectLst/>
              </a:rPr>
              <a:t> </a:t>
            </a:r>
            <a:endParaRPr lang="en-IN" sz="2000" b="1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042681-A046-79E2-E6AD-3C581313523F}"/>
              </a:ext>
            </a:extLst>
          </p:cNvPr>
          <p:cNvSpPr txBox="1"/>
          <p:nvPr/>
        </p:nvSpPr>
        <p:spPr>
          <a:xfrm>
            <a:off x="676274" y="266700"/>
            <a:ext cx="4867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chemeClr val="bg2"/>
                </a:solidFill>
              </a:rPr>
              <a:t>FUNCTIONALITIES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D8BD5-6B74-D165-6158-8553C841D947}"/>
              </a:ext>
            </a:extLst>
          </p:cNvPr>
          <p:cNvSpPr txBox="1"/>
          <p:nvPr/>
        </p:nvSpPr>
        <p:spPr>
          <a:xfrm>
            <a:off x="638173" y="1171575"/>
            <a:ext cx="97440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bg2"/>
                </a:solidFill>
              </a:rPr>
              <a:t>User Roles: </a:t>
            </a:r>
            <a:r>
              <a:rPr lang="en-US" sz="2000" dirty="0">
                <a:solidFill>
                  <a:schemeClr val="bg2"/>
                </a:solidFill>
              </a:rPr>
              <a:t>The system supports three user roles: </a:t>
            </a:r>
            <a:r>
              <a:rPr lang="en-US" sz="2400" b="1" dirty="0">
                <a:solidFill>
                  <a:schemeClr val="bg2"/>
                </a:solidFill>
              </a:rPr>
              <a:t>Admin, Faculty and Student. </a:t>
            </a:r>
            <a:r>
              <a:rPr lang="en-US" sz="2000" dirty="0">
                <a:solidFill>
                  <a:schemeClr val="bg2"/>
                </a:solidFill>
              </a:rPr>
              <a:t>Each role has specific functionalities and access levels.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•</a:t>
            </a:r>
            <a:r>
              <a:rPr lang="en-US" sz="2000" b="1" dirty="0">
                <a:solidFill>
                  <a:schemeClr val="bg2"/>
                </a:solidFill>
              </a:rPr>
              <a:t>Attendance Tracking: </a:t>
            </a:r>
            <a:r>
              <a:rPr lang="en-US" sz="2000" dirty="0">
                <a:solidFill>
                  <a:schemeClr val="bg2"/>
                </a:solidFill>
              </a:rPr>
              <a:t>Faculty can easily take attendance for their classes, mark students as present or absent, and generate attendance reports.</a:t>
            </a:r>
          </a:p>
          <a:p>
            <a:pPr algn="just"/>
            <a:endParaRPr lang="en-US" sz="2000" dirty="0">
              <a:solidFill>
                <a:schemeClr val="bg2"/>
              </a:solidFill>
            </a:endParaRP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•</a:t>
            </a:r>
            <a:r>
              <a:rPr lang="en-US" sz="2000" b="1" dirty="0">
                <a:solidFill>
                  <a:schemeClr val="bg2"/>
                </a:solidFill>
              </a:rPr>
              <a:t>Performance Assessment: </a:t>
            </a:r>
            <a:r>
              <a:rPr lang="en-US" sz="2000" dirty="0">
                <a:solidFill>
                  <a:schemeClr val="bg2"/>
                </a:solidFill>
              </a:rPr>
              <a:t>Faculty can assess students performance by providing marks and feedback. Students can view their marks and track their progress over time.</a:t>
            </a:r>
          </a:p>
          <a:p>
            <a:pPr algn="just"/>
            <a:endParaRPr lang="en-US" sz="2000" dirty="0">
              <a:solidFill>
                <a:schemeClr val="bg2"/>
              </a:solidFill>
            </a:endParaRP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•</a:t>
            </a:r>
            <a:r>
              <a:rPr lang="en-US" sz="2000" b="1" dirty="0">
                <a:solidFill>
                  <a:schemeClr val="bg2"/>
                </a:solidFill>
              </a:rPr>
              <a:t>Data Visualization: </a:t>
            </a:r>
            <a:r>
              <a:rPr lang="en-US" sz="2000" dirty="0">
                <a:solidFill>
                  <a:schemeClr val="bg2"/>
                </a:solidFill>
              </a:rPr>
              <a:t>Students can visualize their performance data through interactive charts and tables, helping them understand their academic performance at a glance.</a:t>
            </a:r>
          </a:p>
          <a:p>
            <a:pPr algn="just"/>
            <a:endParaRPr lang="en-US" sz="2000" dirty="0">
              <a:solidFill>
                <a:schemeClr val="bg2"/>
              </a:solidFill>
            </a:endParaRP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•</a:t>
            </a:r>
            <a:r>
              <a:rPr lang="en-US" sz="2000" b="1" dirty="0">
                <a:solidFill>
                  <a:schemeClr val="bg2"/>
                </a:solidFill>
              </a:rPr>
              <a:t>Communication:</a:t>
            </a:r>
            <a:r>
              <a:rPr lang="en-US" sz="2000" dirty="0">
                <a:solidFill>
                  <a:schemeClr val="bg2"/>
                </a:solidFill>
              </a:rPr>
              <a:t> Users can communicate effortlessly through the </a:t>
            </a:r>
            <a:r>
              <a:rPr lang="en-US" sz="2000" dirty="0" err="1">
                <a:solidFill>
                  <a:schemeClr val="bg2"/>
                </a:solidFill>
              </a:rPr>
              <a:t>system.promoting</a:t>
            </a:r>
            <a:r>
              <a:rPr lang="en-US" sz="2000" dirty="0">
                <a:solidFill>
                  <a:schemeClr val="bg2"/>
                </a:solidFill>
              </a:rPr>
              <a:t> effective communication and collaboration.</a:t>
            </a:r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1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B5910C-F868-B9AB-E6AC-823BEF238710}"/>
              </a:ext>
            </a:extLst>
          </p:cNvPr>
          <p:cNvSpPr txBox="1"/>
          <p:nvPr/>
        </p:nvSpPr>
        <p:spPr>
          <a:xfrm>
            <a:off x="1257300" y="571501"/>
            <a:ext cx="1014004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400" b="1" u="sng" dirty="0">
                <a:solidFill>
                  <a:schemeClr val="bg1"/>
                </a:solidFill>
              </a:rPr>
              <a:t>DASHBOARDS</a:t>
            </a:r>
          </a:p>
          <a:p>
            <a:pPr algn="just"/>
            <a:endParaRPr lang="en-IN" sz="4400" b="1" u="sng" dirty="0">
              <a:solidFill>
                <a:schemeClr val="bg1"/>
              </a:solidFill>
            </a:endParaRPr>
          </a:p>
          <a:p>
            <a:pPr algn="just"/>
            <a:r>
              <a:rPr lang="en-IN" sz="3600" b="1" u="sng" dirty="0">
                <a:solidFill>
                  <a:schemeClr val="bg1"/>
                </a:solidFill>
              </a:rPr>
              <a:t>Admin:</a:t>
            </a:r>
            <a:r>
              <a:rPr lang="en-IN" sz="3600" b="1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In this we have the features of creating classes , subjects, teachers,  students, notices, complaints. Admin has the access of posting marks and attendance of the students . only admin can assign the teachers and students to the class.</a:t>
            </a:r>
          </a:p>
          <a:p>
            <a:pPr algn="just"/>
            <a:r>
              <a:rPr lang="en-IN" sz="3600" b="1" u="sng" dirty="0">
                <a:solidFill>
                  <a:schemeClr val="bg1"/>
                </a:solidFill>
              </a:rPr>
              <a:t>Faculty</a:t>
            </a:r>
            <a:r>
              <a:rPr lang="en-IN" sz="3600" u="sng" dirty="0">
                <a:solidFill>
                  <a:schemeClr val="bg1"/>
                </a:solidFill>
              </a:rPr>
              <a:t>: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In this we have the features of posting attendance and marks of the students. he can see the details of students.</a:t>
            </a:r>
          </a:p>
          <a:p>
            <a:pPr algn="just"/>
            <a:r>
              <a:rPr lang="en-IN" sz="3600" b="1" u="sng" dirty="0">
                <a:solidFill>
                  <a:schemeClr val="bg1"/>
                </a:solidFill>
              </a:rPr>
              <a:t>Student</a:t>
            </a:r>
            <a:r>
              <a:rPr lang="en-IN" sz="3200" b="1" u="sng" dirty="0">
                <a:solidFill>
                  <a:schemeClr val="bg1"/>
                </a:solidFill>
              </a:rPr>
              <a:t>:</a:t>
            </a:r>
            <a:r>
              <a:rPr lang="en-IN" sz="3200" b="1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In this we have features of checking attendance how many subjects he is assigned with .</a:t>
            </a:r>
            <a:endParaRPr lang="en-IN" sz="3200" b="1" dirty="0">
              <a:solidFill>
                <a:schemeClr val="bg1"/>
              </a:solidFill>
            </a:endParaRPr>
          </a:p>
          <a:p>
            <a:pPr algn="just"/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0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09894A-92C6-2A24-8F7A-F1FA5B64C12C}"/>
              </a:ext>
            </a:extLst>
          </p:cNvPr>
          <p:cNvSpPr txBox="1"/>
          <p:nvPr/>
        </p:nvSpPr>
        <p:spPr>
          <a:xfrm>
            <a:off x="752474" y="323850"/>
            <a:ext cx="899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solidFill>
                  <a:schemeClr val="bg2"/>
                </a:solidFill>
              </a:rPr>
              <a:t>PREVIOUS APPLICATION DRAWBACKS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8A586-0482-9BD7-911F-6A617C624B25}"/>
              </a:ext>
            </a:extLst>
          </p:cNvPr>
          <p:cNvSpPr txBox="1"/>
          <p:nvPr/>
        </p:nvSpPr>
        <p:spPr>
          <a:xfrm>
            <a:off x="771524" y="1562100"/>
            <a:ext cx="102502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solidFill>
                  <a:schemeClr val="bg2"/>
                </a:solidFill>
              </a:rPr>
              <a:t> There is no feature available for the students to complain about the issues they have.</a:t>
            </a:r>
            <a:endParaRPr lang="en-IN" sz="2000" dirty="0">
              <a:solidFill>
                <a:schemeClr val="bg2"/>
              </a:solidFill>
            </a:endParaRPr>
          </a:p>
          <a:p>
            <a:pPr algn="just"/>
            <a:endParaRPr lang="en-IN" sz="2000" dirty="0">
              <a:solidFill>
                <a:schemeClr val="bg2"/>
              </a:solidFill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en-IN" sz="2400" dirty="0">
                <a:solidFill>
                  <a:schemeClr val="bg2"/>
                </a:solidFill>
              </a:rPr>
              <a:t>Students cannot view the attendance and marks in the form of visual representation(pie charts).</a:t>
            </a:r>
          </a:p>
          <a:p>
            <a:pPr algn="just"/>
            <a:endParaRPr lang="en-IN" sz="2000" dirty="0">
              <a:solidFill>
                <a:schemeClr val="bg2"/>
              </a:solidFill>
            </a:endParaRPr>
          </a:p>
          <a:p>
            <a:pPr algn="just"/>
            <a:r>
              <a:rPr lang="en-IN" sz="4400" b="1" u="sng" dirty="0">
                <a:solidFill>
                  <a:schemeClr val="bg2"/>
                </a:solidFill>
              </a:rPr>
              <a:t>ADVANTAGES: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bg2"/>
                </a:solidFill>
              </a:rPr>
              <a:t>Our website has a feature called </a:t>
            </a:r>
            <a:r>
              <a:rPr lang="en-IN" sz="2400" b="1" dirty="0">
                <a:solidFill>
                  <a:schemeClr val="bg2"/>
                </a:solidFill>
              </a:rPr>
              <a:t>complain ,</a:t>
            </a:r>
            <a:r>
              <a:rPr lang="en-IN" sz="2400" dirty="0">
                <a:solidFill>
                  <a:schemeClr val="bg2"/>
                </a:solidFill>
              </a:rPr>
              <a:t>only accessible by the student by using which they can complain about their issues .Which is only visible to </a:t>
            </a:r>
            <a:r>
              <a:rPr lang="en-IN" sz="2400" b="1" dirty="0">
                <a:solidFill>
                  <a:schemeClr val="bg2"/>
                </a:solidFill>
              </a:rPr>
              <a:t>admin.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bg2"/>
                </a:solidFill>
              </a:rPr>
              <a:t> For the better understanding we used pie charts to represent the attendance percentage of the student .</a:t>
            </a:r>
          </a:p>
          <a:p>
            <a:pPr marL="457200" indent="-457200" algn="just">
              <a:buFont typeface="+mj-lt"/>
              <a:buAutoNum type="arabicPeriod"/>
            </a:pPr>
            <a:endParaRPr lang="en-I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9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BDDB95-52B5-844B-D876-90B34EADFB1B}"/>
              </a:ext>
            </a:extLst>
          </p:cNvPr>
          <p:cNvSpPr txBox="1"/>
          <p:nvPr/>
        </p:nvSpPr>
        <p:spPr>
          <a:xfrm>
            <a:off x="1142999" y="371475"/>
            <a:ext cx="844867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55A3A-7087-7603-7E3B-5D7B5998C68C}"/>
              </a:ext>
            </a:extLst>
          </p:cNvPr>
          <p:cNvSpPr txBox="1"/>
          <p:nvPr/>
        </p:nvSpPr>
        <p:spPr>
          <a:xfrm>
            <a:off x="752475" y="371475"/>
            <a:ext cx="9525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chemeClr val="bg2"/>
                </a:solidFill>
              </a:rPr>
              <a:t>Oracle Cloud Infrastructure (OCI):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is a platform of cloud services that enable you to build and run a wide range of applications in a highly-available, consistently high-performance environment.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b="1" u="sng" dirty="0">
                <a:solidFill>
                  <a:schemeClr val="bg2"/>
                </a:solidFill>
              </a:rPr>
              <a:t>Commands Used in </a:t>
            </a:r>
            <a:r>
              <a:rPr lang="en-US" sz="2000" b="1" u="sng" dirty="0" err="1">
                <a:solidFill>
                  <a:schemeClr val="bg2"/>
                </a:solidFill>
              </a:rPr>
              <a:t>Mobaxterm</a:t>
            </a:r>
            <a:r>
              <a:rPr lang="en-US" sz="2000" b="1" u="sng" dirty="0">
                <a:solidFill>
                  <a:schemeClr val="bg2"/>
                </a:solidFill>
              </a:rPr>
              <a:t>:</a:t>
            </a:r>
          </a:p>
          <a:p>
            <a:pPr algn="just"/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dirty="0">
                <a:solidFill>
                  <a:schemeClr val="bg2"/>
                </a:solidFill>
              </a:rPr>
              <a:t>1) apt update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2)  apt upgrade 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3)  apt install git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4)  git --version 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5)  </a:t>
            </a:r>
            <a:r>
              <a:rPr lang="en-US" sz="2000" dirty="0" err="1">
                <a:solidFill>
                  <a:schemeClr val="bg2"/>
                </a:solidFill>
              </a:rPr>
              <a:t>pwd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6)  git clone https://github.com/vardhan2004/power-bill-analysis.git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7)  cd / 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8)  curl -</a:t>
            </a:r>
            <a:r>
              <a:rPr lang="en-US" sz="2000" dirty="0" err="1">
                <a:solidFill>
                  <a:schemeClr val="bg2"/>
                </a:solidFill>
              </a:rPr>
              <a:t>sL</a:t>
            </a:r>
            <a:r>
              <a:rPr lang="en-US" sz="2000" dirty="0">
                <a:solidFill>
                  <a:schemeClr val="bg2"/>
                </a:solidFill>
              </a:rPr>
              <a:t> https://deb.nodesource.com/setup_18.x -o/tmp/nodesource_setup.sh 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9)  </a:t>
            </a:r>
            <a:r>
              <a:rPr lang="en-US" sz="2000" dirty="0" err="1">
                <a:solidFill>
                  <a:schemeClr val="bg2"/>
                </a:solidFill>
              </a:rPr>
              <a:t>sudo</a:t>
            </a:r>
            <a:r>
              <a:rPr lang="en-US" sz="2000" dirty="0">
                <a:solidFill>
                  <a:schemeClr val="bg2"/>
                </a:solidFill>
              </a:rPr>
              <a:t> bash /tmp/nodesource_setup.sh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10)  </a:t>
            </a:r>
            <a:r>
              <a:rPr lang="en-US" sz="2000" dirty="0" err="1">
                <a:solidFill>
                  <a:schemeClr val="bg2"/>
                </a:solidFill>
              </a:rPr>
              <a:t>sudo</a:t>
            </a:r>
            <a:r>
              <a:rPr lang="en-US" sz="2000" dirty="0">
                <a:solidFill>
                  <a:schemeClr val="bg2"/>
                </a:solidFill>
              </a:rPr>
              <a:t> apt install </a:t>
            </a:r>
            <a:r>
              <a:rPr lang="en-US" sz="2000" dirty="0" err="1">
                <a:solidFill>
                  <a:schemeClr val="bg2"/>
                </a:solidFill>
              </a:rPr>
              <a:t>nodejs</a:t>
            </a:r>
            <a:r>
              <a:rPr lang="en-US" sz="2000" dirty="0">
                <a:solidFill>
                  <a:schemeClr val="bg2"/>
                </a:solidFill>
              </a:rPr>
              <a:t>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11)  node -v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12)  </a:t>
            </a: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 -v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13)  cd /home/ubuntu/   </a:t>
            </a:r>
          </a:p>
          <a:p>
            <a:pPr algn="just"/>
            <a:r>
              <a:rPr lang="en-US" sz="2000" dirty="0">
                <a:solidFill>
                  <a:schemeClr val="bg2"/>
                </a:solidFill>
              </a:rPr>
              <a:t>	14)  </a:t>
            </a:r>
            <a:r>
              <a:rPr lang="en-US" sz="2000" dirty="0" err="1">
                <a:solidFill>
                  <a:schemeClr val="bg2"/>
                </a:solidFill>
              </a:rPr>
              <a:t>npm</a:t>
            </a:r>
            <a:r>
              <a:rPr lang="en-US" sz="2000" dirty="0">
                <a:solidFill>
                  <a:schemeClr val="bg2"/>
                </a:solidFill>
              </a:rPr>
              <a:t> start</a:t>
            </a:r>
          </a:p>
        </p:txBody>
      </p:sp>
    </p:spTree>
    <p:extLst>
      <p:ext uri="{BB962C8B-B14F-4D97-AF65-F5344CB8AC3E}">
        <p14:creationId xmlns:p14="http://schemas.microsoft.com/office/powerpoint/2010/main" val="13083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BC88564-765D-4653-45B5-33768AB6B6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3" r="19463"/>
          <a:stretch>
            <a:fillRect/>
          </a:stretch>
        </p:blipFill>
        <p:spPr>
          <a:xfrm>
            <a:off x="590549" y="1343025"/>
            <a:ext cx="5505451" cy="4895850"/>
          </a:xfr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A25E021-5217-F4C1-68B6-AD42B5B6B1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9" r="19479"/>
          <a:stretch>
            <a:fillRect/>
          </a:stretch>
        </p:blipFill>
        <p:spPr>
          <a:xfrm>
            <a:off x="6869996" y="1337900"/>
            <a:ext cx="5017204" cy="49931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31700-BCBD-4E02-375A-3B1D20CF33BD}"/>
              </a:ext>
            </a:extLst>
          </p:cNvPr>
          <p:cNvSpPr txBox="1"/>
          <p:nvPr/>
        </p:nvSpPr>
        <p:spPr>
          <a:xfrm>
            <a:off x="590550" y="476250"/>
            <a:ext cx="5695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CFCFC"/>
                </a:solidFill>
              </a:rPr>
              <a:t>PROJECT DEMO</a:t>
            </a:r>
            <a:endParaRPr lang="en-IN" sz="4400" b="1" u="sng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3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760150-9546-9F8F-AC1E-7E447AF08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71" y="3471635"/>
            <a:ext cx="5723279" cy="3217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B7E196-14BF-5E36-F47A-AD0FC6AFF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2" y="90413"/>
            <a:ext cx="5633213" cy="3167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7FCB5-1109-3B4A-257F-D18316082F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71" y="90414"/>
            <a:ext cx="5633213" cy="3167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C2BC7-6980-7ED5-A514-7753D0FBC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2" y="3522272"/>
            <a:ext cx="5633213" cy="316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75555</TotalTime>
  <Words>721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karrijayamadhuri2015@outlook.com</cp:lastModifiedBy>
  <cp:revision>3927</cp:revision>
  <dcterms:created xsi:type="dcterms:W3CDTF">2018-11-21T06:39:41Z</dcterms:created>
  <dcterms:modified xsi:type="dcterms:W3CDTF">2024-06-29T05:32:18Z</dcterms:modified>
</cp:coreProperties>
</file>