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20"/>
  </p:notesMasterIdLst>
  <p:sldIdLst>
    <p:sldId id="269" r:id="rId2"/>
    <p:sldId id="275" r:id="rId3"/>
    <p:sldId id="276" r:id="rId4"/>
    <p:sldId id="288" r:id="rId5"/>
    <p:sldId id="278" r:id="rId6"/>
    <p:sldId id="280" r:id="rId7"/>
    <p:sldId id="281" r:id="rId8"/>
    <p:sldId id="282" r:id="rId9"/>
    <p:sldId id="284" r:id="rId10"/>
    <p:sldId id="270" r:id="rId11"/>
    <p:sldId id="274" r:id="rId12"/>
    <p:sldId id="271" r:id="rId13"/>
    <p:sldId id="291" r:id="rId14"/>
    <p:sldId id="272" r:id="rId15"/>
    <p:sldId id="285" r:id="rId16"/>
    <p:sldId id="286" r:id="rId17"/>
    <p:sldId id="287" r:id="rId18"/>
    <p:sldId id="289" r:id="rId19"/>
  </p:sldIdLst>
  <p:sldSz cx="12192000" cy="6858000"/>
  <p:notesSz cx="6858000" cy="9144000"/>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12" userDrawn="1">
          <p15:clr>
            <a:srgbClr val="A4A3A4"/>
          </p15:clr>
        </p15:guide>
        <p15:guide id="3" pos="456" userDrawn="1">
          <p15:clr>
            <a:srgbClr val="A4A3A4"/>
          </p15:clr>
        </p15:guide>
        <p15:guide id="4" pos="7224" userDrawn="1">
          <p15:clr>
            <a:srgbClr val="A4A3A4"/>
          </p15:clr>
        </p15:guide>
        <p15:guide id="5" orient="horz" pos="3840" userDrawn="1">
          <p15:clr>
            <a:srgbClr val="A4A3A4"/>
          </p15:clr>
        </p15:guide>
        <p15:guide id="6" orient="horz" pos="480" userDrawn="1">
          <p15:clr>
            <a:srgbClr val="A4A3A4"/>
          </p15:clr>
        </p15:guide>
        <p15:guide id="7" orient="horz" pos="1608" userDrawn="1">
          <p15:clr>
            <a:srgbClr val="A4A3A4"/>
          </p15:clr>
        </p15:guide>
        <p15:guide id="8" pos="2712" userDrawn="1">
          <p15:clr>
            <a:srgbClr val="A4A3A4"/>
          </p15:clr>
        </p15:guide>
        <p15:guide id="9" pos="4968" userDrawn="1">
          <p15:clr>
            <a:srgbClr val="A4A3A4"/>
          </p15:clr>
        </p15:guide>
        <p15:guide id="10" orient="horz" pos="2160" userDrawn="1">
          <p15:clr>
            <a:srgbClr val="A4A3A4"/>
          </p15:clr>
        </p15:guide>
        <p15:guide id="11"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FE4401"/>
    <a:srgbClr val="FFFF00"/>
    <a:srgbClr val="DCDEE0"/>
    <a:srgbClr val="000000"/>
    <a:srgbClr val="959FD6"/>
    <a:srgbClr val="ADB5DF"/>
    <a:srgbClr val="6472C3"/>
    <a:srgbClr val="0EAAE3"/>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2" autoAdjust="0"/>
    <p:restoredTop sz="94371" autoAdjust="0"/>
  </p:normalViewPr>
  <p:slideViewPr>
    <p:cSldViewPr snapToGrid="0">
      <p:cViewPr varScale="1">
        <p:scale>
          <a:sx n="187" d="100"/>
          <a:sy n="187" d="100"/>
        </p:scale>
        <p:origin x="208" y="272"/>
      </p:cViewPr>
      <p:guideLst>
        <p:guide orient="horz" pos="2712"/>
        <p:guide pos="456"/>
        <p:guide pos="7224"/>
        <p:guide orient="horz" pos="3840"/>
        <p:guide orient="horz" pos="480"/>
        <p:guide orient="horz" pos="1608"/>
        <p:guide pos="2712"/>
        <p:guide pos="4968"/>
        <p:guide orient="horz" pos="2160"/>
        <p:guide pos="3840"/>
      </p:guideLst>
    </p:cSldViewPr>
  </p:slideViewPr>
  <p:outlineViewPr>
    <p:cViewPr>
      <p:scale>
        <a:sx n="33" d="100"/>
        <a:sy n="33" d="100"/>
      </p:scale>
      <p:origin x="0" y="-1362"/>
    </p:cViewPr>
  </p:outlineViewPr>
  <p:notesTextViewPr>
    <p:cViewPr>
      <p:scale>
        <a:sx n="1" d="1"/>
        <a:sy n="1" d="1"/>
      </p:scale>
      <p:origin x="0" y="0"/>
    </p:cViewPr>
  </p:notesTextViewPr>
  <p:sorterViewPr>
    <p:cViewPr varScale="1">
      <p:scale>
        <a:sx n="1" d="1"/>
        <a:sy n="1" d="1"/>
      </p:scale>
      <p:origin x="0" y="-978"/>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FF55F-8596-4ED6-A487-C5C49AFFE812}" type="datetimeFigureOut">
              <a:rPr lang="id-ID" smtClean="0"/>
              <a:t>19/03/2024</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0106B-FE1C-4EDD-AE60-AB8F600726B4}" type="slidenum">
              <a:rPr lang="id-ID" smtClean="0"/>
              <a:t>‹#›</a:t>
            </a:fld>
            <a:endParaRPr lang="id-ID"/>
          </a:p>
        </p:txBody>
      </p:sp>
    </p:spTree>
    <p:extLst>
      <p:ext uri="{BB962C8B-B14F-4D97-AF65-F5344CB8AC3E}">
        <p14:creationId xmlns:p14="http://schemas.microsoft.com/office/powerpoint/2010/main" val="193235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5350106B-FE1C-4EDD-AE60-AB8F600726B4}" type="slidenum">
              <a:rPr lang="id-ID" smtClean="0"/>
              <a:t>1</a:t>
            </a:fld>
            <a:endParaRPr lang="id-ID"/>
          </a:p>
        </p:txBody>
      </p:sp>
    </p:spTree>
    <p:extLst>
      <p:ext uri="{BB962C8B-B14F-4D97-AF65-F5344CB8AC3E}">
        <p14:creationId xmlns:p14="http://schemas.microsoft.com/office/powerpoint/2010/main" val="28864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5E886AA-7533-444F-A04B-31EB6ECEE18A}"/>
              </a:ext>
            </a:extLst>
          </p:cNvPr>
          <p:cNvSpPr>
            <a:spLocks noGrp="1"/>
          </p:cNvSpPr>
          <p:nvPr>
            <p:ph type="pic" sz="quarter" idx="10"/>
          </p:nvPr>
        </p:nvSpPr>
        <p:spPr>
          <a:xfrm>
            <a:off x="0" y="1"/>
            <a:ext cx="12192000" cy="6857999"/>
          </a:xfrm>
          <a:prstGeom prst="rect">
            <a:avLst/>
          </a:prstGeom>
        </p:spPr>
        <p:txBody>
          <a:bodyPr/>
          <a:lstStyle/>
          <a:p>
            <a:endParaRPr lang="id-ID"/>
          </a:p>
        </p:txBody>
      </p:sp>
    </p:spTree>
    <p:extLst>
      <p:ext uri="{BB962C8B-B14F-4D97-AF65-F5344CB8AC3E}">
        <p14:creationId xmlns:p14="http://schemas.microsoft.com/office/powerpoint/2010/main" val="196531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8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34321"/>
      </p:ext>
    </p:extLst>
  </p:cSld>
  <p:clrMap bg1="lt1" tx1="dk1" bg2="lt2" tx2="dk2" accent1="accent1" accent2="accent2" accent3="accent3" accent4="accent4" accent5="accent5" accent6="accent6" hlink="hlink" folHlink="folHlink"/>
  <p:sldLayoutIdLst>
    <p:sldLayoutId id="2147483736" r:id="rId1"/>
    <p:sldLayoutId id="214748373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40">
          <p15:clr>
            <a:srgbClr val="F26B43"/>
          </p15:clr>
        </p15:guide>
        <p15:guide id="2" pos="456">
          <p15:clr>
            <a:srgbClr val="F26B43"/>
          </p15:clr>
        </p15:guide>
        <p15:guide id="3" pos="2712">
          <p15:clr>
            <a:srgbClr val="F26B43"/>
          </p15:clr>
        </p15:guide>
        <p15:guide id="4" pos="4968">
          <p15:clr>
            <a:srgbClr val="F26B43"/>
          </p15:clr>
        </p15:guide>
        <p15:guide id="5" pos="7224">
          <p15:clr>
            <a:srgbClr val="F26B43"/>
          </p15:clr>
        </p15:guide>
        <p15:guide id="6" orient="horz" pos="2712">
          <p15:clr>
            <a:srgbClr val="F26B43"/>
          </p15:clr>
        </p15:guide>
        <p15:guide id="7" orient="horz" pos="1608">
          <p15:clr>
            <a:srgbClr val="F26B43"/>
          </p15:clr>
        </p15:guide>
        <p15:guide id="8" orient="horz" pos="480">
          <p15:clr>
            <a:srgbClr val="F26B43"/>
          </p15:clr>
        </p15:guide>
        <p15:guide id="9" pos="3840">
          <p15:clr>
            <a:srgbClr val="F26B43"/>
          </p15:clr>
        </p15:guide>
        <p15:guide id="10"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p:sp>
      <p:sp>
        <p:nvSpPr>
          <p:cNvPr id="21" name="Rectangle 20">
            <a:extLst>
              <a:ext uri="{FF2B5EF4-FFF2-40B4-BE49-F238E27FC236}">
                <a16:creationId xmlns:a16="http://schemas.microsoft.com/office/drawing/2014/main" id="{9D014CB8-9E99-4B78-9028-92419BD1BD54}"/>
              </a:ext>
            </a:extLst>
          </p:cNvPr>
          <p:cNvSpPr/>
          <p:nvPr/>
        </p:nvSpPr>
        <p:spPr>
          <a:xfrm>
            <a:off x="206908" y="193559"/>
            <a:ext cx="12191999"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15" name="Rectangle 14">
            <a:extLst>
              <a:ext uri="{FF2B5EF4-FFF2-40B4-BE49-F238E27FC236}">
                <a16:creationId xmlns:a16="http://schemas.microsoft.com/office/drawing/2014/main" id="{417B28C5-9C3C-4013-81F8-00723BE420E7}"/>
              </a:ext>
            </a:extLst>
          </p:cNvPr>
          <p:cNvSpPr/>
          <p:nvPr/>
        </p:nvSpPr>
        <p:spPr>
          <a:xfrm>
            <a:off x="705425" y="966452"/>
            <a:ext cx="5889092" cy="27741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solidFill>
                <a:schemeClr val="bg1"/>
              </a:solidFill>
            </a:endParaRPr>
          </a:p>
        </p:txBody>
      </p:sp>
      <p:sp>
        <p:nvSpPr>
          <p:cNvPr id="5" name="TextBox 4">
            <a:extLst>
              <a:ext uri="{FF2B5EF4-FFF2-40B4-BE49-F238E27FC236}">
                <a16:creationId xmlns:a16="http://schemas.microsoft.com/office/drawing/2014/main" id="{A13AD02B-C197-B9E5-F941-B51141792B0A}"/>
              </a:ext>
            </a:extLst>
          </p:cNvPr>
          <p:cNvSpPr txBox="1"/>
          <p:nvPr/>
        </p:nvSpPr>
        <p:spPr>
          <a:xfrm>
            <a:off x="912332" y="1362502"/>
            <a:ext cx="7805369" cy="1323439"/>
          </a:xfrm>
          <a:prstGeom prst="rect">
            <a:avLst/>
          </a:prstGeom>
          <a:noFill/>
        </p:spPr>
        <p:txBody>
          <a:bodyPr wrap="square" rtlCol="0">
            <a:spAutoFit/>
          </a:bodyPr>
          <a:lstStyle/>
          <a:p>
            <a:pPr algn="l"/>
            <a:r>
              <a:rPr lang="en-US" sz="4000" dirty="0">
                <a:solidFill>
                  <a:srgbClr val="FFFF00"/>
                </a:solidFill>
                <a:latin typeface="Times New Roman" panose="02020603050405020304" pitchFamily="18" charset="0"/>
                <a:cs typeface="Times New Roman" panose="02020603050405020304" pitchFamily="18" charset="0"/>
              </a:rPr>
              <a:t>DATA BACKUP </a:t>
            </a:r>
          </a:p>
          <a:p>
            <a:pPr algn="l"/>
            <a:r>
              <a:rPr lang="en-US" sz="4000" dirty="0">
                <a:solidFill>
                  <a:srgbClr val="FFFF00"/>
                </a:solidFill>
                <a:latin typeface="Times New Roman" panose="02020603050405020304" pitchFamily="18" charset="0"/>
                <a:cs typeface="Times New Roman" panose="02020603050405020304" pitchFamily="18" charset="0"/>
              </a:rPr>
              <a:t>              ASSISTANT</a:t>
            </a:r>
            <a:r>
              <a:rPr lang="en-US" sz="3200" dirty="0">
                <a:solidFill>
                  <a:srgbClr val="FFFF00"/>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A72A392B-6B49-2436-D000-FC9BF32C6E9D}"/>
              </a:ext>
            </a:extLst>
          </p:cNvPr>
          <p:cNvSpPr txBox="1"/>
          <p:nvPr/>
        </p:nvSpPr>
        <p:spPr>
          <a:xfrm>
            <a:off x="8078197" y="3429000"/>
            <a:ext cx="5652350" cy="3108543"/>
          </a:xfrm>
          <a:prstGeom prst="rect">
            <a:avLst/>
          </a:prstGeom>
          <a:noFill/>
        </p:spPr>
        <p:txBody>
          <a:bodyPr wrap="square" rtlCol="0">
            <a:spAutoFit/>
          </a:bodyPr>
          <a:lstStyle/>
          <a:p>
            <a:pPr algn="l"/>
            <a:r>
              <a:rPr lang="en-US" sz="2800" dirty="0">
                <a:solidFill>
                  <a:srgbClr val="FFFF00"/>
                </a:solidFill>
                <a:latin typeface="Times New Roman" panose="02020603050405020304" pitchFamily="18" charset="0"/>
                <a:cs typeface="Times New Roman" panose="02020603050405020304" pitchFamily="18" charset="0"/>
              </a:rPr>
              <a:t>TEAM MEMBERS</a:t>
            </a:r>
            <a:r>
              <a:rPr lang="en-US" sz="2800" dirty="0">
                <a:latin typeface="Times New Roman" panose="02020603050405020304" pitchFamily="18" charset="0"/>
                <a:cs typeface="Times New Roman" panose="02020603050405020304" pitchFamily="18" charset="0"/>
              </a:rPr>
              <a:t>:</a:t>
            </a:r>
          </a:p>
          <a:p>
            <a:pPr algn="l"/>
            <a:r>
              <a:rPr lang="en-US" sz="2800" dirty="0">
                <a:solidFill>
                  <a:schemeClr val="bg2"/>
                </a:solidFill>
                <a:latin typeface="Times New Roman" panose="02020603050405020304" pitchFamily="18" charset="0"/>
                <a:cs typeface="Times New Roman" panose="02020603050405020304" pitchFamily="18" charset="0"/>
              </a:rPr>
              <a:t>SYAM SANKAR</a:t>
            </a:r>
          </a:p>
          <a:p>
            <a:pPr algn="l"/>
            <a:r>
              <a:rPr lang="en-US" sz="2800" dirty="0">
                <a:solidFill>
                  <a:schemeClr val="bg2"/>
                </a:solidFill>
                <a:latin typeface="Times New Roman" panose="02020603050405020304" pitchFamily="18" charset="0"/>
                <a:cs typeface="Times New Roman" panose="02020603050405020304" pitchFamily="18" charset="0"/>
              </a:rPr>
              <a:t>SAI SANTOSH</a:t>
            </a:r>
          </a:p>
          <a:p>
            <a:pPr algn="l"/>
            <a:r>
              <a:rPr lang="en-US" sz="2800" dirty="0">
                <a:solidFill>
                  <a:schemeClr val="bg2"/>
                </a:solidFill>
                <a:latin typeface="Times New Roman" panose="02020603050405020304" pitchFamily="18" charset="0"/>
                <a:cs typeface="Times New Roman" panose="02020603050405020304" pitchFamily="18" charset="0"/>
              </a:rPr>
              <a:t>SUBBA REDDY</a:t>
            </a:r>
          </a:p>
          <a:p>
            <a:pPr algn="l"/>
            <a:r>
              <a:rPr lang="en-US" sz="2800" dirty="0">
                <a:solidFill>
                  <a:schemeClr val="bg2"/>
                </a:solidFill>
                <a:latin typeface="Times New Roman" panose="02020603050405020304" pitchFamily="18" charset="0"/>
                <a:cs typeface="Times New Roman" panose="02020603050405020304" pitchFamily="18" charset="0"/>
              </a:rPr>
              <a:t>SAI SAKETHRAM</a:t>
            </a:r>
          </a:p>
          <a:p>
            <a:pPr algn="l"/>
            <a:r>
              <a:rPr lang="en-US" sz="2800" dirty="0">
                <a:solidFill>
                  <a:schemeClr val="bg2"/>
                </a:solidFill>
                <a:latin typeface="Times New Roman" panose="02020603050405020304" pitchFamily="18" charset="0"/>
                <a:cs typeface="Times New Roman" panose="02020603050405020304" pitchFamily="18" charset="0"/>
              </a:rPr>
              <a:t>HARATHI</a:t>
            </a:r>
          </a:p>
          <a:p>
            <a:pPr algn="l"/>
            <a:r>
              <a:rPr lang="en-US" sz="2800" dirty="0">
                <a:solidFill>
                  <a:schemeClr val="bg2"/>
                </a:solidFill>
                <a:latin typeface="Times New Roman" panose="02020603050405020304" pitchFamily="18" charset="0"/>
                <a:cs typeface="Times New Roman" panose="02020603050405020304" pitchFamily="18" charset="0"/>
              </a:rPr>
              <a:t>CHARISHMA</a:t>
            </a:r>
          </a:p>
        </p:txBody>
      </p:sp>
    </p:spTree>
    <p:extLst>
      <p:ext uri="{BB962C8B-B14F-4D97-AF65-F5344CB8AC3E}">
        <p14:creationId xmlns:p14="http://schemas.microsoft.com/office/powerpoint/2010/main" val="2152340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4E7D50F-B9D8-E129-854B-949BA1C901FC}"/>
              </a:ext>
            </a:extLst>
          </p:cNvPr>
          <p:cNvSpPr>
            <a:spLocks noGrp="1"/>
          </p:cNvSpPr>
          <p:nvPr>
            <p:ph type="pic" sz="quarter" idx="10"/>
          </p:nvPr>
        </p:nvSpPr>
        <p:spPr/>
      </p:sp>
      <p:sp>
        <p:nvSpPr>
          <p:cNvPr id="4" name="TextBox 3">
            <a:extLst>
              <a:ext uri="{FF2B5EF4-FFF2-40B4-BE49-F238E27FC236}">
                <a16:creationId xmlns:a16="http://schemas.microsoft.com/office/drawing/2014/main" id="{E7FB47C5-83D8-E6D6-DD34-7B64E96614C5}"/>
              </a:ext>
            </a:extLst>
          </p:cNvPr>
          <p:cNvSpPr txBox="1"/>
          <p:nvPr/>
        </p:nvSpPr>
        <p:spPr>
          <a:xfrm>
            <a:off x="398859" y="520511"/>
            <a:ext cx="11656219" cy="5816977"/>
          </a:xfrm>
          <a:prstGeom prst="rect">
            <a:avLst/>
          </a:prstGeom>
          <a:noFill/>
        </p:spPr>
        <p:txBody>
          <a:bodyPr wrap="square" rtlCol="0">
            <a:spAutoFit/>
          </a:bodyPr>
          <a:lstStyle/>
          <a:p>
            <a:pPr algn="l"/>
            <a:r>
              <a:rPr lang="en-US" sz="3200" dirty="0">
                <a:solidFill>
                  <a:srgbClr val="FFFF00"/>
                </a:solidFill>
                <a:latin typeface="Times New Roman" panose="02020603050405020304" pitchFamily="18" charset="0"/>
                <a:cs typeface="Times New Roman" panose="02020603050405020304" pitchFamily="18" charset="0"/>
              </a:rPr>
              <a:t>ADVANTAGES:</a:t>
            </a:r>
          </a:p>
          <a:p>
            <a:pPr algn="l"/>
            <a:endParaRPr lang="en-US" sz="3200" dirty="0">
              <a:solidFill>
                <a:srgbClr val="FFFF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Fast Response And Recovery</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Security &amp; compliance</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Automated Backups &amp;Cost Effectiveness</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Scalability &amp;Reliability</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Monitoring And Logging</a:t>
            </a:r>
          </a:p>
          <a:p>
            <a:pPr algn="l"/>
            <a:endParaRPr lang="en-US" sz="2800" dirty="0">
              <a:solidFill>
                <a:schemeClr val="bg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800" dirty="0" err="1">
                <a:solidFill>
                  <a:schemeClr val="bg1"/>
                </a:solidFill>
                <a:latin typeface="Times New Roman" panose="02020603050405020304" pitchFamily="18" charset="0"/>
                <a:cs typeface="Times New Roman" panose="02020603050405020304" pitchFamily="18" charset="0"/>
              </a:rPr>
              <a:t>Serverless</a:t>
            </a:r>
            <a:r>
              <a:rPr lang="en-US" sz="2800" dirty="0">
                <a:solidFill>
                  <a:schemeClr val="bg1"/>
                </a:solidFill>
                <a:latin typeface="Times New Roman" panose="02020603050405020304" pitchFamily="18" charset="0"/>
                <a:cs typeface="Times New Roman" panose="02020603050405020304" pitchFamily="18" charset="0"/>
              </a:rPr>
              <a:t> Architecture </a:t>
            </a:r>
          </a:p>
        </p:txBody>
      </p:sp>
    </p:spTree>
    <p:extLst>
      <p:ext uri="{BB962C8B-B14F-4D97-AF65-F5344CB8AC3E}">
        <p14:creationId xmlns:p14="http://schemas.microsoft.com/office/powerpoint/2010/main" val="234752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18F3D7-7D7B-4EC9-4257-DEC17CA3F63E}"/>
              </a:ext>
            </a:extLst>
          </p:cNvPr>
          <p:cNvSpPr txBox="1"/>
          <p:nvPr/>
        </p:nvSpPr>
        <p:spPr>
          <a:xfrm>
            <a:off x="395288" y="474881"/>
            <a:ext cx="4748212" cy="584775"/>
          </a:xfrm>
          <a:prstGeom prst="rect">
            <a:avLst/>
          </a:prstGeom>
          <a:noFill/>
        </p:spPr>
        <p:txBody>
          <a:bodyPr wrap="square" rtlCol="0">
            <a:spAutoFit/>
          </a:bodyPr>
          <a:lstStyle/>
          <a:p>
            <a:pPr algn="l"/>
            <a:r>
              <a:rPr lang="en-US" sz="3200" b="1" dirty="0">
                <a:solidFill>
                  <a:srgbClr val="FFFF00"/>
                </a:solidFill>
                <a:latin typeface="Times New Roman" panose="02020603050405020304" pitchFamily="18" charset="0"/>
                <a:cs typeface="Times New Roman" panose="02020603050405020304" pitchFamily="18" charset="0"/>
              </a:rPr>
              <a:t>PROJECT WORKFLOW </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74A1C0A-3E72-9AA5-F0B9-E85B5B7855C2}"/>
              </a:ext>
            </a:extLst>
          </p:cNvPr>
          <p:cNvSpPr txBox="1"/>
          <p:nvPr/>
        </p:nvSpPr>
        <p:spPr>
          <a:xfrm rot="10800000" flipH="1" flipV="1">
            <a:off x="395288" y="1417112"/>
            <a:ext cx="10132220" cy="3785652"/>
          </a:xfrm>
          <a:prstGeom prst="rect">
            <a:avLst/>
          </a:prstGeom>
          <a:noFill/>
        </p:spPr>
        <p:txBody>
          <a:bodyPr wrap="square" rtlCol="0">
            <a:spAutoFit/>
          </a:bodyPr>
          <a:lstStyle/>
          <a:p>
            <a:pPr marL="342900" indent="-342900" algn="justLow">
              <a:buFont typeface="+mj-lt"/>
              <a:buAutoNum type="arabicPeriod"/>
            </a:pPr>
            <a:r>
              <a:rPr lang="en-US" sz="2000" dirty="0">
                <a:solidFill>
                  <a:srgbClr val="FFFF00"/>
                </a:solidFill>
                <a:latin typeface="Times New Roman" panose="02020603050405020304" pitchFamily="18" charset="0"/>
                <a:cs typeface="Times New Roman" panose="02020603050405020304" pitchFamily="18" charset="0"/>
              </a:rPr>
              <a:t>Data Identification: </a:t>
            </a:r>
            <a:r>
              <a:rPr lang="en-US" sz="2000" dirty="0">
                <a:solidFill>
                  <a:srgbClr val="FCFCFC"/>
                </a:solidFill>
                <a:latin typeface="Times New Roman" panose="02020603050405020304" pitchFamily="18" charset="0"/>
                <a:cs typeface="Times New Roman" panose="02020603050405020304" pitchFamily="18" charset="0"/>
              </a:rPr>
              <a:t>Identify data sources and determine what needs to be backed up, including databases, files, and configurations.</a:t>
            </a:r>
          </a:p>
          <a:p>
            <a:pPr marL="342900" indent="-342900" algn="justLow">
              <a:buFont typeface="+mj-lt"/>
              <a:buAutoNum type="arabicPeriod"/>
            </a:pPr>
            <a:endParaRPr lang="en-US" sz="2000" dirty="0">
              <a:solidFill>
                <a:srgbClr val="FCFCFC"/>
              </a:solidFill>
              <a:latin typeface="Times New Roman" panose="02020603050405020304" pitchFamily="18" charset="0"/>
              <a:cs typeface="Times New Roman" panose="02020603050405020304" pitchFamily="18" charset="0"/>
            </a:endParaRPr>
          </a:p>
          <a:p>
            <a:pPr marL="342900" indent="-342900" algn="justLow">
              <a:buFont typeface="+mj-lt"/>
              <a:buAutoNum type="arabicPeriod"/>
            </a:pPr>
            <a:r>
              <a:rPr lang="en-US" sz="2000" dirty="0">
                <a:solidFill>
                  <a:srgbClr val="FFFF00"/>
                </a:solidFill>
                <a:latin typeface="Times New Roman" panose="02020603050405020304" pitchFamily="18" charset="0"/>
                <a:cs typeface="Times New Roman" panose="02020603050405020304" pitchFamily="18" charset="0"/>
              </a:rPr>
              <a:t>Backup Configuration:</a:t>
            </a:r>
            <a:r>
              <a:rPr lang="en-US" sz="2000" dirty="0">
                <a:latin typeface="Times New Roman" panose="02020603050405020304" pitchFamily="18" charset="0"/>
                <a:cs typeface="Times New Roman" panose="02020603050405020304" pitchFamily="18" charset="0"/>
              </a:rPr>
              <a:t> </a:t>
            </a:r>
            <a:r>
              <a:rPr lang="en-US" sz="2000" dirty="0">
                <a:solidFill>
                  <a:srgbClr val="FCFCFC"/>
                </a:solidFill>
                <a:latin typeface="Times New Roman" panose="02020603050405020304" pitchFamily="18" charset="0"/>
                <a:cs typeface="Times New Roman" panose="02020603050405020304" pitchFamily="18" charset="0"/>
              </a:rPr>
              <a:t>Configure backup settings such as frequency, retention policies, and encryption options for each data source.</a:t>
            </a:r>
          </a:p>
          <a:p>
            <a:pPr marL="342900" indent="-342900" algn="justLow">
              <a:buFont typeface="+mj-lt"/>
              <a:buAutoNum type="arabicPeriod"/>
            </a:pPr>
            <a:endParaRPr lang="en-US" sz="2000" dirty="0">
              <a:solidFill>
                <a:srgbClr val="FCFCFC"/>
              </a:solidFill>
              <a:latin typeface="Times New Roman" panose="02020603050405020304" pitchFamily="18" charset="0"/>
              <a:cs typeface="Times New Roman" panose="02020603050405020304" pitchFamily="18" charset="0"/>
            </a:endParaRPr>
          </a:p>
          <a:p>
            <a:pPr marL="342900" indent="-342900" algn="justLow">
              <a:buFont typeface="+mj-lt"/>
              <a:buAutoNum type="arabicPeriod"/>
            </a:pPr>
            <a:r>
              <a:rPr lang="en-US" sz="2000" dirty="0">
                <a:solidFill>
                  <a:srgbClr val="FFFF00"/>
                </a:solidFill>
                <a:latin typeface="Times New Roman" panose="02020603050405020304" pitchFamily="18" charset="0"/>
                <a:cs typeface="Times New Roman" panose="02020603050405020304" pitchFamily="18" charset="0"/>
              </a:rPr>
              <a:t>Execution and Transfer: </a:t>
            </a:r>
            <a:r>
              <a:rPr lang="en-US" sz="2000" dirty="0">
                <a:solidFill>
                  <a:srgbClr val="FCFCFC"/>
                </a:solidFill>
                <a:latin typeface="Times New Roman" panose="02020603050405020304" pitchFamily="18" charset="0"/>
                <a:cs typeface="Times New Roman" panose="02020603050405020304" pitchFamily="18" charset="0"/>
              </a:rPr>
              <a:t>Execute backup processes according to the configured settings, transferring data securely to designated S3 buckets or storage locations.</a:t>
            </a:r>
          </a:p>
          <a:p>
            <a:pPr marL="342900" indent="-342900" algn="justLow">
              <a:buFont typeface="+mj-lt"/>
              <a:buAutoNum type="arabicPeriod"/>
            </a:pPr>
            <a:endParaRPr lang="en-US" sz="2000" dirty="0">
              <a:solidFill>
                <a:srgbClr val="FCFCFC"/>
              </a:solidFill>
              <a:latin typeface="Times New Roman" panose="02020603050405020304" pitchFamily="18" charset="0"/>
              <a:cs typeface="Times New Roman" panose="02020603050405020304" pitchFamily="18" charset="0"/>
            </a:endParaRPr>
          </a:p>
          <a:p>
            <a:pPr marL="342900" indent="-342900" algn="justLow">
              <a:buFont typeface="+mj-lt"/>
              <a:buAutoNum type="arabicPeriod"/>
            </a:pPr>
            <a:r>
              <a:rPr lang="en-US" sz="2000" dirty="0">
                <a:solidFill>
                  <a:srgbClr val="FFFF00"/>
                </a:solidFill>
                <a:latin typeface="Times New Roman" panose="02020603050405020304" pitchFamily="18" charset="0"/>
                <a:cs typeface="Times New Roman" panose="02020603050405020304" pitchFamily="18" charset="0"/>
              </a:rPr>
              <a:t>Monitoring and Notification:</a:t>
            </a:r>
            <a:r>
              <a:rPr lang="en-US" sz="2000" dirty="0">
                <a:latin typeface="Times New Roman" panose="02020603050405020304" pitchFamily="18" charset="0"/>
                <a:cs typeface="Times New Roman" panose="02020603050405020304" pitchFamily="18" charset="0"/>
              </a:rPr>
              <a:t> </a:t>
            </a:r>
            <a:r>
              <a:rPr lang="en-US" sz="2000" dirty="0">
                <a:solidFill>
                  <a:srgbClr val="FCFCFC"/>
                </a:solidFill>
                <a:latin typeface="Times New Roman" panose="02020603050405020304" pitchFamily="18" charset="0"/>
                <a:cs typeface="Times New Roman" panose="02020603050405020304" pitchFamily="18" charset="0"/>
              </a:rPr>
              <a:t>Monitor backup operations for errors or anomalies using </a:t>
            </a:r>
            <a:r>
              <a:rPr lang="en-US" sz="2000" dirty="0" err="1">
                <a:solidFill>
                  <a:srgbClr val="FCFCFC"/>
                </a:solidFill>
                <a:latin typeface="Times New Roman" panose="02020603050405020304" pitchFamily="18" charset="0"/>
                <a:cs typeface="Times New Roman" panose="02020603050405020304" pitchFamily="18" charset="0"/>
              </a:rPr>
              <a:t>CloudWatch</a:t>
            </a:r>
            <a:r>
              <a:rPr lang="en-US" sz="2000" dirty="0">
                <a:solidFill>
                  <a:srgbClr val="FCFCFC"/>
                </a:solidFill>
                <a:latin typeface="Times New Roman" panose="02020603050405020304" pitchFamily="18" charset="0"/>
                <a:cs typeface="Times New Roman" panose="02020603050405020304" pitchFamily="18" charset="0"/>
              </a:rPr>
              <a:t>, and set up notifications via SNS to alert stakeholders of backup status and any issues that may arise</a:t>
            </a:r>
          </a:p>
        </p:txBody>
      </p:sp>
    </p:spTree>
    <p:extLst>
      <p:ext uri="{BB962C8B-B14F-4D97-AF65-F5344CB8AC3E}">
        <p14:creationId xmlns:p14="http://schemas.microsoft.com/office/powerpoint/2010/main" val="273592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FD5FCA6-8011-1773-60BA-E1233FBECCA1}"/>
              </a:ext>
            </a:extLst>
          </p:cNvPr>
          <p:cNvSpPr>
            <a:spLocks noGrp="1"/>
          </p:cNvSpPr>
          <p:nvPr>
            <p:ph type="pic" sz="quarter" idx="10"/>
          </p:nvPr>
        </p:nvSpPr>
        <p:spPr/>
      </p:sp>
      <p:sp>
        <p:nvSpPr>
          <p:cNvPr id="4" name="TextBox 3">
            <a:extLst>
              <a:ext uri="{FF2B5EF4-FFF2-40B4-BE49-F238E27FC236}">
                <a16:creationId xmlns:a16="http://schemas.microsoft.com/office/drawing/2014/main" id="{08790949-0AB0-492D-5D69-51C56DF539E0}"/>
              </a:ext>
            </a:extLst>
          </p:cNvPr>
          <p:cNvSpPr txBox="1"/>
          <p:nvPr/>
        </p:nvSpPr>
        <p:spPr>
          <a:xfrm>
            <a:off x="466724" y="577453"/>
            <a:ext cx="3069431" cy="584775"/>
          </a:xfrm>
          <a:prstGeom prst="rect">
            <a:avLst/>
          </a:prstGeom>
          <a:noFill/>
        </p:spPr>
        <p:txBody>
          <a:bodyPr wrap="square" rtlCol="0">
            <a:spAutoFit/>
          </a:bodyPr>
          <a:lstStyle/>
          <a:p>
            <a:pPr algn="l"/>
            <a:r>
              <a:rPr lang="en-US" sz="3200" dirty="0">
                <a:solidFill>
                  <a:srgbClr val="FFFF00"/>
                </a:solidFill>
                <a:latin typeface="Times New Roman" panose="02020603050405020304" pitchFamily="18" charset="0"/>
                <a:cs typeface="Times New Roman" panose="02020603050405020304" pitchFamily="18" charset="0"/>
              </a:rPr>
              <a:t>CODE SNIPPET </a:t>
            </a:r>
          </a:p>
        </p:txBody>
      </p:sp>
      <p:sp>
        <p:nvSpPr>
          <p:cNvPr id="5" name="TextBox 4">
            <a:extLst>
              <a:ext uri="{FF2B5EF4-FFF2-40B4-BE49-F238E27FC236}">
                <a16:creationId xmlns:a16="http://schemas.microsoft.com/office/drawing/2014/main" id="{C692B783-0AA5-3A3C-2350-660760E904F8}"/>
              </a:ext>
            </a:extLst>
          </p:cNvPr>
          <p:cNvSpPr txBox="1"/>
          <p:nvPr/>
        </p:nvSpPr>
        <p:spPr>
          <a:xfrm>
            <a:off x="466724" y="1424790"/>
            <a:ext cx="5343525" cy="2862322"/>
          </a:xfrm>
          <a:prstGeom prst="rect">
            <a:avLst/>
          </a:prstGeom>
          <a:noFill/>
        </p:spPr>
        <p:txBody>
          <a:bodyPr wrap="square" rtlCol="0">
            <a:spAutoFit/>
          </a:bodyPr>
          <a:lstStyle/>
          <a:p>
            <a:pPr algn="l"/>
            <a:r>
              <a:rPr lang="en-US" dirty="0">
                <a:solidFill>
                  <a:srgbClr val="FCFCFC"/>
                </a:solidFill>
              </a:rPr>
              <a:t>// </a:t>
            </a:r>
            <a:r>
              <a:rPr lang="en-US" sz="2000" dirty="0">
                <a:solidFill>
                  <a:srgbClr val="FCFCFC"/>
                </a:solidFill>
                <a:latin typeface="Times New Roman" panose="02020603050405020304" pitchFamily="18" charset="0"/>
                <a:cs typeface="Times New Roman" panose="02020603050405020304" pitchFamily="18" charset="0"/>
              </a:rPr>
              <a:t>To Start the instance</a:t>
            </a:r>
          </a:p>
          <a:p>
            <a:pPr algn="l"/>
            <a:r>
              <a:rPr lang="en-US" sz="2000" dirty="0">
                <a:solidFill>
                  <a:srgbClr val="FCFCFC"/>
                </a:solidFill>
                <a:latin typeface="Times New Roman" panose="02020603050405020304" pitchFamily="18" charset="0"/>
                <a:cs typeface="Times New Roman" panose="02020603050405020304" pitchFamily="18" charset="0"/>
              </a:rPr>
              <a:t>Import boto3
region = ‘eu-north-1’
instances = [‘i-0be702762a2bc8b2a’]
ec2 = boto3.client(‘ec2’, </a:t>
            </a:r>
            <a:r>
              <a:rPr lang="en-US" sz="2000" dirty="0" err="1">
                <a:solidFill>
                  <a:srgbClr val="FCFCFC"/>
                </a:solidFill>
                <a:latin typeface="Times New Roman" panose="02020603050405020304" pitchFamily="18" charset="0"/>
                <a:cs typeface="Times New Roman" panose="02020603050405020304" pitchFamily="18" charset="0"/>
              </a:rPr>
              <a:t>region_name</a:t>
            </a:r>
            <a:r>
              <a:rPr lang="en-US" sz="2000" dirty="0">
                <a:solidFill>
                  <a:srgbClr val="FCFCFC"/>
                </a:solidFill>
                <a:latin typeface="Times New Roman" panose="02020603050405020304" pitchFamily="18" charset="0"/>
                <a:cs typeface="Times New Roman" panose="02020603050405020304" pitchFamily="18" charset="0"/>
              </a:rPr>
              <a:t>=region)
</a:t>
            </a:r>
            <a:r>
              <a:rPr lang="en-US" sz="2000" dirty="0" err="1">
                <a:solidFill>
                  <a:srgbClr val="FCFCFC"/>
                </a:solidFill>
                <a:latin typeface="Times New Roman" panose="02020603050405020304" pitchFamily="18" charset="0"/>
                <a:cs typeface="Times New Roman" panose="02020603050405020304" pitchFamily="18" charset="0"/>
              </a:rPr>
              <a:t>def</a:t>
            </a:r>
            <a:r>
              <a:rPr lang="en-US" sz="2000" dirty="0">
                <a:solidFill>
                  <a:srgbClr val="FCFCFC"/>
                </a:solidFill>
                <a:latin typeface="Times New Roman" panose="02020603050405020304" pitchFamily="18" charset="0"/>
                <a:cs typeface="Times New Roman" panose="02020603050405020304" pitchFamily="18" charset="0"/>
              </a:rPr>
              <a:t> </a:t>
            </a:r>
            <a:r>
              <a:rPr lang="en-US" sz="2000" dirty="0" err="1">
                <a:solidFill>
                  <a:srgbClr val="FCFCFC"/>
                </a:solidFill>
                <a:latin typeface="Times New Roman" panose="02020603050405020304" pitchFamily="18" charset="0"/>
                <a:cs typeface="Times New Roman" panose="02020603050405020304" pitchFamily="18" charset="0"/>
              </a:rPr>
              <a:t>lambda_handler</a:t>
            </a:r>
            <a:r>
              <a:rPr lang="en-US" sz="2000" dirty="0">
                <a:solidFill>
                  <a:srgbClr val="FCFCFC"/>
                </a:solidFill>
                <a:latin typeface="Times New Roman" panose="02020603050405020304" pitchFamily="18" charset="0"/>
                <a:cs typeface="Times New Roman" panose="02020603050405020304" pitchFamily="18" charset="0"/>
              </a:rPr>
              <a:t>(event, context):
    ec2.start_instances(</a:t>
            </a:r>
            <a:r>
              <a:rPr lang="en-US" sz="2000" dirty="0" err="1">
                <a:solidFill>
                  <a:srgbClr val="FCFCFC"/>
                </a:solidFill>
                <a:latin typeface="Times New Roman" panose="02020603050405020304" pitchFamily="18" charset="0"/>
                <a:cs typeface="Times New Roman" panose="02020603050405020304" pitchFamily="18" charset="0"/>
              </a:rPr>
              <a:t>InstanceIds</a:t>
            </a:r>
            <a:r>
              <a:rPr lang="en-US" sz="2000" dirty="0">
                <a:solidFill>
                  <a:srgbClr val="FCFCFC"/>
                </a:solidFill>
                <a:latin typeface="Times New Roman" panose="02020603050405020304" pitchFamily="18" charset="0"/>
                <a:cs typeface="Times New Roman" panose="02020603050405020304" pitchFamily="18" charset="0"/>
              </a:rPr>
              <a:t>=instances)
    print(‘started your instances: ‘ + </a:t>
            </a:r>
            <a:r>
              <a:rPr lang="en-US" sz="2000" dirty="0" err="1">
                <a:solidFill>
                  <a:srgbClr val="FCFCFC"/>
                </a:solidFill>
                <a:latin typeface="Times New Roman" panose="02020603050405020304" pitchFamily="18" charset="0"/>
                <a:cs typeface="Times New Roman" panose="02020603050405020304" pitchFamily="18" charset="0"/>
              </a:rPr>
              <a:t>str</a:t>
            </a:r>
            <a:r>
              <a:rPr lang="en-US" sz="2000" dirty="0">
                <a:solidFill>
                  <a:srgbClr val="FCFCFC"/>
                </a:solidFill>
                <a:latin typeface="Times New Roman" panose="02020603050405020304" pitchFamily="18" charset="0"/>
                <a:cs typeface="Times New Roman" panose="02020603050405020304" pitchFamily="18" charset="0"/>
              </a:rPr>
              <a:t>(instances))</a:t>
            </a:r>
          </a:p>
        </p:txBody>
      </p:sp>
      <p:sp>
        <p:nvSpPr>
          <p:cNvPr id="6" name="TextBox 5">
            <a:extLst>
              <a:ext uri="{FF2B5EF4-FFF2-40B4-BE49-F238E27FC236}">
                <a16:creationId xmlns:a16="http://schemas.microsoft.com/office/drawing/2014/main" id="{2058E35F-3176-A67A-5FB5-7CB304BC3998}"/>
              </a:ext>
            </a:extLst>
          </p:cNvPr>
          <p:cNvSpPr txBox="1"/>
          <p:nvPr/>
        </p:nvSpPr>
        <p:spPr>
          <a:xfrm>
            <a:off x="5919787" y="1424790"/>
            <a:ext cx="5593556" cy="2862322"/>
          </a:xfrm>
          <a:prstGeom prst="rect">
            <a:avLst/>
          </a:prstGeom>
          <a:noFill/>
        </p:spPr>
        <p:txBody>
          <a:bodyPr wrap="square" rtlCol="0">
            <a:spAutoFit/>
          </a:bodyPr>
          <a:lstStyle/>
          <a:p>
            <a:pPr algn="l"/>
            <a:r>
              <a:rPr lang="en-US" sz="2000" dirty="0">
                <a:solidFill>
                  <a:srgbClr val="FCFCFC"/>
                </a:solidFill>
                <a:latin typeface="Times New Roman" panose="02020603050405020304" pitchFamily="18" charset="0"/>
                <a:cs typeface="Times New Roman" panose="02020603050405020304" pitchFamily="18" charset="0"/>
              </a:rPr>
              <a:t>// To Stop the Instance</a:t>
            </a:r>
          </a:p>
          <a:p>
            <a:pPr algn="l"/>
            <a:r>
              <a:rPr lang="en-US" sz="2000" dirty="0">
                <a:solidFill>
                  <a:srgbClr val="FCFCFC"/>
                </a:solidFill>
                <a:latin typeface="Times New Roman" panose="02020603050405020304" pitchFamily="18" charset="0"/>
                <a:cs typeface="Times New Roman" panose="02020603050405020304" pitchFamily="18" charset="0"/>
              </a:rPr>
              <a:t>Import boto3
region = ‘eu-north-1’
instances = [‘i-0be702762a2bc8b2a’] 
ec2 = boto3.client(‘ec2’, </a:t>
            </a:r>
            <a:r>
              <a:rPr lang="en-US" sz="2000" dirty="0" err="1">
                <a:solidFill>
                  <a:srgbClr val="FCFCFC"/>
                </a:solidFill>
                <a:latin typeface="Times New Roman" panose="02020603050405020304" pitchFamily="18" charset="0"/>
                <a:cs typeface="Times New Roman" panose="02020603050405020304" pitchFamily="18" charset="0"/>
              </a:rPr>
              <a:t>region_name</a:t>
            </a:r>
            <a:r>
              <a:rPr lang="en-US" sz="2000" dirty="0">
                <a:solidFill>
                  <a:srgbClr val="FCFCFC"/>
                </a:solidFill>
                <a:latin typeface="Times New Roman" panose="02020603050405020304" pitchFamily="18" charset="0"/>
                <a:cs typeface="Times New Roman" panose="02020603050405020304" pitchFamily="18" charset="0"/>
              </a:rPr>
              <a:t>=region)
</a:t>
            </a:r>
            <a:r>
              <a:rPr lang="en-US" sz="2000" dirty="0" err="1">
                <a:solidFill>
                  <a:srgbClr val="FCFCFC"/>
                </a:solidFill>
                <a:latin typeface="Times New Roman" panose="02020603050405020304" pitchFamily="18" charset="0"/>
                <a:cs typeface="Times New Roman" panose="02020603050405020304" pitchFamily="18" charset="0"/>
              </a:rPr>
              <a:t>def</a:t>
            </a:r>
            <a:r>
              <a:rPr lang="en-US" sz="2000" dirty="0">
                <a:solidFill>
                  <a:srgbClr val="FCFCFC"/>
                </a:solidFill>
                <a:latin typeface="Times New Roman" panose="02020603050405020304" pitchFamily="18" charset="0"/>
                <a:cs typeface="Times New Roman" panose="02020603050405020304" pitchFamily="18" charset="0"/>
              </a:rPr>
              <a:t> </a:t>
            </a:r>
            <a:r>
              <a:rPr lang="en-US" sz="2000" dirty="0" err="1">
                <a:solidFill>
                  <a:srgbClr val="FCFCFC"/>
                </a:solidFill>
                <a:latin typeface="Times New Roman" panose="02020603050405020304" pitchFamily="18" charset="0"/>
                <a:cs typeface="Times New Roman" panose="02020603050405020304" pitchFamily="18" charset="0"/>
              </a:rPr>
              <a:t>lambda_handler</a:t>
            </a:r>
            <a:r>
              <a:rPr lang="en-US" sz="2000" dirty="0">
                <a:solidFill>
                  <a:srgbClr val="FCFCFC"/>
                </a:solidFill>
                <a:latin typeface="Times New Roman" panose="02020603050405020304" pitchFamily="18" charset="0"/>
                <a:cs typeface="Times New Roman" panose="02020603050405020304" pitchFamily="18" charset="0"/>
              </a:rPr>
              <a:t>(event, context):
    ec2.stop_instances(</a:t>
            </a:r>
            <a:r>
              <a:rPr lang="en-US" sz="2000" dirty="0" err="1">
                <a:solidFill>
                  <a:srgbClr val="FCFCFC"/>
                </a:solidFill>
                <a:latin typeface="Times New Roman" panose="02020603050405020304" pitchFamily="18" charset="0"/>
                <a:cs typeface="Times New Roman" panose="02020603050405020304" pitchFamily="18" charset="0"/>
              </a:rPr>
              <a:t>InstanceIds</a:t>
            </a:r>
            <a:r>
              <a:rPr lang="en-US" sz="2000" dirty="0">
                <a:solidFill>
                  <a:srgbClr val="FCFCFC"/>
                </a:solidFill>
                <a:latin typeface="Times New Roman" panose="02020603050405020304" pitchFamily="18" charset="0"/>
                <a:cs typeface="Times New Roman" panose="02020603050405020304" pitchFamily="18" charset="0"/>
              </a:rPr>
              <a:t>=instances)
    print(‘stopped your instances: ‘ + </a:t>
            </a:r>
            <a:r>
              <a:rPr lang="en-US" sz="2000" dirty="0" err="1">
                <a:solidFill>
                  <a:srgbClr val="FCFCFC"/>
                </a:solidFill>
                <a:latin typeface="Times New Roman" panose="02020603050405020304" pitchFamily="18" charset="0"/>
                <a:cs typeface="Times New Roman" panose="02020603050405020304" pitchFamily="18" charset="0"/>
              </a:rPr>
              <a:t>str</a:t>
            </a:r>
            <a:r>
              <a:rPr lang="en-US" sz="2000" dirty="0">
                <a:solidFill>
                  <a:srgbClr val="FCFCFC"/>
                </a:solidFill>
                <a:latin typeface="Times New Roman" panose="02020603050405020304" pitchFamily="18" charset="0"/>
                <a:cs typeface="Times New Roman" panose="02020603050405020304" pitchFamily="18" charset="0"/>
              </a:rPr>
              <a:t>(instances))</a:t>
            </a:r>
          </a:p>
        </p:txBody>
      </p:sp>
    </p:spTree>
    <p:extLst>
      <p:ext uri="{BB962C8B-B14F-4D97-AF65-F5344CB8AC3E}">
        <p14:creationId xmlns:p14="http://schemas.microsoft.com/office/powerpoint/2010/main" val="1197993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3B1BE4-72AF-3AC0-8ECC-2B401C67388E}"/>
              </a:ext>
            </a:extLst>
          </p:cNvPr>
          <p:cNvSpPr txBox="1"/>
          <p:nvPr/>
        </p:nvSpPr>
        <p:spPr>
          <a:xfrm>
            <a:off x="550069" y="764382"/>
            <a:ext cx="2724150" cy="646331"/>
          </a:xfrm>
          <a:prstGeom prst="rect">
            <a:avLst/>
          </a:prstGeom>
          <a:noFill/>
        </p:spPr>
        <p:txBody>
          <a:bodyPr wrap="square" rtlCol="0">
            <a:spAutoFit/>
          </a:bodyPr>
          <a:lstStyle/>
          <a:p>
            <a:pPr algn="l"/>
            <a:r>
              <a:rPr lang="en-US" sz="3600" dirty="0">
                <a:solidFill>
                  <a:srgbClr val="FFFF00"/>
                </a:solidFill>
              </a:rPr>
              <a:t>USE CASES:</a:t>
            </a:r>
          </a:p>
        </p:txBody>
      </p:sp>
      <p:sp>
        <p:nvSpPr>
          <p:cNvPr id="3" name="TextBox 2">
            <a:extLst>
              <a:ext uri="{FF2B5EF4-FFF2-40B4-BE49-F238E27FC236}">
                <a16:creationId xmlns:a16="http://schemas.microsoft.com/office/drawing/2014/main" id="{DF714280-CB81-7040-571D-E5E91A82F0BB}"/>
              </a:ext>
            </a:extLst>
          </p:cNvPr>
          <p:cNvSpPr txBox="1"/>
          <p:nvPr/>
        </p:nvSpPr>
        <p:spPr>
          <a:xfrm flipH="1">
            <a:off x="550069" y="1732182"/>
            <a:ext cx="5373290" cy="3477875"/>
          </a:xfrm>
          <a:prstGeom prst="rect">
            <a:avLst/>
          </a:prstGeom>
          <a:noFill/>
        </p:spPr>
        <p:txBody>
          <a:bodyPr wrap="square" rtlCol="0">
            <a:spAutoFit/>
          </a:bodyPr>
          <a:lstStyle/>
          <a:p>
            <a:pPr algn="l"/>
            <a:r>
              <a:rPr lang="en-US" sz="2000" dirty="0">
                <a:solidFill>
                  <a:srgbClr val="FCFCFC"/>
                </a:solidFill>
              </a:rPr>
              <a:t>❖  Automated Data Backup
❖ Disaster Recovery
❖ Data Archiving
❖ Version Control
❖ Ransomware Protection
❖ Data Recovery from Cyber Attacks</a:t>
            </a:r>
          </a:p>
        </p:txBody>
      </p:sp>
    </p:spTree>
    <p:extLst>
      <p:ext uri="{BB962C8B-B14F-4D97-AF65-F5344CB8AC3E}">
        <p14:creationId xmlns:p14="http://schemas.microsoft.com/office/powerpoint/2010/main" val="160924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0799106-ED31-33C1-B0FE-0F316FC97D9D}"/>
              </a:ext>
            </a:extLst>
          </p:cNvPr>
          <p:cNvSpPr>
            <a:spLocks noGrp="1"/>
          </p:cNvSpPr>
          <p:nvPr>
            <p:ph type="pic" sz="quarter" idx="10"/>
          </p:nvPr>
        </p:nvSpPr>
        <p:spPr/>
      </p:sp>
      <p:sp>
        <p:nvSpPr>
          <p:cNvPr id="3" name="TextBox 2">
            <a:extLst>
              <a:ext uri="{FF2B5EF4-FFF2-40B4-BE49-F238E27FC236}">
                <a16:creationId xmlns:a16="http://schemas.microsoft.com/office/drawing/2014/main" id="{D5C1EBB6-59E5-C9BF-82F6-FEA838E96084}"/>
              </a:ext>
            </a:extLst>
          </p:cNvPr>
          <p:cNvSpPr txBox="1"/>
          <p:nvPr/>
        </p:nvSpPr>
        <p:spPr>
          <a:xfrm>
            <a:off x="490537" y="722708"/>
            <a:ext cx="4974431" cy="584775"/>
          </a:xfrm>
          <a:prstGeom prst="rect">
            <a:avLst/>
          </a:prstGeom>
          <a:noFill/>
        </p:spPr>
        <p:txBody>
          <a:bodyPr wrap="square" rtlCol="0">
            <a:spAutoFit/>
          </a:bodyPr>
          <a:lstStyle/>
          <a:p>
            <a:pPr algn="l"/>
            <a:r>
              <a:rPr lang="en-US" sz="3200" b="1" dirty="0">
                <a:solidFill>
                  <a:srgbClr val="FFFF00"/>
                </a:solidFill>
                <a:latin typeface="Times New Roman" panose="02020603050405020304" pitchFamily="18" charset="0"/>
                <a:cs typeface="Times New Roman" panose="02020603050405020304" pitchFamily="18" charset="0"/>
              </a:rPr>
              <a:t>ISSUES CONFRONTED</a:t>
            </a:r>
          </a:p>
        </p:txBody>
      </p:sp>
      <p:sp>
        <p:nvSpPr>
          <p:cNvPr id="4" name="TextBox 3">
            <a:extLst>
              <a:ext uri="{FF2B5EF4-FFF2-40B4-BE49-F238E27FC236}">
                <a16:creationId xmlns:a16="http://schemas.microsoft.com/office/drawing/2014/main" id="{B227A77D-ADFD-2BC3-E115-896D2540FF20}"/>
              </a:ext>
            </a:extLst>
          </p:cNvPr>
          <p:cNvSpPr txBox="1"/>
          <p:nvPr/>
        </p:nvSpPr>
        <p:spPr>
          <a:xfrm>
            <a:off x="490537" y="1720840"/>
            <a:ext cx="8034338" cy="3416320"/>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Complexity of Data Sources</a:t>
            </a:r>
          </a:p>
          <a:p>
            <a:pPr algn="l"/>
            <a:endParaRPr lang="en-US" sz="2400" dirty="0">
              <a:solidFill>
                <a:srgbClr val="FCFCF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Data Security and Compliance</a:t>
            </a:r>
          </a:p>
          <a:p>
            <a:pPr algn="l"/>
            <a:endParaRPr lang="en-US" sz="2400" dirty="0">
              <a:solidFill>
                <a:srgbClr val="FCFCFC"/>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Backup Frequency and Retention</a:t>
            </a:r>
          </a:p>
          <a:p>
            <a:pPr algn="l"/>
            <a:endParaRPr lang="en-US" sz="2400" dirty="0">
              <a:solidFill>
                <a:srgbClr val="FCFCF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Backup Validation and Recovery Testing</a:t>
            </a:r>
          </a:p>
          <a:p>
            <a:pPr algn="l"/>
            <a:endParaRPr lang="en-US" sz="2400" dirty="0">
              <a:solidFill>
                <a:srgbClr val="FCFCFC"/>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2400" dirty="0">
                <a:solidFill>
                  <a:srgbClr val="FCFCFC"/>
                </a:solidFill>
                <a:latin typeface="Times New Roman" panose="02020603050405020304" pitchFamily="18" charset="0"/>
                <a:cs typeface="Times New Roman" panose="02020603050405020304" pitchFamily="18" charset="0"/>
              </a:rPr>
              <a:t>Cost Management</a:t>
            </a:r>
          </a:p>
        </p:txBody>
      </p:sp>
    </p:spTree>
    <p:extLst>
      <p:ext uri="{BB962C8B-B14F-4D97-AF65-F5344CB8AC3E}">
        <p14:creationId xmlns:p14="http://schemas.microsoft.com/office/powerpoint/2010/main" val="3855827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9138C8-9D35-2B9B-835D-98CA702C45B2}"/>
              </a:ext>
            </a:extLst>
          </p:cNvPr>
          <p:cNvSpPr txBox="1"/>
          <p:nvPr/>
        </p:nvSpPr>
        <p:spPr>
          <a:xfrm>
            <a:off x="648887" y="654636"/>
            <a:ext cx="6625832" cy="584775"/>
          </a:xfrm>
          <a:prstGeom prst="rect">
            <a:avLst/>
          </a:prstGeom>
          <a:noFill/>
        </p:spPr>
        <p:txBody>
          <a:bodyPr wrap="square" rtlCol="0">
            <a:spAutoFit/>
          </a:bodyPr>
          <a:lstStyle/>
          <a:p>
            <a:pPr algn="l"/>
            <a:r>
              <a:rPr lang="en-US" sz="3200" b="1" dirty="0">
                <a:solidFill>
                  <a:srgbClr val="FFFF00"/>
                </a:solidFill>
                <a:latin typeface="Times New Roman" panose="02020603050405020304" pitchFamily="18" charset="0"/>
                <a:cs typeface="Times New Roman" panose="02020603050405020304" pitchFamily="18" charset="0"/>
              </a:rPr>
              <a:t>FUTURE ENHANCEMENTS </a:t>
            </a:r>
          </a:p>
        </p:txBody>
      </p:sp>
      <p:sp>
        <p:nvSpPr>
          <p:cNvPr id="3" name="TextBox 2">
            <a:extLst>
              <a:ext uri="{FF2B5EF4-FFF2-40B4-BE49-F238E27FC236}">
                <a16:creationId xmlns:a16="http://schemas.microsoft.com/office/drawing/2014/main" id="{E60ADF9E-0F62-40F0-639D-0DCFBC65CE89}"/>
              </a:ext>
            </a:extLst>
          </p:cNvPr>
          <p:cNvSpPr txBox="1"/>
          <p:nvPr/>
        </p:nvSpPr>
        <p:spPr>
          <a:xfrm flipH="1">
            <a:off x="648887" y="1632317"/>
            <a:ext cx="9804801" cy="4093428"/>
          </a:xfrm>
          <a:prstGeom prst="rect">
            <a:avLst/>
          </a:prstGeom>
          <a:noFill/>
        </p:spPr>
        <p:txBody>
          <a:bodyPr wrap="square" rtlCol="0">
            <a:spAutoFit/>
          </a:bodyPr>
          <a:lstStyle/>
          <a:p>
            <a:pPr algn="just"/>
            <a:r>
              <a:rPr lang="en-US" dirty="0">
                <a:solidFill>
                  <a:srgbClr val="FCFCFC"/>
                </a:solidFill>
              </a:rPr>
              <a:t>❖ </a:t>
            </a:r>
            <a:r>
              <a:rPr lang="en-US" sz="2000" dirty="0">
                <a:solidFill>
                  <a:srgbClr val="FFFF00"/>
                </a:solidFill>
                <a:latin typeface="Times New Roman" panose="02020603050405020304" pitchFamily="18" charset="0"/>
                <a:cs typeface="Times New Roman" panose="02020603050405020304" pitchFamily="18" charset="0"/>
              </a:rPr>
              <a:t>Intelligent Backup Policies: I</a:t>
            </a:r>
            <a:r>
              <a:rPr lang="en-US" sz="2000" dirty="0">
                <a:solidFill>
                  <a:srgbClr val="FCFCFC"/>
                </a:solidFill>
                <a:latin typeface="Times New Roman" panose="02020603050405020304" pitchFamily="18" charset="0"/>
                <a:cs typeface="Times New Roman" panose="02020603050405020304" pitchFamily="18" charset="0"/>
              </a:rPr>
              <a:t>mplementing AI or machine learning algorithms to analyze data usage patterns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a:t>
            </a:r>
            <a:r>
              <a:rPr lang="en-US" sz="2000" dirty="0">
                <a:solidFill>
                  <a:srgbClr val="FFFF00"/>
                </a:solidFill>
                <a:latin typeface="Times New Roman" panose="02020603050405020304" pitchFamily="18" charset="0"/>
                <a:cs typeface="Times New Roman" panose="02020603050405020304" pitchFamily="18" charset="0"/>
              </a:rPr>
              <a:t>Automated Disaster </a:t>
            </a:r>
            <a:r>
              <a:rPr lang="en-US" sz="2000" dirty="0" err="1">
                <a:solidFill>
                  <a:srgbClr val="FFFF00"/>
                </a:solidFill>
                <a:latin typeface="Times New Roman" panose="02020603050405020304" pitchFamily="18" charset="0"/>
                <a:cs typeface="Times New Roman" panose="02020603050405020304" pitchFamily="18" charset="0"/>
              </a:rPr>
              <a:t>Recover</a:t>
            </a:r>
            <a:r>
              <a:rPr lang="en-US" sz="2000" dirty="0" err="1">
                <a:solidFill>
                  <a:srgbClr val="FCFCFC"/>
                </a:solidFill>
                <a:latin typeface="Times New Roman" panose="02020603050405020304" pitchFamily="18" charset="0"/>
                <a:cs typeface="Times New Roman" panose="02020603050405020304" pitchFamily="18" charset="0"/>
              </a:rPr>
              <a:t>y:Enhancing</a:t>
            </a:r>
            <a:r>
              <a:rPr lang="en-US" sz="2000" dirty="0">
                <a:solidFill>
                  <a:srgbClr val="FCFCFC"/>
                </a:solidFill>
                <a:latin typeface="Times New Roman" panose="02020603050405020304" pitchFamily="18" charset="0"/>
                <a:cs typeface="Times New Roman" panose="02020603050405020304" pitchFamily="18" charset="0"/>
              </a:rPr>
              <a:t> the backup assistant to automate the process of spinning up recovery environments and restoring data in the event of disasters or system failures, minimizing downtime and data loss.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Cross-Cloud Backup Support: </a:t>
            </a:r>
            <a:r>
              <a:rPr lang="en-US" sz="2000" dirty="0">
                <a:solidFill>
                  <a:srgbClr val="FCFCFC"/>
                </a:solidFill>
                <a:latin typeface="Times New Roman" panose="02020603050405020304" pitchFamily="18" charset="0"/>
                <a:cs typeface="Times New Roman" panose="02020603050405020304" pitchFamily="18" charset="0"/>
              </a:rPr>
              <a:t>Extending backup capabilities to support data replication and backup across multiple cloud providers, providing customers with flexibility and resilience in their backup strategies.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Enhanced Reporting and Analytics:</a:t>
            </a:r>
            <a:r>
              <a:rPr lang="en-US" sz="2000" dirty="0">
                <a:solidFill>
                  <a:srgbClr val="FCFCFC"/>
                </a:solidFill>
                <a:latin typeface="Times New Roman" panose="02020603050405020304" pitchFamily="18" charset="0"/>
                <a:cs typeface="Times New Roman" panose="02020603050405020304" pitchFamily="18" charset="0"/>
              </a:rPr>
              <a:t> Providing comprehensive reporting and analytics features to track backup performance, storage usage, compliance metrics</a:t>
            </a:r>
          </a:p>
        </p:txBody>
      </p:sp>
    </p:spTree>
    <p:extLst>
      <p:ext uri="{BB962C8B-B14F-4D97-AF65-F5344CB8AC3E}">
        <p14:creationId xmlns:p14="http://schemas.microsoft.com/office/powerpoint/2010/main" val="3082281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989637-BCC7-221F-AA36-A7F6A7660723}"/>
              </a:ext>
            </a:extLst>
          </p:cNvPr>
          <p:cNvSpPr txBox="1"/>
          <p:nvPr/>
        </p:nvSpPr>
        <p:spPr>
          <a:xfrm>
            <a:off x="369094" y="476249"/>
            <a:ext cx="6236494" cy="707886"/>
          </a:xfrm>
          <a:prstGeom prst="rect">
            <a:avLst/>
          </a:prstGeom>
          <a:noFill/>
        </p:spPr>
        <p:txBody>
          <a:bodyPr wrap="square" rtlCol="0">
            <a:spAutoFit/>
          </a:bodyPr>
          <a:lstStyle/>
          <a:p>
            <a:pPr algn="l"/>
            <a:r>
              <a:rPr lang="en-US" sz="4000" b="1" dirty="0">
                <a:solidFill>
                  <a:srgbClr val="FFFF00"/>
                </a:solidFill>
                <a:cs typeface="Arial" panose="020B0604020202020204" pitchFamily="34" charset="0"/>
              </a:rPr>
              <a:t>Conclusion</a:t>
            </a:r>
            <a:r>
              <a:rPr lang="en-US" dirty="0"/>
              <a:t> </a:t>
            </a:r>
          </a:p>
        </p:txBody>
      </p:sp>
      <p:sp>
        <p:nvSpPr>
          <p:cNvPr id="3" name="TextBox 2">
            <a:extLst>
              <a:ext uri="{FF2B5EF4-FFF2-40B4-BE49-F238E27FC236}">
                <a16:creationId xmlns:a16="http://schemas.microsoft.com/office/drawing/2014/main" id="{08F7C62D-9334-5E7F-8FBA-366727DB844C}"/>
              </a:ext>
            </a:extLst>
          </p:cNvPr>
          <p:cNvSpPr txBox="1"/>
          <p:nvPr/>
        </p:nvSpPr>
        <p:spPr>
          <a:xfrm rot="10800000" flipH="1" flipV="1">
            <a:off x="369094" y="1351508"/>
            <a:ext cx="10441781" cy="4154984"/>
          </a:xfrm>
          <a:prstGeom prst="rect">
            <a:avLst/>
          </a:prstGeom>
          <a:noFill/>
        </p:spPr>
        <p:txBody>
          <a:bodyPr wrap="square" rtlCol="0">
            <a:spAutoFit/>
          </a:bodyPr>
          <a:lstStyle/>
          <a:p>
            <a:pPr algn="justLow"/>
            <a:r>
              <a:rPr lang="en-US" sz="2400" dirty="0">
                <a:solidFill>
                  <a:srgbClr val="FCFCFC"/>
                </a:solidFill>
              </a:rPr>
              <a:t>➢ In conclusion, the AWS </a:t>
            </a:r>
            <a:r>
              <a:rPr lang="en-US" sz="2400" dirty="0" err="1">
                <a:solidFill>
                  <a:srgbClr val="FCFCFC"/>
                </a:solidFill>
              </a:rPr>
              <a:t>databackup</a:t>
            </a:r>
            <a:r>
              <a:rPr lang="en-US" sz="2400" dirty="0">
                <a:solidFill>
                  <a:srgbClr val="FCFCFC"/>
                </a:solidFill>
              </a:rPr>
              <a:t> assistant project has achieved its objectives of improving data backup efficiency, reducing downtime, and enhancing data security. Through thorough evaluation, it has demonstrated superior performance in terms of speed, reliability, and scalability compared to previous backup methods.</a:t>
            </a:r>
          </a:p>
          <a:p>
            <a:pPr algn="justLow"/>
            <a:endParaRPr lang="en-US" sz="2400" dirty="0">
              <a:solidFill>
                <a:srgbClr val="FCFCFC"/>
              </a:solidFill>
            </a:endParaRPr>
          </a:p>
          <a:p>
            <a:pPr algn="justLow"/>
            <a:r>
              <a:rPr lang="en-US" sz="2400" dirty="0">
                <a:solidFill>
                  <a:srgbClr val="FCFCFC"/>
                </a:solidFill>
              </a:rPr>
              <a:t>➢ Cost analysis confirms its cost-effectiveness, considering factors such as storage costs and operational expenses. User feedback has been positive, highlighting the assistant’s ease of use and effectiveness. Recommendations for further enhancements have been made, ensuring the continued success of the AWS </a:t>
            </a:r>
            <a:r>
              <a:rPr lang="en-US" sz="2400" dirty="0" err="1">
                <a:solidFill>
                  <a:srgbClr val="FCFCFC"/>
                </a:solidFill>
              </a:rPr>
              <a:t>databackup</a:t>
            </a:r>
            <a:r>
              <a:rPr lang="en-US" sz="2400" dirty="0">
                <a:solidFill>
                  <a:srgbClr val="FCFCFC"/>
                </a:solidFill>
              </a:rPr>
              <a:t> assistant.</a:t>
            </a:r>
          </a:p>
        </p:txBody>
      </p:sp>
    </p:spTree>
    <p:extLst>
      <p:ext uri="{BB962C8B-B14F-4D97-AF65-F5344CB8AC3E}">
        <p14:creationId xmlns:p14="http://schemas.microsoft.com/office/powerpoint/2010/main" val="1074540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72C093DA-DB11-5269-B93F-28B817D21B8D}"/>
              </a:ext>
            </a:extLst>
          </p:cNvPr>
          <p:cNvPicPr>
            <a:picLocks noChangeAspect="1"/>
          </p:cNvPicPr>
          <p:nvPr/>
        </p:nvPicPr>
        <p:blipFill rotWithShape="1">
          <a:blip r:embed="rId2">
            <a:extLst>
              <a:ext uri="{28A0092B-C50C-407E-A947-70E740481C1C}">
                <a14:useLocalDpi xmlns:a14="http://schemas.microsoft.com/office/drawing/2010/main" val="0"/>
              </a:ext>
            </a:extLst>
          </a:blip>
          <a:srcRect t="9908" b="8382"/>
          <a:stretch/>
        </p:blipFill>
        <p:spPr>
          <a:xfrm>
            <a:off x="457200" y="457200"/>
            <a:ext cx="11277600" cy="5943600"/>
          </a:xfrm>
          <a:prstGeom prst="rect">
            <a:avLst/>
          </a:prstGeom>
        </p:spPr>
      </p:pic>
    </p:spTree>
    <p:extLst>
      <p:ext uri="{BB962C8B-B14F-4D97-AF65-F5344CB8AC3E}">
        <p14:creationId xmlns:p14="http://schemas.microsoft.com/office/powerpoint/2010/main" val="1277666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C49802F-6F90-D0EC-7D72-2D18935E0718}"/>
              </a:ext>
            </a:extLst>
          </p:cNvPr>
          <p:cNvPicPr>
            <a:picLocks noChangeAspect="1"/>
          </p:cNvPicPr>
          <p:nvPr/>
        </p:nvPicPr>
        <p:blipFill rotWithShape="1">
          <a:blip r:embed="rId2">
            <a:extLst>
              <a:ext uri="{28A0092B-C50C-407E-A947-70E740481C1C}">
                <a14:useLocalDpi xmlns:a14="http://schemas.microsoft.com/office/drawing/2010/main" val="0"/>
              </a:ext>
            </a:extLst>
          </a:blip>
          <a:srcRect b="6306"/>
          <a:stretch/>
        </p:blipFill>
        <p:spPr>
          <a:xfrm>
            <a:off x="457200" y="457200"/>
            <a:ext cx="11277600" cy="5943600"/>
          </a:xfrm>
          <a:prstGeom prst="rect">
            <a:avLst/>
          </a:prstGeom>
        </p:spPr>
      </p:pic>
    </p:spTree>
    <p:extLst>
      <p:ext uri="{BB962C8B-B14F-4D97-AF65-F5344CB8AC3E}">
        <p14:creationId xmlns:p14="http://schemas.microsoft.com/office/powerpoint/2010/main" val="951008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3BCE27-23DB-7C08-AAB8-B995D6AE2D13}"/>
              </a:ext>
            </a:extLst>
          </p:cNvPr>
          <p:cNvSpPr txBox="1"/>
          <p:nvPr/>
        </p:nvSpPr>
        <p:spPr>
          <a:xfrm>
            <a:off x="285751" y="754812"/>
            <a:ext cx="9215437" cy="584775"/>
          </a:xfrm>
          <a:prstGeom prst="rect">
            <a:avLst/>
          </a:prstGeom>
          <a:noFill/>
        </p:spPr>
        <p:txBody>
          <a:bodyPr wrap="square" rtlCol="0">
            <a:spAutoFit/>
          </a:bodyPr>
          <a:lstStyle/>
          <a:p>
            <a:pPr algn="l"/>
            <a:r>
              <a:rPr lang="en-US" sz="3200" b="1" dirty="0">
                <a:solidFill>
                  <a:srgbClr val="FFFF00"/>
                </a:solidFill>
                <a:latin typeface="Times New Roman" panose="02020603050405020304" pitchFamily="18" charset="0"/>
                <a:ea typeface="Abadi" panose="02000000000000000000" pitchFamily="2" charset="0"/>
                <a:cs typeface="Times New Roman" panose="02020603050405020304" pitchFamily="18" charset="0"/>
              </a:rPr>
              <a:t>INTRODUCTION </a:t>
            </a:r>
          </a:p>
        </p:txBody>
      </p:sp>
      <p:sp>
        <p:nvSpPr>
          <p:cNvPr id="7" name="TextBox 6">
            <a:extLst>
              <a:ext uri="{FF2B5EF4-FFF2-40B4-BE49-F238E27FC236}">
                <a16:creationId xmlns:a16="http://schemas.microsoft.com/office/drawing/2014/main" id="{C318D981-FC31-8952-D3C3-275267A25268}"/>
              </a:ext>
            </a:extLst>
          </p:cNvPr>
          <p:cNvSpPr txBox="1"/>
          <p:nvPr/>
        </p:nvSpPr>
        <p:spPr>
          <a:xfrm>
            <a:off x="285751" y="1613698"/>
            <a:ext cx="7119937" cy="3785652"/>
          </a:xfrm>
          <a:prstGeom prst="rect">
            <a:avLst/>
          </a:prstGeom>
          <a:noFill/>
        </p:spPr>
        <p:txBody>
          <a:bodyPr wrap="square" rtlCol="0" anchor="b">
            <a:spAutoFit/>
          </a:bodyPr>
          <a:lstStyle/>
          <a:p>
            <a:pPr algn="just"/>
            <a:r>
              <a:rPr lang="en-US" sz="2000" dirty="0">
                <a:solidFill>
                  <a:schemeClr val="bg1"/>
                </a:solidFill>
                <a:latin typeface="Times New Roman" panose="02020603050405020304" pitchFamily="18" charset="0"/>
                <a:cs typeface="Times New Roman" panose="02020603050405020304" pitchFamily="18" charset="0"/>
              </a:rPr>
              <a:t>The AWS Backup Assistant project is a comprehensive solution designed to streamline and optimize data backup processes within Amazon Web Services (AWS) infrastructure. By leveraging AWS services such as AWS Backup, Lambda functions, and </a:t>
            </a:r>
            <a:r>
              <a:rPr lang="en-US" sz="2000" dirty="0" err="1">
                <a:solidFill>
                  <a:schemeClr val="bg1"/>
                </a:solidFill>
                <a:latin typeface="Times New Roman" panose="02020603050405020304" pitchFamily="18" charset="0"/>
                <a:cs typeface="Times New Roman" panose="02020603050405020304" pitchFamily="18" charset="0"/>
              </a:rPr>
              <a:t>CloudWatch</a:t>
            </a:r>
            <a:r>
              <a:rPr lang="en-US" sz="2000" dirty="0">
                <a:solidFill>
                  <a:schemeClr val="bg1"/>
                </a:solidFill>
                <a:latin typeface="Times New Roman" panose="02020603050405020304" pitchFamily="18" charset="0"/>
                <a:cs typeface="Times New Roman" panose="02020603050405020304" pitchFamily="18" charset="0"/>
              </a:rPr>
              <a:t> Events, the project aims to automate backup tasks, enhance data protection, and minimize downtime.</a:t>
            </a:r>
          </a:p>
          <a:p>
            <a:pPr algn="l"/>
            <a:endParaRPr lang="en-US" sz="2000" dirty="0">
              <a:solidFill>
                <a:schemeClr val="bg1"/>
              </a:solidFill>
              <a:latin typeface="Times New Roman" panose="02020603050405020304" pitchFamily="18" charset="0"/>
              <a:cs typeface="Times New Roman" panose="02020603050405020304" pitchFamily="18" charset="0"/>
            </a:endParaRPr>
          </a:p>
          <a:p>
            <a:pPr algn="just"/>
            <a:r>
              <a:rPr lang="en-US" sz="2000" dirty="0">
                <a:solidFill>
                  <a:schemeClr val="bg1"/>
                </a:solidFill>
                <a:latin typeface="Times New Roman" panose="02020603050405020304" pitchFamily="18" charset="0"/>
                <a:cs typeface="Times New Roman" panose="02020603050405020304" pitchFamily="18" charset="0"/>
              </a:rPr>
              <a:t>Key features may include automated backup scheduling, customizable retention policies, and integration with AWS monitoring services for proactive alerting. The project’s goal is to empower AWS users with a robust backup solution that is scalable, cost-effective, and easy to manage.</a:t>
            </a:r>
          </a:p>
        </p:txBody>
      </p:sp>
      <p:pic>
        <p:nvPicPr>
          <p:cNvPr id="2" name="Picture 1">
            <a:extLst>
              <a:ext uri="{FF2B5EF4-FFF2-40B4-BE49-F238E27FC236}">
                <a16:creationId xmlns:a16="http://schemas.microsoft.com/office/drawing/2014/main" id="{2A66ECAE-7F25-FEBD-13F0-3AFC223F3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813" y="1458649"/>
            <a:ext cx="4012407" cy="3940701"/>
          </a:xfrm>
          <a:prstGeom prst="rect">
            <a:avLst/>
          </a:prstGeom>
        </p:spPr>
      </p:pic>
    </p:spTree>
    <p:extLst>
      <p:ext uri="{BB962C8B-B14F-4D97-AF65-F5344CB8AC3E}">
        <p14:creationId xmlns:p14="http://schemas.microsoft.com/office/powerpoint/2010/main" val="318547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296A7-E9F5-0A2A-1633-E467F193A239}"/>
              </a:ext>
            </a:extLst>
          </p:cNvPr>
          <p:cNvSpPr txBox="1"/>
          <p:nvPr/>
        </p:nvSpPr>
        <p:spPr>
          <a:xfrm rot="10800000" flipV="1">
            <a:off x="332184" y="780049"/>
            <a:ext cx="6454380" cy="4339650"/>
          </a:xfrm>
          <a:prstGeom prst="rect">
            <a:avLst/>
          </a:prstGeom>
          <a:noFill/>
        </p:spPr>
        <p:txBody>
          <a:bodyPr wrap="square" rtlCol="0">
            <a:spAutoFit/>
          </a:bodyPr>
          <a:lstStyle/>
          <a:p>
            <a:pPr algn="l"/>
            <a:endParaRPr lang="en-US" sz="2800" dirty="0">
              <a:solidFill>
                <a:srgbClr val="FFFF00"/>
              </a:solidFill>
              <a:latin typeface="Times New Roman" panose="02020603050405020304" pitchFamily="18" charset="0"/>
              <a:cs typeface="Times New Roman" panose="02020603050405020304" pitchFamily="18" charset="0"/>
            </a:endParaRPr>
          </a:p>
          <a:p>
            <a:pPr algn="l"/>
            <a:endParaRPr lang="en-US" sz="2800" dirty="0">
              <a:solidFill>
                <a:srgbClr val="FFFF00"/>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An overview of the problem for the AWS Backup Assistant project is the complexity and manual effort involved in managing backups for AWS (Amazon Web Services) resources. This includes challenges such as scheduling backups, ensuring data integrity, defining retention policies, and orchestrating disaster recovery processes.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It introduces the idea that there is a specific issue or challenge that needs to be addressed or understood. It sets the stage for further explanation or discussion about the problem at hand.</a:t>
            </a:r>
          </a:p>
        </p:txBody>
      </p:sp>
      <p:sp>
        <p:nvSpPr>
          <p:cNvPr id="4" name="TextBox 3">
            <a:extLst>
              <a:ext uri="{FF2B5EF4-FFF2-40B4-BE49-F238E27FC236}">
                <a16:creationId xmlns:a16="http://schemas.microsoft.com/office/drawing/2014/main" id="{D2D0D964-CC24-DF66-EF08-793A31747075}"/>
              </a:ext>
            </a:extLst>
          </p:cNvPr>
          <p:cNvSpPr txBox="1"/>
          <p:nvPr/>
        </p:nvSpPr>
        <p:spPr>
          <a:xfrm>
            <a:off x="332183" y="780049"/>
            <a:ext cx="9288067" cy="584775"/>
          </a:xfrm>
          <a:prstGeom prst="rect">
            <a:avLst/>
          </a:prstGeom>
          <a:noFill/>
        </p:spPr>
        <p:txBody>
          <a:bodyPr wrap="square" rtlCol="0">
            <a:spAutoFit/>
          </a:bodyPr>
          <a:lstStyle/>
          <a:p>
            <a:pPr algn="l"/>
            <a:r>
              <a:rPr lang="en-US" sz="3200" dirty="0">
                <a:solidFill>
                  <a:srgbClr val="FFFF00"/>
                </a:solidFill>
              </a:rPr>
              <a:t>AN OVERVIEW OF THE PROBLEM</a:t>
            </a:r>
            <a:r>
              <a:rPr lang="en-US" dirty="0"/>
              <a:t> </a:t>
            </a:r>
          </a:p>
        </p:txBody>
      </p:sp>
      <p:pic>
        <p:nvPicPr>
          <p:cNvPr id="5" name="Picture 4">
            <a:extLst>
              <a:ext uri="{FF2B5EF4-FFF2-40B4-BE49-F238E27FC236}">
                <a16:creationId xmlns:a16="http://schemas.microsoft.com/office/drawing/2014/main" id="{72168916-891B-9412-8727-BB4A769AB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813" y="1634912"/>
            <a:ext cx="3774281" cy="3588176"/>
          </a:xfrm>
          <a:prstGeom prst="rect">
            <a:avLst/>
          </a:prstGeom>
        </p:spPr>
      </p:pic>
    </p:spTree>
    <p:extLst>
      <p:ext uri="{BB962C8B-B14F-4D97-AF65-F5344CB8AC3E}">
        <p14:creationId xmlns:p14="http://schemas.microsoft.com/office/powerpoint/2010/main" val="21960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2E520C-DA9F-DC44-136B-95FD37E42C54}"/>
              </a:ext>
            </a:extLst>
          </p:cNvPr>
          <p:cNvSpPr txBox="1"/>
          <p:nvPr/>
        </p:nvSpPr>
        <p:spPr>
          <a:xfrm>
            <a:off x="300038" y="500063"/>
            <a:ext cx="2902744" cy="707886"/>
          </a:xfrm>
          <a:prstGeom prst="rect">
            <a:avLst/>
          </a:prstGeom>
          <a:noFill/>
        </p:spPr>
        <p:txBody>
          <a:bodyPr wrap="square" rtlCol="0">
            <a:spAutoFit/>
          </a:bodyPr>
          <a:lstStyle/>
          <a:p>
            <a:pPr algn="l"/>
            <a:r>
              <a:rPr lang="en-US" sz="4000" dirty="0">
                <a:solidFill>
                  <a:srgbClr val="FFFF00"/>
                </a:solidFill>
              </a:rPr>
              <a:t>Architecture</a:t>
            </a:r>
            <a:r>
              <a:rPr lang="en-US" dirty="0"/>
              <a:t> </a:t>
            </a:r>
          </a:p>
        </p:txBody>
      </p:sp>
      <p:pic>
        <p:nvPicPr>
          <p:cNvPr id="3" name="Picture 2">
            <a:extLst>
              <a:ext uri="{FF2B5EF4-FFF2-40B4-BE49-F238E27FC236}">
                <a16:creationId xmlns:a16="http://schemas.microsoft.com/office/drawing/2014/main" id="{AD5B4539-09C6-6FED-6FDC-8FAEC625A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657" y="1273969"/>
            <a:ext cx="6131719" cy="5032950"/>
          </a:xfrm>
          <a:prstGeom prst="rect">
            <a:avLst/>
          </a:prstGeom>
        </p:spPr>
      </p:pic>
      <p:sp>
        <p:nvSpPr>
          <p:cNvPr id="4" name="TextBox 3">
            <a:extLst>
              <a:ext uri="{FF2B5EF4-FFF2-40B4-BE49-F238E27FC236}">
                <a16:creationId xmlns:a16="http://schemas.microsoft.com/office/drawing/2014/main" id="{923A4660-2B3F-4BA5-9943-D779506F2FE3}"/>
              </a:ext>
            </a:extLst>
          </p:cNvPr>
          <p:cNvSpPr txBox="1"/>
          <p:nvPr/>
        </p:nvSpPr>
        <p:spPr>
          <a:xfrm flipH="1">
            <a:off x="300038" y="1690688"/>
            <a:ext cx="4599383" cy="3139321"/>
          </a:xfrm>
          <a:prstGeom prst="rect">
            <a:avLst/>
          </a:prstGeom>
          <a:noFill/>
        </p:spPr>
        <p:txBody>
          <a:bodyPr wrap="square" rtlCol="0">
            <a:spAutoFit/>
          </a:bodyPr>
          <a:lstStyle/>
          <a:p>
            <a:pPr algn="just"/>
            <a:r>
              <a:rPr lang="en-US" dirty="0">
                <a:solidFill>
                  <a:srgbClr val="FCFCFC"/>
                </a:solidFill>
              </a:rPr>
              <a:t>The AWS </a:t>
            </a:r>
            <a:r>
              <a:rPr lang="en-US" dirty="0" err="1">
                <a:solidFill>
                  <a:srgbClr val="FCFCFC"/>
                </a:solidFill>
              </a:rPr>
              <a:t>databackup</a:t>
            </a:r>
            <a:r>
              <a:rPr lang="en-US" dirty="0">
                <a:solidFill>
                  <a:srgbClr val="FCFCFC"/>
                </a:solidFill>
              </a:rPr>
              <a:t> assistant project architecture is built upon a cloud-native framework, leveraging Amazon Web Services’ robust infrastructure. It incorporates scalable storage solutions like Amazon S3 for data storage and retrieval. Automated backup processes are orchestrated using AWS Lambda functions, ensuring efficiency and reliability. Data encryption and access control mechanisms are implemented to maintain security and compliance standards.</a:t>
            </a:r>
          </a:p>
        </p:txBody>
      </p:sp>
    </p:spTree>
    <p:extLst>
      <p:ext uri="{BB962C8B-B14F-4D97-AF65-F5344CB8AC3E}">
        <p14:creationId xmlns:p14="http://schemas.microsoft.com/office/powerpoint/2010/main" val="374010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CF56A4C0-DCAA-4613-9660-FDF68F4E4470}"/>
              </a:ext>
            </a:extLst>
          </p:cNvPr>
          <p:cNvSpPr>
            <a:spLocks/>
          </p:cNvSpPr>
          <p:nvPr/>
        </p:nvSpPr>
        <p:spPr bwMode="auto">
          <a:xfrm>
            <a:off x="762515" y="2609115"/>
            <a:ext cx="3141723" cy="3414630"/>
          </a:xfrm>
          <a:custGeom>
            <a:avLst/>
            <a:gdLst>
              <a:gd name="T0" fmla="*/ 0 w 1255"/>
              <a:gd name="T1" fmla="*/ 0 h 1363"/>
              <a:gd name="T2" fmla="*/ 0 w 1255"/>
              <a:gd name="T3" fmla="*/ 1062 h 1363"/>
              <a:gd name="T4" fmla="*/ 627 w 1255"/>
              <a:gd name="T5" fmla="*/ 1363 h 1363"/>
              <a:gd name="T6" fmla="*/ 1255 w 1255"/>
              <a:gd name="T7" fmla="*/ 1062 h 1363"/>
              <a:gd name="T8" fmla="*/ 1255 w 1255"/>
              <a:gd name="T9" fmla="*/ 0 h 1363"/>
              <a:gd name="T10" fmla="*/ 0 w 1255"/>
              <a:gd name="T11" fmla="*/ 0 h 1363"/>
            </a:gdLst>
            <a:ahLst/>
            <a:cxnLst>
              <a:cxn ang="0">
                <a:pos x="T0" y="T1"/>
              </a:cxn>
              <a:cxn ang="0">
                <a:pos x="T2" y="T3"/>
              </a:cxn>
              <a:cxn ang="0">
                <a:pos x="T4" y="T5"/>
              </a:cxn>
              <a:cxn ang="0">
                <a:pos x="T6" y="T7"/>
              </a:cxn>
              <a:cxn ang="0">
                <a:pos x="T8" y="T9"/>
              </a:cxn>
              <a:cxn ang="0">
                <a:pos x="T10" y="T11"/>
              </a:cxn>
            </a:cxnLst>
            <a:rect l="0" t="0" r="r" b="b"/>
            <a:pathLst>
              <a:path w="1255" h="1363">
                <a:moveTo>
                  <a:pt x="0" y="0"/>
                </a:moveTo>
                <a:cubicBezTo>
                  <a:pt x="0" y="1062"/>
                  <a:pt x="0" y="1062"/>
                  <a:pt x="0" y="1062"/>
                </a:cubicBezTo>
                <a:cubicBezTo>
                  <a:pt x="0" y="1229"/>
                  <a:pt x="281" y="1363"/>
                  <a:pt x="627" y="1363"/>
                </a:cubicBezTo>
                <a:cubicBezTo>
                  <a:pt x="974" y="1363"/>
                  <a:pt x="1255" y="1229"/>
                  <a:pt x="1255" y="1062"/>
                </a:cubicBezTo>
                <a:cubicBezTo>
                  <a:pt x="1255" y="0"/>
                  <a:pt x="1255" y="0"/>
                  <a:pt x="1255" y="0"/>
                </a:cubicBezTo>
                <a:cubicBezTo>
                  <a:pt x="0" y="0"/>
                  <a:pt x="0" y="0"/>
                  <a:pt x="0" y="0"/>
                </a:cubicBezTo>
              </a:path>
            </a:pathLst>
          </a:custGeom>
          <a:solidFill>
            <a:schemeClr val="tx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4" name="Oval 10">
            <a:extLst>
              <a:ext uri="{FF2B5EF4-FFF2-40B4-BE49-F238E27FC236}">
                <a16:creationId xmlns:a16="http://schemas.microsoft.com/office/drawing/2014/main" id="{117694D1-6636-4EC4-BAE8-B2978367620C}"/>
              </a:ext>
            </a:extLst>
          </p:cNvPr>
          <p:cNvSpPr>
            <a:spLocks noChangeArrowheads="1"/>
          </p:cNvSpPr>
          <p:nvPr/>
        </p:nvSpPr>
        <p:spPr bwMode="auto">
          <a:xfrm>
            <a:off x="762515" y="1856154"/>
            <a:ext cx="3141723" cy="1504280"/>
          </a:xfrm>
          <a:prstGeom prst="ellipse">
            <a:avLst/>
          </a:pr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5" name="Freeform 11">
            <a:extLst>
              <a:ext uri="{FF2B5EF4-FFF2-40B4-BE49-F238E27FC236}">
                <a16:creationId xmlns:a16="http://schemas.microsoft.com/office/drawing/2014/main" id="{313731E1-F28C-449A-9A1A-145120802BE3}"/>
              </a:ext>
            </a:extLst>
          </p:cNvPr>
          <p:cNvSpPr>
            <a:spLocks/>
          </p:cNvSpPr>
          <p:nvPr/>
        </p:nvSpPr>
        <p:spPr bwMode="auto">
          <a:xfrm>
            <a:off x="1963408" y="5206666"/>
            <a:ext cx="1857693" cy="751317"/>
          </a:xfrm>
          <a:custGeom>
            <a:avLst/>
            <a:gdLst>
              <a:gd name="T0" fmla="*/ 0 w 758"/>
              <a:gd name="T1" fmla="*/ 294 h 300"/>
              <a:gd name="T2" fmla="*/ 130 w 758"/>
              <a:gd name="T3" fmla="*/ 300 h 300"/>
              <a:gd name="T4" fmla="*/ 758 w 758"/>
              <a:gd name="T5" fmla="*/ 0 h 300"/>
              <a:gd name="T6" fmla="*/ 130 w 758"/>
              <a:gd name="T7" fmla="*/ 0 h 300"/>
              <a:gd name="T8" fmla="*/ 0 w 758"/>
              <a:gd name="T9" fmla="*/ 294 h 300"/>
            </a:gdLst>
            <a:ahLst/>
            <a:cxnLst>
              <a:cxn ang="0">
                <a:pos x="T0" y="T1"/>
              </a:cxn>
              <a:cxn ang="0">
                <a:pos x="T2" y="T3"/>
              </a:cxn>
              <a:cxn ang="0">
                <a:pos x="T4" y="T5"/>
              </a:cxn>
              <a:cxn ang="0">
                <a:pos x="T6" y="T7"/>
              </a:cxn>
              <a:cxn ang="0">
                <a:pos x="T8" y="T9"/>
              </a:cxn>
            </a:cxnLst>
            <a:rect l="0" t="0" r="r" b="b"/>
            <a:pathLst>
              <a:path w="758" h="300">
                <a:moveTo>
                  <a:pt x="0" y="294"/>
                </a:moveTo>
                <a:cubicBezTo>
                  <a:pt x="43" y="298"/>
                  <a:pt x="86" y="300"/>
                  <a:pt x="130" y="300"/>
                </a:cubicBezTo>
                <a:cubicBezTo>
                  <a:pt x="477" y="300"/>
                  <a:pt x="758" y="165"/>
                  <a:pt x="758" y="0"/>
                </a:cubicBezTo>
                <a:cubicBezTo>
                  <a:pt x="130" y="0"/>
                  <a:pt x="130" y="0"/>
                  <a:pt x="130" y="0"/>
                </a:cubicBezTo>
                <a:lnTo>
                  <a:pt x="0" y="294"/>
                </a:lnTo>
                <a:close/>
              </a:path>
            </a:pathLst>
          </a:custGeom>
          <a:solidFill>
            <a:schemeClr val="accent1"/>
          </a:solidFill>
          <a:ln>
            <a:noFill/>
          </a:ln>
        </p:spPr>
        <p:txBody>
          <a:bodyPr vert="horz" wrap="square" lIns="121920" tIns="60960" rIns="121920" bIns="60960" numCol="1" anchor="t" anchorCtr="0" compatLnSpc="1">
            <a:prstTxWarp prst="textNoShape">
              <a:avLst/>
            </a:prstTxWarp>
          </a:bodyPr>
          <a:lstStyle/>
          <a:p>
            <a:endParaRPr lang="en-US" sz="3200"/>
          </a:p>
        </p:txBody>
      </p:sp>
      <p:sp>
        <p:nvSpPr>
          <p:cNvPr id="6" name="Freeform 14">
            <a:extLst>
              <a:ext uri="{FF2B5EF4-FFF2-40B4-BE49-F238E27FC236}">
                <a16:creationId xmlns:a16="http://schemas.microsoft.com/office/drawing/2014/main" id="{3AA9D291-14E7-4817-8945-7E990D511136}"/>
              </a:ext>
            </a:extLst>
          </p:cNvPr>
          <p:cNvSpPr>
            <a:spLocks/>
          </p:cNvSpPr>
          <p:nvPr/>
        </p:nvSpPr>
        <p:spPr bwMode="auto">
          <a:xfrm>
            <a:off x="2286857" y="4584884"/>
            <a:ext cx="1571683" cy="651032"/>
          </a:xfrm>
          <a:custGeom>
            <a:avLst/>
            <a:gdLst>
              <a:gd name="T0" fmla="*/ 956 w 956"/>
              <a:gd name="T1" fmla="*/ 0 h 396"/>
              <a:gd name="T2" fmla="*/ 956 w 956"/>
              <a:gd name="T3" fmla="*/ 0 h 396"/>
              <a:gd name="T4" fmla="*/ 0 w 956"/>
              <a:gd name="T5" fmla="*/ 0 h 396"/>
              <a:gd name="T6" fmla="*/ 0 w 956"/>
              <a:gd name="T7" fmla="*/ 396 h 396"/>
              <a:gd name="T8" fmla="*/ 956 w 956"/>
              <a:gd name="T9" fmla="*/ 396 h 396"/>
              <a:gd name="T10" fmla="*/ 956 w 956"/>
              <a:gd name="T11" fmla="*/ 0 h 396"/>
            </a:gdLst>
            <a:ahLst/>
            <a:cxnLst>
              <a:cxn ang="0">
                <a:pos x="T0" y="T1"/>
              </a:cxn>
              <a:cxn ang="0">
                <a:pos x="T2" y="T3"/>
              </a:cxn>
              <a:cxn ang="0">
                <a:pos x="T4" y="T5"/>
              </a:cxn>
              <a:cxn ang="0">
                <a:pos x="T6" y="T7"/>
              </a:cxn>
              <a:cxn ang="0">
                <a:pos x="T8" y="T9"/>
              </a:cxn>
              <a:cxn ang="0">
                <a:pos x="T10" y="T11"/>
              </a:cxn>
            </a:cxnLst>
            <a:rect l="0" t="0" r="r" b="b"/>
            <a:pathLst>
              <a:path w="956" h="396">
                <a:moveTo>
                  <a:pt x="956" y="0"/>
                </a:moveTo>
                <a:lnTo>
                  <a:pt x="956" y="0"/>
                </a:lnTo>
                <a:lnTo>
                  <a:pt x="0" y="0"/>
                </a:lnTo>
                <a:lnTo>
                  <a:pt x="0" y="396"/>
                </a:lnTo>
                <a:lnTo>
                  <a:pt x="956" y="396"/>
                </a:lnTo>
                <a:lnTo>
                  <a:pt x="9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en-US" sz="3200"/>
          </a:p>
        </p:txBody>
      </p:sp>
      <p:sp>
        <p:nvSpPr>
          <p:cNvPr id="7" name="Freeform 15">
            <a:extLst>
              <a:ext uri="{FF2B5EF4-FFF2-40B4-BE49-F238E27FC236}">
                <a16:creationId xmlns:a16="http://schemas.microsoft.com/office/drawing/2014/main" id="{05964975-725A-4631-90E3-A83C6AA3ED7C}"/>
              </a:ext>
            </a:extLst>
          </p:cNvPr>
          <p:cNvSpPr>
            <a:spLocks/>
          </p:cNvSpPr>
          <p:nvPr/>
        </p:nvSpPr>
        <p:spPr bwMode="auto">
          <a:xfrm>
            <a:off x="1963607" y="2623131"/>
            <a:ext cx="325515" cy="1387553"/>
          </a:xfrm>
          <a:custGeom>
            <a:avLst/>
            <a:gdLst>
              <a:gd name="T0" fmla="*/ 198 w 198"/>
              <a:gd name="T1" fmla="*/ 0 h 844"/>
              <a:gd name="T2" fmla="*/ 0 w 198"/>
              <a:gd name="T3" fmla="*/ 448 h 844"/>
              <a:gd name="T4" fmla="*/ 0 w 198"/>
              <a:gd name="T5" fmla="*/ 844 h 844"/>
              <a:gd name="T6" fmla="*/ 198 w 198"/>
              <a:gd name="T7" fmla="*/ 395 h 844"/>
              <a:gd name="T8" fmla="*/ 198 w 198"/>
              <a:gd name="T9" fmla="*/ 0 h 844"/>
              <a:gd name="T10" fmla="*/ 198 w 198"/>
              <a:gd name="T11" fmla="*/ 0 h 844"/>
            </a:gdLst>
            <a:ahLst/>
            <a:cxnLst>
              <a:cxn ang="0">
                <a:pos x="T0" y="T1"/>
              </a:cxn>
              <a:cxn ang="0">
                <a:pos x="T2" y="T3"/>
              </a:cxn>
              <a:cxn ang="0">
                <a:pos x="T4" y="T5"/>
              </a:cxn>
              <a:cxn ang="0">
                <a:pos x="T6" y="T7"/>
              </a:cxn>
              <a:cxn ang="0">
                <a:pos x="T8" y="T9"/>
              </a:cxn>
              <a:cxn ang="0">
                <a:pos x="T10" y="T11"/>
              </a:cxn>
            </a:cxnLst>
            <a:rect l="0" t="0" r="r" b="b"/>
            <a:pathLst>
              <a:path w="198" h="844">
                <a:moveTo>
                  <a:pt x="198" y="0"/>
                </a:moveTo>
                <a:lnTo>
                  <a:pt x="0" y="448"/>
                </a:lnTo>
                <a:lnTo>
                  <a:pt x="0" y="844"/>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solidFill>
                <a:schemeClr val="accent2"/>
              </a:solidFill>
            </a:endParaRPr>
          </a:p>
        </p:txBody>
      </p:sp>
      <p:sp>
        <p:nvSpPr>
          <p:cNvPr id="8" name="Freeform 16">
            <a:extLst>
              <a:ext uri="{FF2B5EF4-FFF2-40B4-BE49-F238E27FC236}">
                <a16:creationId xmlns:a16="http://schemas.microsoft.com/office/drawing/2014/main" id="{E2AF757D-C9DF-43CF-B2B2-00DA0B402CE2}"/>
              </a:ext>
            </a:extLst>
          </p:cNvPr>
          <p:cNvSpPr>
            <a:spLocks/>
          </p:cNvSpPr>
          <p:nvPr/>
        </p:nvSpPr>
        <p:spPr bwMode="auto">
          <a:xfrm>
            <a:off x="1963607" y="3264904"/>
            <a:ext cx="325515" cy="1384265"/>
          </a:xfrm>
          <a:custGeom>
            <a:avLst/>
            <a:gdLst>
              <a:gd name="T0" fmla="*/ 198 w 198"/>
              <a:gd name="T1" fmla="*/ 0 h 842"/>
              <a:gd name="T2" fmla="*/ 0 w 198"/>
              <a:gd name="T3" fmla="*/ 449 h 842"/>
              <a:gd name="T4" fmla="*/ 0 w 198"/>
              <a:gd name="T5" fmla="*/ 842 h 842"/>
              <a:gd name="T6" fmla="*/ 198 w 198"/>
              <a:gd name="T7" fmla="*/ 394 h 842"/>
              <a:gd name="T8" fmla="*/ 198 w 198"/>
              <a:gd name="T9" fmla="*/ 0 h 842"/>
              <a:gd name="T10" fmla="*/ 198 w 198"/>
              <a:gd name="T11" fmla="*/ 0 h 842"/>
            </a:gdLst>
            <a:ahLst/>
            <a:cxnLst>
              <a:cxn ang="0">
                <a:pos x="T0" y="T1"/>
              </a:cxn>
              <a:cxn ang="0">
                <a:pos x="T2" y="T3"/>
              </a:cxn>
              <a:cxn ang="0">
                <a:pos x="T4" y="T5"/>
              </a:cxn>
              <a:cxn ang="0">
                <a:pos x="T6" y="T7"/>
              </a:cxn>
              <a:cxn ang="0">
                <a:pos x="T8" y="T9"/>
              </a:cxn>
              <a:cxn ang="0">
                <a:pos x="T10" y="T11"/>
              </a:cxn>
            </a:cxnLst>
            <a:rect l="0" t="0" r="r" b="b"/>
            <a:pathLst>
              <a:path w="198" h="842">
                <a:moveTo>
                  <a:pt x="198" y="0"/>
                </a:moveTo>
                <a:lnTo>
                  <a:pt x="0" y="449"/>
                </a:lnTo>
                <a:lnTo>
                  <a:pt x="0" y="842"/>
                </a:lnTo>
                <a:lnTo>
                  <a:pt x="198" y="394"/>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a:p>
        </p:txBody>
      </p:sp>
      <p:sp>
        <p:nvSpPr>
          <p:cNvPr id="9" name="Freeform 17">
            <a:extLst>
              <a:ext uri="{FF2B5EF4-FFF2-40B4-BE49-F238E27FC236}">
                <a16:creationId xmlns:a16="http://schemas.microsoft.com/office/drawing/2014/main" id="{7FC40B7C-AA39-4817-BCAC-A91C027A9CF7}"/>
              </a:ext>
            </a:extLst>
          </p:cNvPr>
          <p:cNvSpPr>
            <a:spLocks/>
          </p:cNvSpPr>
          <p:nvPr/>
        </p:nvSpPr>
        <p:spPr bwMode="auto">
          <a:xfrm>
            <a:off x="1963607" y="3910378"/>
            <a:ext cx="325515" cy="1385910"/>
          </a:xfrm>
          <a:custGeom>
            <a:avLst/>
            <a:gdLst>
              <a:gd name="T0" fmla="*/ 198 w 198"/>
              <a:gd name="T1" fmla="*/ 0 h 843"/>
              <a:gd name="T2" fmla="*/ 0 w 198"/>
              <a:gd name="T3" fmla="*/ 448 h 843"/>
              <a:gd name="T4" fmla="*/ 0 w 198"/>
              <a:gd name="T5" fmla="*/ 843 h 843"/>
              <a:gd name="T6" fmla="*/ 198 w 198"/>
              <a:gd name="T7" fmla="*/ 395 h 843"/>
              <a:gd name="T8" fmla="*/ 198 w 198"/>
              <a:gd name="T9" fmla="*/ 0 h 843"/>
              <a:gd name="T10" fmla="*/ 198 w 198"/>
              <a:gd name="T11" fmla="*/ 0 h 843"/>
            </a:gdLst>
            <a:ahLst/>
            <a:cxnLst>
              <a:cxn ang="0">
                <a:pos x="T0" y="T1"/>
              </a:cxn>
              <a:cxn ang="0">
                <a:pos x="T2" y="T3"/>
              </a:cxn>
              <a:cxn ang="0">
                <a:pos x="T4" y="T5"/>
              </a:cxn>
              <a:cxn ang="0">
                <a:pos x="T6" y="T7"/>
              </a:cxn>
              <a:cxn ang="0">
                <a:pos x="T8" y="T9"/>
              </a:cxn>
              <a:cxn ang="0">
                <a:pos x="T10" y="T11"/>
              </a:cxn>
            </a:cxnLst>
            <a:rect l="0" t="0" r="r" b="b"/>
            <a:pathLst>
              <a:path w="198" h="843">
                <a:moveTo>
                  <a:pt x="198" y="0"/>
                </a:moveTo>
                <a:lnTo>
                  <a:pt x="0" y="448"/>
                </a:lnTo>
                <a:lnTo>
                  <a:pt x="0" y="843"/>
                </a:lnTo>
                <a:lnTo>
                  <a:pt x="198" y="395"/>
                </a:lnTo>
                <a:lnTo>
                  <a:pt x="198" y="0"/>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0" name="Freeform 18">
            <a:extLst>
              <a:ext uri="{FF2B5EF4-FFF2-40B4-BE49-F238E27FC236}">
                <a16:creationId xmlns:a16="http://schemas.microsoft.com/office/drawing/2014/main" id="{BA3B4A6B-73BE-440C-8673-614976F20C50}"/>
              </a:ext>
            </a:extLst>
          </p:cNvPr>
          <p:cNvSpPr>
            <a:spLocks/>
          </p:cNvSpPr>
          <p:nvPr/>
        </p:nvSpPr>
        <p:spPr bwMode="auto">
          <a:xfrm>
            <a:off x="1963607" y="4558079"/>
            <a:ext cx="325515" cy="1387553"/>
          </a:xfrm>
          <a:custGeom>
            <a:avLst/>
            <a:gdLst>
              <a:gd name="T0" fmla="*/ 198 w 198"/>
              <a:gd name="T1" fmla="*/ 0 h 844"/>
              <a:gd name="T2" fmla="*/ 0 w 198"/>
              <a:gd name="T3" fmla="*/ 448 h 844"/>
              <a:gd name="T4" fmla="*/ 0 w 198"/>
              <a:gd name="T5" fmla="*/ 844 h 844"/>
              <a:gd name="T6" fmla="*/ 198 w 198"/>
              <a:gd name="T7" fmla="*/ 396 h 844"/>
              <a:gd name="T8" fmla="*/ 198 w 198"/>
              <a:gd name="T9" fmla="*/ 0 h 844"/>
            </a:gdLst>
            <a:ahLst/>
            <a:cxnLst>
              <a:cxn ang="0">
                <a:pos x="T0" y="T1"/>
              </a:cxn>
              <a:cxn ang="0">
                <a:pos x="T2" y="T3"/>
              </a:cxn>
              <a:cxn ang="0">
                <a:pos x="T4" y="T5"/>
              </a:cxn>
              <a:cxn ang="0">
                <a:pos x="T6" y="T7"/>
              </a:cxn>
              <a:cxn ang="0">
                <a:pos x="T8" y="T9"/>
              </a:cxn>
            </a:cxnLst>
            <a:rect l="0" t="0" r="r" b="b"/>
            <a:pathLst>
              <a:path w="198" h="844">
                <a:moveTo>
                  <a:pt x="198" y="0"/>
                </a:moveTo>
                <a:lnTo>
                  <a:pt x="0" y="448"/>
                </a:lnTo>
                <a:lnTo>
                  <a:pt x="0" y="844"/>
                </a:lnTo>
                <a:lnTo>
                  <a:pt x="198" y="396"/>
                </a:lnTo>
                <a:lnTo>
                  <a:pt x="198" y="0"/>
                </a:lnTo>
                <a:close/>
              </a:path>
            </a:pathLst>
          </a:custGeom>
          <a:solidFill>
            <a:schemeClr val="tx1">
              <a:lumMod val="75000"/>
            </a:schemeClr>
          </a:solidFill>
          <a:ln>
            <a:noFill/>
          </a:ln>
          <a:effectLst>
            <a:outerShdw blurRad="660400" dist="254000" dir="2700000" algn="tl" rotWithShape="0">
              <a:prstClr val="black">
                <a:alpha val="40000"/>
              </a:prstClr>
            </a:outerShdw>
          </a:effectLst>
        </p:spPr>
        <p:txBody>
          <a:bodyPr vert="horz" wrap="square" lIns="121920" tIns="60960" rIns="121920" bIns="60960" numCol="1" anchor="t" anchorCtr="0" compatLnSpc="1">
            <a:prstTxWarp prst="textNoShape">
              <a:avLst/>
            </a:prstTxWarp>
          </a:bodyPr>
          <a:lstStyle/>
          <a:p>
            <a:endParaRPr lang="en-US" sz="3200" dirty="0"/>
          </a:p>
        </p:txBody>
      </p:sp>
      <p:sp>
        <p:nvSpPr>
          <p:cNvPr id="11" name="Freeform: Shape 10">
            <a:extLst>
              <a:ext uri="{FF2B5EF4-FFF2-40B4-BE49-F238E27FC236}">
                <a16:creationId xmlns:a16="http://schemas.microsoft.com/office/drawing/2014/main" id="{23906B59-BBB7-47FB-B319-972E9D5D128D}"/>
              </a:ext>
            </a:extLst>
          </p:cNvPr>
          <p:cNvSpPr>
            <a:spLocks/>
          </p:cNvSpPr>
          <p:nvPr/>
        </p:nvSpPr>
        <p:spPr bwMode="auto">
          <a:xfrm>
            <a:off x="2289321" y="2621648"/>
            <a:ext cx="3138434"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dirty="0">
              <a:solidFill>
                <a:schemeClr val="bg1"/>
              </a:solidFill>
            </a:endParaRPr>
          </a:p>
        </p:txBody>
      </p:sp>
      <p:sp>
        <p:nvSpPr>
          <p:cNvPr id="12" name="Freeform: Shape 11">
            <a:extLst>
              <a:ext uri="{FF2B5EF4-FFF2-40B4-BE49-F238E27FC236}">
                <a16:creationId xmlns:a16="http://schemas.microsoft.com/office/drawing/2014/main" id="{9FD7C52D-17A9-4235-BEA2-01C5551DE3C2}"/>
              </a:ext>
            </a:extLst>
          </p:cNvPr>
          <p:cNvSpPr>
            <a:spLocks/>
          </p:cNvSpPr>
          <p:nvPr/>
        </p:nvSpPr>
        <p:spPr bwMode="auto">
          <a:xfrm>
            <a:off x="2289321" y="3264027"/>
            <a:ext cx="3138434" cy="651051"/>
          </a:xfrm>
          <a:custGeom>
            <a:avLst/>
            <a:gdLst>
              <a:gd name="connsiteX0" fmla="*/ 0 w 2190407"/>
              <a:gd name="connsiteY0" fmla="*/ 0 h 454388"/>
              <a:gd name="connsiteX1" fmla="*/ 1096925 w 2190407"/>
              <a:gd name="connsiteY1" fmla="*/ 0 h 454388"/>
              <a:gd name="connsiteX2" fmla="*/ 1096925 w 2190407"/>
              <a:gd name="connsiteY2" fmla="*/ 1160 h 454388"/>
              <a:gd name="connsiteX3" fmla="*/ 2006821 w 2190407"/>
              <a:gd name="connsiteY3" fmla="*/ 1160 h 454388"/>
              <a:gd name="connsiteX4" fmla="*/ 2190407 w 2190407"/>
              <a:gd name="connsiteY4" fmla="*/ 228348 h 454388"/>
              <a:gd name="connsiteX5" fmla="*/ 2006821 w 2190407"/>
              <a:gd name="connsiteY5" fmla="*/ 454388 h 454388"/>
              <a:gd name="connsiteX6" fmla="*/ 1096924 w 2190407"/>
              <a:gd name="connsiteY6" fmla="*/ 454388 h 454388"/>
              <a:gd name="connsiteX7" fmla="*/ 1096924 w 2190407"/>
              <a:gd name="connsiteY7" fmla="*/ 454375 h 454388"/>
              <a:gd name="connsiteX8" fmla="*/ 0 w 2190407"/>
              <a:gd name="connsiteY8" fmla="*/ 454375 h 45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407" h="454388">
                <a:moveTo>
                  <a:pt x="0" y="0"/>
                </a:moveTo>
                <a:lnTo>
                  <a:pt x="1096925" y="0"/>
                </a:lnTo>
                <a:lnTo>
                  <a:pt x="1096925" y="1160"/>
                </a:lnTo>
                <a:lnTo>
                  <a:pt x="2006821" y="1160"/>
                </a:lnTo>
                <a:lnTo>
                  <a:pt x="2190407" y="228348"/>
                </a:lnTo>
                <a:lnTo>
                  <a:pt x="2006821" y="454388"/>
                </a:lnTo>
                <a:lnTo>
                  <a:pt x="1096924" y="454388"/>
                </a:lnTo>
                <a:lnTo>
                  <a:pt x="1096924"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dirty="0"/>
          </a:p>
        </p:txBody>
      </p:sp>
      <p:sp>
        <p:nvSpPr>
          <p:cNvPr id="13" name="Freeform: Shape 12">
            <a:extLst>
              <a:ext uri="{FF2B5EF4-FFF2-40B4-BE49-F238E27FC236}">
                <a16:creationId xmlns:a16="http://schemas.microsoft.com/office/drawing/2014/main" id="{A4E62AC6-B5E1-4792-8119-1DF14DF5AD62}"/>
              </a:ext>
            </a:extLst>
          </p:cNvPr>
          <p:cNvSpPr>
            <a:spLocks/>
          </p:cNvSpPr>
          <p:nvPr/>
        </p:nvSpPr>
        <p:spPr bwMode="auto">
          <a:xfrm>
            <a:off x="2289320" y="3910542"/>
            <a:ext cx="3138435"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tx1"/>
          </a:solidFill>
          <a:ln>
            <a:noFill/>
          </a:ln>
        </p:spPr>
        <p:txBody>
          <a:bodyPr vert="horz" wrap="square" lIns="121920" tIns="60960" rIns="121920" bIns="60960" numCol="1" anchor="t" anchorCtr="0" compatLnSpc="1">
            <a:prstTxWarp prst="textNoShape">
              <a:avLst/>
            </a:prstTxWarp>
            <a:noAutofit/>
          </a:bodyPr>
          <a:lstStyle/>
          <a:p>
            <a:endParaRPr lang="en-US" sz="3200" dirty="0"/>
          </a:p>
        </p:txBody>
      </p:sp>
      <p:sp>
        <p:nvSpPr>
          <p:cNvPr id="14" name="Freeform: Shape 13">
            <a:extLst>
              <a:ext uri="{FF2B5EF4-FFF2-40B4-BE49-F238E27FC236}">
                <a16:creationId xmlns:a16="http://schemas.microsoft.com/office/drawing/2014/main" id="{D32A137B-C97C-4312-B1FC-34940C46AA10}"/>
              </a:ext>
            </a:extLst>
          </p:cNvPr>
          <p:cNvSpPr>
            <a:spLocks/>
          </p:cNvSpPr>
          <p:nvPr/>
        </p:nvSpPr>
        <p:spPr bwMode="auto">
          <a:xfrm>
            <a:off x="2289320" y="4545507"/>
            <a:ext cx="3138435" cy="651032"/>
          </a:xfrm>
          <a:custGeom>
            <a:avLst/>
            <a:gdLst>
              <a:gd name="connsiteX0" fmla="*/ 0 w 2190408"/>
              <a:gd name="connsiteY0" fmla="*/ 0 h 454375"/>
              <a:gd name="connsiteX1" fmla="*/ 1096925 w 2190408"/>
              <a:gd name="connsiteY1" fmla="*/ 0 h 454375"/>
              <a:gd name="connsiteX2" fmla="*/ 2006822 w 2190408"/>
              <a:gd name="connsiteY2" fmla="*/ 0 h 454375"/>
              <a:gd name="connsiteX3" fmla="*/ 2190408 w 2190408"/>
              <a:gd name="connsiteY3" fmla="*/ 227188 h 454375"/>
              <a:gd name="connsiteX4" fmla="*/ 2006822 w 2190408"/>
              <a:gd name="connsiteY4" fmla="*/ 453228 h 454375"/>
              <a:gd name="connsiteX5" fmla="*/ 1096925 w 2190408"/>
              <a:gd name="connsiteY5" fmla="*/ 453228 h 454375"/>
              <a:gd name="connsiteX6" fmla="*/ 1096925 w 2190408"/>
              <a:gd name="connsiteY6" fmla="*/ 454375 h 454375"/>
              <a:gd name="connsiteX7" fmla="*/ 0 w 2190408"/>
              <a:gd name="connsiteY7" fmla="*/ 454375 h 45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0408" h="454375">
                <a:moveTo>
                  <a:pt x="0" y="0"/>
                </a:moveTo>
                <a:lnTo>
                  <a:pt x="1096925" y="0"/>
                </a:lnTo>
                <a:lnTo>
                  <a:pt x="2006822" y="0"/>
                </a:lnTo>
                <a:lnTo>
                  <a:pt x="2190408" y="227188"/>
                </a:lnTo>
                <a:lnTo>
                  <a:pt x="2006822" y="453228"/>
                </a:lnTo>
                <a:lnTo>
                  <a:pt x="1096925" y="453228"/>
                </a:lnTo>
                <a:lnTo>
                  <a:pt x="1096925" y="454375"/>
                </a:lnTo>
                <a:lnTo>
                  <a:pt x="0" y="454375"/>
                </a:lnTo>
                <a:close/>
              </a:path>
            </a:pathLst>
          </a:custGeom>
          <a:solidFill>
            <a:schemeClr val="accent1"/>
          </a:solidFill>
          <a:ln>
            <a:noFill/>
          </a:ln>
        </p:spPr>
        <p:txBody>
          <a:bodyPr vert="horz" wrap="square" lIns="121920" tIns="60960" rIns="121920" bIns="60960" numCol="1" anchor="t" anchorCtr="0" compatLnSpc="1">
            <a:prstTxWarp prst="textNoShape">
              <a:avLst/>
            </a:prstTxWarp>
            <a:noAutofit/>
          </a:bodyPr>
          <a:lstStyle/>
          <a:p>
            <a:endParaRPr lang="en-US" sz="3200" dirty="0"/>
          </a:p>
        </p:txBody>
      </p:sp>
      <p:sp>
        <p:nvSpPr>
          <p:cNvPr id="19" name="TextBox 28">
            <a:extLst>
              <a:ext uri="{FF2B5EF4-FFF2-40B4-BE49-F238E27FC236}">
                <a16:creationId xmlns:a16="http://schemas.microsoft.com/office/drawing/2014/main" id="{FC5E5490-17F7-494A-81B5-EDB0F60FEBA4}"/>
              </a:ext>
            </a:extLst>
          </p:cNvPr>
          <p:cNvSpPr txBox="1">
            <a:spLocks noChangeArrowheads="1"/>
          </p:cNvSpPr>
          <p:nvPr/>
        </p:nvSpPr>
        <p:spPr bwMode="auto">
          <a:xfrm>
            <a:off x="3379035" y="2837546"/>
            <a:ext cx="33321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Scalability </a:t>
            </a:r>
          </a:p>
        </p:txBody>
      </p:sp>
      <p:sp>
        <p:nvSpPr>
          <p:cNvPr id="21" name="TextBox 28">
            <a:extLst>
              <a:ext uri="{FF2B5EF4-FFF2-40B4-BE49-F238E27FC236}">
                <a16:creationId xmlns:a16="http://schemas.microsoft.com/office/drawing/2014/main" id="{D345B807-3AEB-4A36-856D-EA6E935FD7FA}"/>
              </a:ext>
            </a:extLst>
          </p:cNvPr>
          <p:cNvSpPr txBox="1">
            <a:spLocks noChangeArrowheads="1"/>
          </p:cNvSpPr>
          <p:nvPr/>
        </p:nvSpPr>
        <p:spPr bwMode="auto">
          <a:xfrm>
            <a:off x="3072698" y="3469027"/>
            <a:ext cx="32083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sz="1400" b="1" i="0" dirty="0">
                <a:solidFill>
                  <a:srgbClr val="000000"/>
                </a:solidFill>
                <a:effectLst/>
                <a:latin typeface="Söhne"/>
              </a:rPr>
              <a:t>feature Expansion </a:t>
            </a:r>
            <a:endParaRPr lang="en-US" altLang="en-US" sz="1400" b="1"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22" name="TextBox 28">
            <a:extLst>
              <a:ext uri="{FF2B5EF4-FFF2-40B4-BE49-F238E27FC236}">
                <a16:creationId xmlns:a16="http://schemas.microsoft.com/office/drawing/2014/main" id="{6E8A4C04-A01B-476A-A875-5FEA8EFC703A}"/>
              </a:ext>
            </a:extLst>
          </p:cNvPr>
          <p:cNvSpPr txBox="1">
            <a:spLocks noChangeArrowheads="1"/>
          </p:cNvSpPr>
          <p:nvPr/>
        </p:nvSpPr>
        <p:spPr bwMode="auto">
          <a:xfrm>
            <a:off x="3292380" y="4094122"/>
            <a:ext cx="237317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Integration </a:t>
            </a:r>
          </a:p>
        </p:txBody>
      </p:sp>
      <p:sp>
        <p:nvSpPr>
          <p:cNvPr id="23" name="TextBox 28">
            <a:extLst>
              <a:ext uri="{FF2B5EF4-FFF2-40B4-BE49-F238E27FC236}">
                <a16:creationId xmlns:a16="http://schemas.microsoft.com/office/drawing/2014/main" id="{4B353009-10B2-42C7-87E2-13BC6FBECC82}"/>
              </a:ext>
            </a:extLst>
          </p:cNvPr>
          <p:cNvSpPr txBox="1">
            <a:spLocks noChangeArrowheads="1"/>
          </p:cNvSpPr>
          <p:nvPr/>
        </p:nvSpPr>
        <p:spPr bwMode="auto">
          <a:xfrm>
            <a:off x="3292380" y="4743813"/>
            <a:ext cx="268774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400" b="1" dirty="0">
                <a:solidFill>
                  <a:srgbClr val="000000"/>
                </a:solidFill>
                <a:latin typeface="Söhne"/>
                <a:ea typeface="Lato" panose="020F0502020204030203" pitchFamily="34" charset="0"/>
                <a:cs typeface="Lato" panose="020F0502020204030203" pitchFamily="34" charset="0"/>
              </a:rPr>
              <a:t>Automation</a:t>
            </a:r>
            <a:endParaRPr lang="en-US" altLang="en-US" sz="1400" b="1" dirty="0">
              <a:solidFill>
                <a:srgbClr val="000000"/>
              </a:solidFill>
              <a:latin typeface="Lato" panose="020F0502020204030203" pitchFamily="34" charset="0"/>
              <a:ea typeface="Lato" panose="020F0502020204030203" pitchFamily="34" charset="0"/>
              <a:cs typeface="Lato" panose="020F0502020204030203" pitchFamily="34" charset="0"/>
            </a:endParaRPr>
          </a:p>
        </p:txBody>
      </p:sp>
      <p:sp>
        <p:nvSpPr>
          <p:cNvPr id="28" name="TextBox 27">
            <a:extLst>
              <a:ext uri="{FF2B5EF4-FFF2-40B4-BE49-F238E27FC236}">
                <a16:creationId xmlns:a16="http://schemas.microsoft.com/office/drawing/2014/main" id="{C5EAC607-8569-43D6-BBC3-4CFB8F3C4B4D}"/>
              </a:ext>
            </a:extLst>
          </p:cNvPr>
          <p:cNvSpPr txBox="1"/>
          <p:nvPr/>
        </p:nvSpPr>
        <p:spPr>
          <a:xfrm>
            <a:off x="762515" y="634335"/>
            <a:ext cx="9238221" cy="531364"/>
          </a:xfrm>
          <a:prstGeom prst="rect">
            <a:avLst/>
          </a:prstGeom>
          <a:noFill/>
          <a:ln>
            <a:noFill/>
          </a:ln>
        </p:spPr>
        <p:txBody>
          <a:bodyPr wrap="square" lIns="0" tIns="0" rIns="0" bIns="0" rtlCol="0" anchor="ctr" anchorCtr="0">
            <a:spAutoFit/>
          </a:bodyPr>
          <a:lstStyle/>
          <a:p>
            <a:pPr>
              <a:lnSpc>
                <a:spcPts val="4400"/>
              </a:lnSpc>
            </a:pPr>
            <a:r>
              <a:rPr lang="en-US" sz="3600" b="1" dirty="0">
                <a:solidFill>
                  <a:srgbClr val="FFFF00"/>
                </a:solidFill>
                <a:latin typeface="Times New Roman" panose="02020603050405020304" pitchFamily="18" charset="0"/>
                <a:ea typeface="Source Serif Pro" panose="02040603050405020204" pitchFamily="18" charset="0"/>
                <a:cs typeface="Times New Roman" panose="02020603050405020304" pitchFamily="18" charset="0"/>
              </a:rPr>
              <a:t>Our Expected Growth Path</a:t>
            </a:r>
          </a:p>
        </p:txBody>
      </p:sp>
      <p:sp>
        <p:nvSpPr>
          <p:cNvPr id="15" name="TextBox 14">
            <a:extLst>
              <a:ext uri="{FF2B5EF4-FFF2-40B4-BE49-F238E27FC236}">
                <a16:creationId xmlns:a16="http://schemas.microsoft.com/office/drawing/2014/main" id="{09720B53-5B72-E909-6170-7A8005FB220B}"/>
              </a:ext>
            </a:extLst>
          </p:cNvPr>
          <p:cNvSpPr txBox="1"/>
          <p:nvPr/>
        </p:nvSpPr>
        <p:spPr>
          <a:xfrm>
            <a:off x="5665550" y="2521829"/>
            <a:ext cx="6252606" cy="646331"/>
          </a:xfrm>
          <a:prstGeom prst="rect">
            <a:avLst/>
          </a:prstGeom>
          <a:noFill/>
        </p:spPr>
        <p:txBody>
          <a:bodyPr wrap="square">
            <a:spAutoFit/>
          </a:bodyPr>
          <a:lstStyle/>
          <a:p>
            <a:r>
              <a:rPr lang="en-US" dirty="0">
                <a:solidFill>
                  <a:srgbClr val="FCFCFC"/>
                </a:solidFill>
                <a:latin typeface="Times New Roman" panose="02020603050405020304" pitchFamily="18" charset="0"/>
                <a:cs typeface="Times New Roman" panose="02020603050405020304" pitchFamily="18" charset="0"/>
              </a:rPr>
              <a:t>Ensuring the backup assistant can seamlessly handle increased data volumes &amp; user demand without compromising performance</a:t>
            </a:r>
            <a:endParaRPr lang="en-IN" dirty="0"/>
          </a:p>
        </p:txBody>
      </p:sp>
      <p:sp>
        <p:nvSpPr>
          <p:cNvPr id="17" name="TextBox 16">
            <a:extLst>
              <a:ext uri="{FF2B5EF4-FFF2-40B4-BE49-F238E27FC236}">
                <a16:creationId xmlns:a16="http://schemas.microsoft.com/office/drawing/2014/main" id="{4D5E292F-5BE7-1F28-9CB2-E4E22C4FD0AA}"/>
              </a:ext>
            </a:extLst>
          </p:cNvPr>
          <p:cNvSpPr txBox="1"/>
          <p:nvPr/>
        </p:nvSpPr>
        <p:spPr>
          <a:xfrm>
            <a:off x="5665550" y="3242763"/>
            <a:ext cx="6096000" cy="646331"/>
          </a:xfrm>
          <a:prstGeom prst="rect">
            <a:avLst/>
          </a:prstGeom>
          <a:noFill/>
        </p:spPr>
        <p:txBody>
          <a:bodyPr wrap="square">
            <a:spAutoFit/>
          </a:bodyPr>
          <a:lstStyle/>
          <a:p>
            <a:r>
              <a:rPr lang="en-US" dirty="0">
                <a:solidFill>
                  <a:srgbClr val="FCFCFC"/>
                </a:solidFill>
                <a:latin typeface="Times New Roman" panose="02020603050405020304" pitchFamily="18" charset="0"/>
                <a:cs typeface="Times New Roman" panose="02020603050405020304" pitchFamily="18" charset="0"/>
              </a:rPr>
              <a:t>Continuously adding new features and capabilities to enhance the backup assistant’s functionality</a:t>
            </a:r>
            <a:endParaRPr lang="en-IN" dirty="0">
              <a:solidFill>
                <a:srgbClr val="FCFCFC"/>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D84B34CF-8534-623C-9580-5627D4A74762}"/>
              </a:ext>
            </a:extLst>
          </p:cNvPr>
          <p:cNvSpPr txBox="1"/>
          <p:nvPr/>
        </p:nvSpPr>
        <p:spPr>
          <a:xfrm>
            <a:off x="5665550" y="3929380"/>
            <a:ext cx="6096000" cy="646331"/>
          </a:xfrm>
          <a:prstGeom prst="rect">
            <a:avLst/>
          </a:prstGeom>
          <a:noFill/>
        </p:spPr>
        <p:txBody>
          <a:bodyPr wrap="square">
            <a:spAutoFit/>
          </a:bodyPr>
          <a:lstStyle/>
          <a:p>
            <a:r>
              <a:rPr lang="en-US" dirty="0">
                <a:solidFill>
                  <a:srgbClr val="FCFCFC"/>
                </a:solidFill>
                <a:latin typeface="Times New Roman" panose="02020603050405020304" pitchFamily="18" charset="0"/>
                <a:cs typeface="Times New Roman" panose="02020603050405020304" pitchFamily="18" charset="0"/>
              </a:rPr>
              <a:t>Integrating the backup assistant with other AWS services or third-party tools to streamline workflows</a:t>
            </a:r>
            <a:endParaRPr lang="en-IN" dirty="0">
              <a:solidFill>
                <a:srgbClr val="FCFCFC"/>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7351E24-F4ED-4A26-CA53-5D8F38F5FD75}"/>
              </a:ext>
            </a:extLst>
          </p:cNvPr>
          <p:cNvSpPr txBox="1"/>
          <p:nvPr/>
        </p:nvSpPr>
        <p:spPr>
          <a:xfrm>
            <a:off x="5665550" y="4575711"/>
            <a:ext cx="6096000" cy="923330"/>
          </a:xfrm>
          <a:prstGeom prst="rect">
            <a:avLst/>
          </a:prstGeom>
          <a:noFill/>
        </p:spPr>
        <p:txBody>
          <a:bodyPr wrap="square">
            <a:spAutoFit/>
          </a:bodyPr>
          <a:lstStyle/>
          <a:p>
            <a:r>
              <a:rPr lang="en-US" dirty="0">
                <a:solidFill>
                  <a:srgbClr val="FCFCFC"/>
                </a:solidFill>
                <a:latin typeface="Times New Roman" panose="02020603050405020304" pitchFamily="18" charset="0"/>
                <a:cs typeface="Times New Roman" panose="02020603050405020304" pitchFamily="18" charset="0"/>
              </a:rPr>
              <a:t>Increasing automation capabilities to minimize manual intervention, optimize resource utilization, and improve overall efficiency</a:t>
            </a:r>
            <a:endParaRPr lang="en-IN" dirty="0">
              <a:solidFill>
                <a:srgbClr val="FCFCF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36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ppt_w</p:attrName>
                                        </p:attrNameLst>
                                      </p:cBhvr>
                                      <p:tavLst>
                                        <p:tav tm="0">
                                          <p:val>
                                            <p:strVal val="#ppt_w*0.70"/>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Effect transition="in" filter="fade">
                                      <p:cBhvr>
                                        <p:cTn id="19" dur="1000"/>
                                        <p:tgtEl>
                                          <p:spTgt spid="5"/>
                                        </p:tgtEl>
                                      </p:cBhvr>
                                    </p:animEffect>
                                  </p:childTnLst>
                                </p:cTn>
                              </p:par>
                              <p:par>
                                <p:cTn id="20" presetID="55" presetClass="entr" presetSubtype="0" fill="hold" grpId="0" nodeType="withEffect" nodePh="1">
                                  <p:stCondLst>
                                    <p:cond delay="0"/>
                                  </p:stCondLst>
                                  <p:endCondLst>
                                    <p:cond evt="begin" delay="0">
                                      <p:tn val="20"/>
                                    </p:cond>
                                  </p:end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1000" fill="hold"/>
                                        <p:tgtEl>
                                          <p:spTgt spid="7"/>
                                        </p:tgtEl>
                                        <p:attrNameLst>
                                          <p:attrName>ppt_w</p:attrName>
                                        </p:attrNameLst>
                                      </p:cBhvr>
                                      <p:tavLst>
                                        <p:tav tm="0">
                                          <p:val>
                                            <p:strVal val="#ppt_w*0.70"/>
                                          </p:val>
                                        </p:tav>
                                        <p:tav tm="100000">
                                          <p:val>
                                            <p:strVal val="#ppt_w"/>
                                          </p:val>
                                        </p:tav>
                                      </p:tavLst>
                                    </p:anim>
                                    <p:anim calcmode="lin" valueType="num">
                                      <p:cBhvr>
                                        <p:cTn id="28" dur="1000" fill="hold"/>
                                        <p:tgtEl>
                                          <p:spTgt spid="7"/>
                                        </p:tgtEl>
                                        <p:attrNameLst>
                                          <p:attrName>ppt_h</p:attrName>
                                        </p:attrNameLst>
                                      </p:cBhvr>
                                      <p:tavLst>
                                        <p:tav tm="0">
                                          <p:val>
                                            <p:strVal val="#ppt_h"/>
                                          </p:val>
                                        </p:tav>
                                        <p:tav tm="100000">
                                          <p:val>
                                            <p:strVal val="#ppt_h"/>
                                          </p:val>
                                        </p:tav>
                                      </p:tavLst>
                                    </p:anim>
                                    <p:animEffect transition="in" filter="fade">
                                      <p:cBhvr>
                                        <p:cTn id="29" dur="1000"/>
                                        <p:tgtEl>
                                          <p:spTgt spid="7"/>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1000" fill="hold"/>
                                        <p:tgtEl>
                                          <p:spTgt spid="8"/>
                                        </p:tgtEl>
                                        <p:attrNameLst>
                                          <p:attrName>ppt_w</p:attrName>
                                        </p:attrNameLst>
                                      </p:cBhvr>
                                      <p:tavLst>
                                        <p:tav tm="0">
                                          <p:val>
                                            <p:strVal val="#ppt_w*0.70"/>
                                          </p:val>
                                        </p:tav>
                                        <p:tav tm="100000">
                                          <p:val>
                                            <p:strVal val="#ppt_w"/>
                                          </p:val>
                                        </p:tav>
                                      </p:tavLst>
                                    </p:anim>
                                    <p:anim calcmode="lin" valueType="num">
                                      <p:cBhvr>
                                        <p:cTn id="33" dur="1000" fill="hold"/>
                                        <p:tgtEl>
                                          <p:spTgt spid="8"/>
                                        </p:tgtEl>
                                        <p:attrNameLst>
                                          <p:attrName>ppt_h</p:attrName>
                                        </p:attrNameLst>
                                      </p:cBhvr>
                                      <p:tavLst>
                                        <p:tav tm="0">
                                          <p:val>
                                            <p:strVal val="#ppt_h"/>
                                          </p:val>
                                        </p:tav>
                                        <p:tav tm="100000">
                                          <p:val>
                                            <p:strVal val="#ppt_h"/>
                                          </p:val>
                                        </p:tav>
                                      </p:tavLst>
                                    </p:anim>
                                    <p:animEffect transition="in" filter="fade">
                                      <p:cBhvr>
                                        <p:cTn id="34" dur="1000"/>
                                        <p:tgtEl>
                                          <p:spTgt spid="8"/>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1000" fill="hold"/>
                                        <p:tgtEl>
                                          <p:spTgt spid="9"/>
                                        </p:tgtEl>
                                        <p:attrNameLst>
                                          <p:attrName>ppt_w</p:attrName>
                                        </p:attrNameLst>
                                      </p:cBhvr>
                                      <p:tavLst>
                                        <p:tav tm="0">
                                          <p:val>
                                            <p:strVal val="#ppt_w*0.70"/>
                                          </p:val>
                                        </p:tav>
                                        <p:tav tm="100000">
                                          <p:val>
                                            <p:strVal val="#ppt_w"/>
                                          </p:val>
                                        </p:tav>
                                      </p:tavLst>
                                    </p:anim>
                                    <p:anim calcmode="lin" valueType="num">
                                      <p:cBhvr>
                                        <p:cTn id="38" dur="1000" fill="hold"/>
                                        <p:tgtEl>
                                          <p:spTgt spid="9"/>
                                        </p:tgtEl>
                                        <p:attrNameLst>
                                          <p:attrName>ppt_h</p:attrName>
                                        </p:attrNameLst>
                                      </p:cBhvr>
                                      <p:tavLst>
                                        <p:tav tm="0">
                                          <p:val>
                                            <p:strVal val="#ppt_h"/>
                                          </p:val>
                                        </p:tav>
                                        <p:tav tm="100000">
                                          <p:val>
                                            <p:strVal val="#ppt_h"/>
                                          </p:val>
                                        </p:tav>
                                      </p:tavLst>
                                    </p:anim>
                                    <p:animEffect transition="in" filter="fade">
                                      <p:cBhvr>
                                        <p:cTn id="39" dur="1000"/>
                                        <p:tgtEl>
                                          <p:spTgt spid="9"/>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strVal val="#ppt_w*0.70"/>
                                          </p:val>
                                        </p:tav>
                                        <p:tav tm="100000">
                                          <p:val>
                                            <p:strVal val="#ppt_w"/>
                                          </p:val>
                                        </p:tav>
                                      </p:tavLst>
                                    </p:anim>
                                    <p:anim calcmode="lin" valueType="num">
                                      <p:cBhvr>
                                        <p:cTn id="43" dur="1000" fill="hold"/>
                                        <p:tgtEl>
                                          <p:spTgt spid="10"/>
                                        </p:tgtEl>
                                        <p:attrNameLst>
                                          <p:attrName>ppt_h</p:attrName>
                                        </p:attrNameLst>
                                      </p:cBhvr>
                                      <p:tavLst>
                                        <p:tav tm="0">
                                          <p:val>
                                            <p:strVal val="#ppt_h"/>
                                          </p:val>
                                        </p:tav>
                                        <p:tav tm="100000">
                                          <p:val>
                                            <p:strVal val="#ppt_h"/>
                                          </p:val>
                                        </p:tav>
                                      </p:tavLst>
                                    </p:anim>
                                    <p:animEffect transition="in" filter="fade">
                                      <p:cBhvr>
                                        <p:cTn id="44" dur="1000"/>
                                        <p:tgtEl>
                                          <p:spTgt spid="10"/>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strVal val="#ppt_w*0.70"/>
                                          </p:val>
                                        </p:tav>
                                        <p:tav tm="100000">
                                          <p:val>
                                            <p:strVal val="#ppt_w"/>
                                          </p:val>
                                        </p:tav>
                                      </p:tavLst>
                                    </p:anim>
                                    <p:anim calcmode="lin" valueType="num">
                                      <p:cBhvr>
                                        <p:cTn id="48" dur="1000" fill="hold"/>
                                        <p:tgtEl>
                                          <p:spTgt spid="11"/>
                                        </p:tgtEl>
                                        <p:attrNameLst>
                                          <p:attrName>ppt_h</p:attrName>
                                        </p:attrNameLst>
                                      </p:cBhvr>
                                      <p:tavLst>
                                        <p:tav tm="0">
                                          <p:val>
                                            <p:strVal val="#ppt_h"/>
                                          </p:val>
                                        </p:tav>
                                        <p:tav tm="100000">
                                          <p:val>
                                            <p:strVal val="#ppt_h"/>
                                          </p:val>
                                        </p:tav>
                                      </p:tavLst>
                                    </p:anim>
                                    <p:animEffect transition="in" filter="fade">
                                      <p:cBhvr>
                                        <p:cTn id="49" dur="1000"/>
                                        <p:tgtEl>
                                          <p:spTgt spid="11"/>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1000" fill="hold"/>
                                        <p:tgtEl>
                                          <p:spTgt spid="12"/>
                                        </p:tgtEl>
                                        <p:attrNameLst>
                                          <p:attrName>ppt_w</p:attrName>
                                        </p:attrNameLst>
                                      </p:cBhvr>
                                      <p:tavLst>
                                        <p:tav tm="0">
                                          <p:val>
                                            <p:strVal val="#ppt_w*0.70"/>
                                          </p:val>
                                        </p:tav>
                                        <p:tav tm="100000">
                                          <p:val>
                                            <p:strVal val="#ppt_w"/>
                                          </p:val>
                                        </p:tav>
                                      </p:tavLst>
                                    </p:anim>
                                    <p:anim calcmode="lin" valueType="num">
                                      <p:cBhvr>
                                        <p:cTn id="53" dur="1000" fill="hold"/>
                                        <p:tgtEl>
                                          <p:spTgt spid="12"/>
                                        </p:tgtEl>
                                        <p:attrNameLst>
                                          <p:attrName>ppt_h</p:attrName>
                                        </p:attrNameLst>
                                      </p:cBhvr>
                                      <p:tavLst>
                                        <p:tav tm="0">
                                          <p:val>
                                            <p:strVal val="#ppt_h"/>
                                          </p:val>
                                        </p:tav>
                                        <p:tav tm="100000">
                                          <p:val>
                                            <p:strVal val="#ppt_h"/>
                                          </p:val>
                                        </p:tav>
                                      </p:tavLst>
                                    </p:anim>
                                    <p:animEffect transition="in" filter="fade">
                                      <p:cBhvr>
                                        <p:cTn id="54" dur="1000"/>
                                        <p:tgtEl>
                                          <p:spTgt spid="12"/>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strVal val="#ppt_w*0.70"/>
                                          </p:val>
                                        </p:tav>
                                        <p:tav tm="100000">
                                          <p:val>
                                            <p:strVal val="#ppt_w"/>
                                          </p:val>
                                        </p:tav>
                                      </p:tavLst>
                                    </p:anim>
                                    <p:anim calcmode="lin" valueType="num">
                                      <p:cBhvr>
                                        <p:cTn id="58" dur="1000" fill="hold"/>
                                        <p:tgtEl>
                                          <p:spTgt spid="13"/>
                                        </p:tgtEl>
                                        <p:attrNameLst>
                                          <p:attrName>ppt_h</p:attrName>
                                        </p:attrNameLst>
                                      </p:cBhvr>
                                      <p:tavLst>
                                        <p:tav tm="0">
                                          <p:val>
                                            <p:strVal val="#ppt_h"/>
                                          </p:val>
                                        </p:tav>
                                        <p:tav tm="100000">
                                          <p:val>
                                            <p:strVal val="#ppt_h"/>
                                          </p:val>
                                        </p:tav>
                                      </p:tavLst>
                                    </p:anim>
                                    <p:animEffect transition="in" filter="fade">
                                      <p:cBhvr>
                                        <p:cTn id="59" dur="1000"/>
                                        <p:tgtEl>
                                          <p:spTgt spid="13"/>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strVal val="#ppt_w*0.70"/>
                                          </p:val>
                                        </p:tav>
                                        <p:tav tm="100000">
                                          <p:val>
                                            <p:strVal val="#ppt_w"/>
                                          </p:val>
                                        </p:tav>
                                      </p:tavLst>
                                    </p:anim>
                                    <p:anim calcmode="lin" valueType="num">
                                      <p:cBhvr>
                                        <p:cTn id="63" dur="1000" fill="hold"/>
                                        <p:tgtEl>
                                          <p:spTgt spid="14"/>
                                        </p:tgtEl>
                                        <p:attrNameLst>
                                          <p:attrName>ppt_h</p:attrName>
                                        </p:attrNameLst>
                                      </p:cBhvr>
                                      <p:tavLst>
                                        <p:tav tm="0">
                                          <p:val>
                                            <p:strVal val="#ppt_h"/>
                                          </p:val>
                                        </p:tav>
                                        <p:tav tm="100000">
                                          <p:val>
                                            <p:strVal val="#ppt_h"/>
                                          </p:val>
                                        </p:tav>
                                      </p:tavLst>
                                    </p:anim>
                                    <p:animEffect transition="in" filter="fade">
                                      <p:cBhvr>
                                        <p:cTn id="64" dur="1000"/>
                                        <p:tgtEl>
                                          <p:spTgt spid="14"/>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1000" fill="hold"/>
                                        <p:tgtEl>
                                          <p:spTgt spid="19"/>
                                        </p:tgtEl>
                                        <p:attrNameLst>
                                          <p:attrName>ppt_w</p:attrName>
                                        </p:attrNameLst>
                                      </p:cBhvr>
                                      <p:tavLst>
                                        <p:tav tm="0">
                                          <p:val>
                                            <p:strVal val="#ppt_w*0.70"/>
                                          </p:val>
                                        </p:tav>
                                        <p:tav tm="100000">
                                          <p:val>
                                            <p:strVal val="#ppt_w"/>
                                          </p:val>
                                        </p:tav>
                                      </p:tavLst>
                                    </p:anim>
                                    <p:anim calcmode="lin" valueType="num">
                                      <p:cBhvr>
                                        <p:cTn id="68" dur="1000" fill="hold"/>
                                        <p:tgtEl>
                                          <p:spTgt spid="19"/>
                                        </p:tgtEl>
                                        <p:attrNameLst>
                                          <p:attrName>ppt_h</p:attrName>
                                        </p:attrNameLst>
                                      </p:cBhvr>
                                      <p:tavLst>
                                        <p:tav tm="0">
                                          <p:val>
                                            <p:strVal val="#ppt_h"/>
                                          </p:val>
                                        </p:tav>
                                        <p:tav tm="100000">
                                          <p:val>
                                            <p:strVal val="#ppt_h"/>
                                          </p:val>
                                        </p:tav>
                                      </p:tavLst>
                                    </p:anim>
                                    <p:animEffect transition="in" filter="fade">
                                      <p:cBhvr>
                                        <p:cTn id="69" dur="1000"/>
                                        <p:tgtEl>
                                          <p:spTgt spid="19"/>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1000" fill="hold"/>
                                        <p:tgtEl>
                                          <p:spTgt spid="21"/>
                                        </p:tgtEl>
                                        <p:attrNameLst>
                                          <p:attrName>ppt_w</p:attrName>
                                        </p:attrNameLst>
                                      </p:cBhvr>
                                      <p:tavLst>
                                        <p:tav tm="0">
                                          <p:val>
                                            <p:strVal val="#ppt_w*0.70"/>
                                          </p:val>
                                        </p:tav>
                                        <p:tav tm="100000">
                                          <p:val>
                                            <p:strVal val="#ppt_w"/>
                                          </p:val>
                                        </p:tav>
                                      </p:tavLst>
                                    </p:anim>
                                    <p:anim calcmode="lin" valueType="num">
                                      <p:cBhvr>
                                        <p:cTn id="73" dur="1000" fill="hold"/>
                                        <p:tgtEl>
                                          <p:spTgt spid="21"/>
                                        </p:tgtEl>
                                        <p:attrNameLst>
                                          <p:attrName>ppt_h</p:attrName>
                                        </p:attrNameLst>
                                      </p:cBhvr>
                                      <p:tavLst>
                                        <p:tav tm="0">
                                          <p:val>
                                            <p:strVal val="#ppt_h"/>
                                          </p:val>
                                        </p:tav>
                                        <p:tav tm="100000">
                                          <p:val>
                                            <p:strVal val="#ppt_h"/>
                                          </p:val>
                                        </p:tav>
                                      </p:tavLst>
                                    </p:anim>
                                    <p:animEffect transition="in" filter="fade">
                                      <p:cBhvr>
                                        <p:cTn id="74" dur="1000"/>
                                        <p:tgtEl>
                                          <p:spTgt spid="21"/>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1000" fill="hold"/>
                                        <p:tgtEl>
                                          <p:spTgt spid="22"/>
                                        </p:tgtEl>
                                        <p:attrNameLst>
                                          <p:attrName>ppt_w</p:attrName>
                                        </p:attrNameLst>
                                      </p:cBhvr>
                                      <p:tavLst>
                                        <p:tav tm="0">
                                          <p:val>
                                            <p:strVal val="#ppt_w*0.70"/>
                                          </p:val>
                                        </p:tav>
                                        <p:tav tm="100000">
                                          <p:val>
                                            <p:strVal val="#ppt_w"/>
                                          </p:val>
                                        </p:tav>
                                      </p:tavLst>
                                    </p:anim>
                                    <p:anim calcmode="lin" valueType="num">
                                      <p:cBhvr>
                                        <p:cTn id="78" dur="1000" fill="hold"/>
                                        <p:tgtEl>
                                          <p:spTgt spid="22"/>
                                        </p:tgtEl>
                                        <p:attrNameLst>
                                          <p:attrName>ppt_h</p:attrName>
                                        </p:attrNameLst>
                                      </p:cBhvr>
                                      <p:tavLst>
                                        <p:tav tm="0">
                                          <p:val>
                                            <p:strVal val="#ppt_h"/>
                                          </p:val>
                                        </p:tav>
                                        <p:tav tm="100000">
                                          <p:val>
                                            <p:strVal val="#ppt_h"/>
                                          </p:val>
                                        </p:tav>
                                      </p:tavLst>
                                    </p:anim>
                                    <p:animEffect transition="in" filter="fade">
                                      <p:cBhvr>
                                        <p:cTn id="79" dur="1000"/>
                                        <p:tgtEl>
                                          <p:spTgt spid="22"/>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1000" fill="hold"/>
                                        <p:tgtEl>
                                          <p:spTgt spid="23"/>
                                        </p:tgtEl>
                                        <p:attrNameLst>
                                          <p:attrName>ppt_w</p:attrName>
                                        </p:attrNameLst>
                                      </p:cBhvr>
                                      <p:tavLst>
                                        <p:tav tm="0">
                                          <p:val>
                                            <p:strVal val="#ppt_w*0.70"/>
                                          </p:val>
                                        </p:tav>
                                        <p:tav tm="100000">
                                          <p:val>
                                            <p:strVal val="#ppt_w"/>
                                          </p:val>
                                        </p:tav>
                                      </p:tavLst>
                                    </p:anim>
                                    <p:anim calcmode="lin" valueType="num">
                                      <p:cBhvr>
                                        <p:cTn id="83" dur="1000" fill="hold"/>
                                        <p:tgtEl>
                                          <p:spTgt spid="23"/>
                                        </p:tgtEl>
                                        <p:attrNameLst>
                                          <p:attrName>ppt_h</p:attrName>
                                        </p:attrNameLst>
                                      </p:cBhvr>
                                      <p:tavLst>
                                        <p:tav tm="0">
                                          <p:val>
                                            <p:strVal val="#ppt_h"/>
                                          </p:val>
                                        </p:tav>
                                        <p:tav tm="100000">
                                          <p:val>
                                            <p:strVal val="#ppt_h"/>
                                          </p:val>
                                        </p:tav>
                                      </p:tavLst>
                                    </p:anim>
                                    <p:animEffect transition="in" filter="fade">
                                      <p:cBhvr>
                                        <p:cTn id="8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animBg="1"/>
      <p:bldP spid="8" grpId="0" animBg="1"/>
      <p:bldP spid="9" grpId="0" animBg="1"/>
      <p:bldP spid="10" grpId="0" animBg="1"/>
      <p:bldP spid="11" grpId="0" animBg="1"/>
      <p:bldP spid="12" grpId="0" animBg="1"/>
      <p:bldP spid="13" grpId="0" animBg="1"/>
      <p:bldP spid="14" grpId="0" animBg="1"/>
      <p:bldP spid="19" grpId="0"/>
      <p:bldP spid="21"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E5BCDF-79AB-4D05-855E-E9BDBF97B38E}"/>
              </a:ext>
            </a:extLst>
          </p:cNvPr>
          <p:cNvSpPr txBox="1"/>
          <p:nvPr/>
        </p:nvSpPr>
        <p:spPr>
          <a:xfrm>
            <a:off x="720597" y="2598004"/>
            <a:ext cx="2607274" cy="1661993"/>
          </a:xfrm>
          <a:prstGeom prst="rect">
            <a:avLst/>
          </a:prstGeom>
          <a:noFill/>
          <a:ln>
            <a:noFill/>
          </a:ln>
        </p:spPr>
        <p:txBody>
          <a:bodyPr wrap="square" lIns="0" tIns="0" rIns="0" bIns="0" rtlCol="0" anchor="ctr" anchorCtr="0">
            <a:spAutoFit/>
          </a:bodyPr>
          <a:lstStyle/>
          <a:p>
            <a:r>
              <a:rPr lang="en-US" sz="3600" b="1" dirty="0">
                <a:solidFill>
                  <a:srgbClr val="FFFF00"/>
                </a:solidFill>
                <a:latin typeface="Times New Roman" panose="02020603050405020304" pitchFamily="18" charset="0"/>
                <a:ea typeface="Source Serif Pro" panose="02040603050405020204" pitchFamily="18" charset="0"/>
                <a:cs typeface="Times New Roman" panose="02020603050405020304" pitchFamily="18" charset="0"/>
              </a:rPr>
              <a:t>What We Are Looking To Achieve</a:t>
            </a:r>
          </a:p>
        </p:txBody>
      </p:sp>
      <p:sp>
        <p:nvSpPr>
          <p:cNvPr id="20" name="TextBox 28">
            <a:extLst>
              <a:ext uri="{FF2B5EF4-FFF2-40B4-BE49-F238E27FC236}">
                <a16:creationId xmlns:a16="http://schemas.microsoft.com/office/drawing/2014/main" id="{42CC8E76-7FA3-488F-9EB7-1F7C1A7095EF}"/>
              </a:ext>
            </a:extLst>
          </p:cNvPr>
          <p:cNvSpPr txBox="1">
            <a:spLocks noChangeArrowheads="1"/>
          </p:cNvSpPr>
          <p:nvPr/>
        </p:nvSpPr>
        <p:spPr bwMode="auto">
          <a:xfrm>
            <a:off x="6073418" y="787123"/>
            <a:ext cx="2235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Sending Alerts </a:t>
            </a:r>
          </a:p>
        </p:txBody>
      </p:sp>
      <p:sp>
        <p:nvSpPr>
          <p:cNvPr id="24" name="TextBox 28">
            <a:extLst>
              <a:ext uri="{FF2B5EF4-FFF2-40B4-BE49-F238E27FC236}">
                <a16:creationId xmlns:a16="http://schemas.microsoft.com/office/drawing/2014/main" id="{72BEB1CE-61E1-42B3-B16A-500E1C00CFCF}"/>
              </a:ext>
            </a:extLst>
          </p:cNvPr>
          <p:cNvSpPr txBox="1">
            <a:spLocks noChangeArrowheads="1"/>
          </p:cNvSpPr>
          <p:nvPr/>
        </p:nvSpPr>
        <p:spPr bwMode="auto">
          <a:xfrm>
            <a:off x="6910486" y="2007571"/>
            <a:ext cx="2235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Cost Effective</a:t>
            </a:r>
            <a:r>
              <a:rPr lang="en-US" altLang="en-US" sz="1400" b="1" dirty="0">
                <a:solidFill>
                  <a:schemeClr val="bg1"/>
                </a:solidFill>
                <a:latin typeface="Lato" panose="020F0502020204030203" pitchFamily="34" charset="0"/>
                <a:ea typeface="Lato" panose="020F0502020204030203" pitchFamily="34" charset="0"/>
                <a:cs typeface="Lato" panose="020F0502020204030203" pitchFamily="34" charset="0"/>
              </a:rPr>
              <a:t> </a:t>
            </a:r>
          </a:p>
        </p:txBody>
      </p:sp>
      <p:sp>
        <p:nvSpPr>
          <p:cNvPr id="27" name="TextBox 28">
            <a:extLst>
              <a:ext uri="{FF2B5EF4-FFF2-40B4-BE49-F238E27FC236}">
                <a16:creationId xmlns:a16="http://schemas.microsoft.com/office/drawing/2014/main" id="{15901CD6-57CF-4BF5-A3DE-41E0BE49E3A7}"/>
              </a:ext>
            </a:extLst>
          </p:cNvPr>
          <p:cNvSpPr txBox="1">
            <a:spLocks noChangeArrowheads="1"/>
          </p:cNvSpPr>
          <p:nvPr/>
        </p:nvSpPr>
        <p:spPr bwMode="auto">
          <a:xfrm>
            <a:off x="7843911" y="3206456"/>
            <a:ext cx="25740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Automated process </a:t>
            </a:r>
          </a:p>
        </p:txBody>
      </p:sp>
      <p:sp>
        <p:nvSpPr>
          <p:cNvPr id="30" name="TextBox 28">
            <a:extLst>
              <a:ext uri="{FF2B5EF4-FFF2-40B4-BE49-F238E27FC236}">
                <a16:creationId xmlns:a16="http://schemas.microsoft.com/office/drawing/2014/main" id="{B23FD7C0-E285-4FA4-9814-B59A7D278C80}"/>
              </a:ext>
            </a:extLst>
          </p:cNvPr>
          <p:cNvSpPr txBox="1">
            <a:spLocks noChangeArrowheads="1"/>
          </p:cNvSpPr>
          <p:nvPr/>
        </p:nvSpPr>
        <p:spPr bwMode="auto">
          <a:xfrm>
            <a:off x="8695728" y="4405342"/>
            <a:ext cx="3305772" cy="62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813" fontAlgn="base">
              <a:spcBef>
                <a:spcPct val="0"/>
              </a:spcBef>
              <a:spcAft>
                <a:spcPct val="0"/>
              </a:spcAft>
              <a:defRPr>
                <a:solidFill>
                  <a:schemeClr val="tx1"/>
                </a:solidFill>
                <a:latin typeface="Calibri" panose="020F0502020204030204" pitchFamily="34" charset="0"/>
              </a:defRPr>
            </a:lvl6pPr>
            <a:lvl7pPr marL="2971800" indent="-228600" defTabSz="912813" fontAlgn="base">
              <a:spcBef>
                <a:spcPct val="0"/>
              </a:spcBef>
              <a:spcAft>
                <a:spcPct val="0"/>
              </a:spcAft>
              <a:defRPr>
                <a:solidFill>
                  <a:schemeClr val="tx1"/>
                </a:solidFill>
                <a:latin typeface="Calibri" panose="020F0502020204030204" pitchFamily="34" charset="0"/>
              </a:defRPr>
            </a:lvl7pPr>
            <a:lvl8pPr marL="3429000" indent="-228600" defTabSz="912813" fontAlgn="base">
              <a:spcBef>
                <a:spcPct val="0"/>
              </a:spcBef>
              <a:spcAft>
                <a:spcPct val="0"/>
              </a:spcAft>
              <a:defRPr>
                <a:solidFill>
                  <a:schemeClr val="tx1"/>
                </a:solidFill>
                <a:latin typeface="Calibri" panose="020F0502020204030204" pitchFamily="34" charset="0"/>
              </a:defRPr>
            </a:lvl8pPr>
            <a:lvl9pPr marL="3886200" indent="-228600" defTabSz="912813"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2000" b="1" dirty="0">
                <a:solidFill>
                  <a:schemeClr val="bg1"/>
                </a:solidFill>
                <a:latin typeface="Times New Roman" panose="02020603050405020304" pitchFamily="18" charset="0"/>
                <a:ea typeface="Lato" panose="020F0502020204030203" pitchFamily="34" charset="0"/>
                <a:cs typeface="Times New Roman" panose="02020603050405020304" pitchFamily="18" charset="0"/>
              </a:rPr>
              <a:t>Automated Server Maintenance </a:t>
            </a:r>
          </a:p>
        </p:txBody>
      </p:sp>
      <p:sp>
        <p:nvSpPr>
          <p:cNvPr id="29" name="Freeform 20">
            <a:extLst>
              <a:ext uri="{FF2B5EF4-FFF2-40B4-BE49-F238E27FC236}">
                <a16:creationId xmlns:a16="http://schemas.microsoft.com/office/drawing/2014/main" id="{83B685AB-BF8E-4322-B9C4-0F2F733B7574}"/>
              </a:ext>
            </a:extLst>
          </p:cNvPr>
          <p:cNvSpPr>
            <a:spLocks/>
          </p:cNvSpPr>
          <p:nvPr/>
        </p:nvSpPr>
        <p:spPr bwMode="auto">
          <a:xfrm>
            <a:off x="6589417" y="3671777"/>
            <a:ext cx="867469" cy="1188593"/>
          </a:xfrm>
          <a:custGeom>
            <a:avLst/>
            <a:gdLst>
              <a:gd name="T0" fmla="*/ 449 w 449"/>
              <a:gd name="T1" fmla="*/ 0 h 705"/>
              <a:gd name="T2" fmla="*/ 449 w 449"/>
              <a:gd name="T3" fmla="*/ 430 h 705"/>
              <a:gd name="T4" fmla="*/ 0 w 449"/>
              <a:gd name="T5" fmla="*/ 705 h 705"/>
              <a:gd name="T6" fmla="*/ 0 w 449"/>
              <a:gd name="T7" fmla="*/ 273 h 705"/>
              <a:gd name="T8" fmla="*/ 449 w 449"/>
              <a:gd name="T9" fmla="*/ 0 h 705"/>
              <a:gd name="T10" fmla="*/ 449 w 449"/>
              <a:gd name="T11" fmla="*/ 0 h 705"/>
            </a:gdLst>
            <a:ahLst/>
            <a:cxnLst>
              <a:cxn ang="0">
                <a:pos x="T0" y="T1"/>
              </a:cxn>
              <a:cxn ang="0">
                <a:pos x="T2" y="T3"/>
              </a:cxn>
              <a:cxn ang="0">
                <a:pos x="T4" y="T5"/>
              </a:cxn>
              <a:cxn ang="0">
                <a:pos x="T6" y="T7"/>
              </a:cxn>
              <a:cxn ang="0">
                <a:pos x="T8" y="T9"/>
              </a:cxn>
              <a:cxn ang="0">
                <a:pos x="T10" y="T11"/>
              </a:cxn>
            </a:cxnLst>
            <a:rect l="0" t="0" r="r" b="b"/>
            <a:pathLst>
              <a:path w="449" h="705">
                <a:moveTo>
                  <a:pt x="449" y="0"/>
                </a:moveTo>
                <a:lnTo>
                  <a:pt x="449" y="430"/>
                </a:lnTo>
                <a:lnTo>
                  <a:pt x="0" y="705"/>
                </a:lnTo>
                <a:lnTo>
                  <a:pt x="0" y="273"/>
                </a:lnTo>
                <a:lnTo>
                  <a:pt x="449" y="0"/>
                </a:lnTo>
                <a:lnTo>
                  <a:pt x="449"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2" name="Freeform 21">
            <a:extLst>
              <a:ext uri="{FF2B5EF4-FFF2-40B4-BE49-F238E27FC236}">
                <a16:creationId xmlns:a16="http://schemas.microsoft.com/office/drawing/2014/main" id="{E4D42DA5-60A8-43DB-BB73-6068F2A13A82}"/>
              </a:ext>
            </a:extLst>
          </p:cNvPr>
          <p:cNvSpPr>
            <a:spLocks/>
          </p:cNvSpPr>
          <p:nvPr/>
        </p:nvSpPr>
        <p:spPr bwMode="auto">
          <a:xfrm>
            <a:off x="5735228" y="3671777"/>
            <a:ext cx="854188" cy="1901747"/>
          </a:xfrm>
          <a:custGeom>
            <a:avLst/>
            <a:gdLst>
              <a:gd name="T0" fmla="*/ 450 w 450"/>
              <a:gd name="T1" fmla="*/ 1128 h 1128"/>
              <a:gd name="T2" fmla="*/ 450 w 450"/>
              <a:gd name="T3" fmla="*/ 273 h 1128"/>
              <a:gd name="T4" fmla="*/ 0 w 450"/>
              <a:gd name="T5" fmla="*/ 0 h 1128"/>
              <a:gd name="T6" fmla="*/ 0 w 450"/>
              <a:gd name="T7" fmla="*/ 853 h 1128"/>
              <a:gd name="T8" fmla="*/ 450 w 450"/>
              <a:gd name="T9" fmla="*/ 1128 h 1128"/>
              <a:gd name="T10" fmla="*/ 450 w 450"/>
              <a:gd name="T11" fmla="*/ 1128 h 1128"/>
            </a:gdLst>
            <a:ahLst/>
            <a:cxnLst>
              <a:cxn ang="0">
                <a:pos x="T0" y="T1"/>
              </a:cxn>
              <a:cxn ang="0">
                <a:pos x="T2" y="T3"/>
              </a:cxn>
              <a:cxn ang="0">
                <a:pos x="T4" y="T5"/>
              </a:cxn>
              <a:cxn ang="0">
                <a:pos x="T6" y="T7"/>
              </a:cxn>
              <a:cxn ang="0">
                <a:pos x="T8" y="T9"/>
              </a:cxn>
              <a:cxn ang="0">
                <a:pos x="T10" y="T11"/>
              </a:cxn>
            </a:cxnLst>
            <a:rect l="0" t="0" r="r" b="b"/>
            <a:pathLst>
              <a:path w="450" h="1128">
                <a:moveTo>
                  <a:pt x="450" y="1128"/>
                </a:moveTo>
                <a:lnTo>
                  <a:pt x="450" y="273"/>
                </a:lnTo>
                <a:lnTo>
                  <a:pt x="0" y="0"/>
                </a:lnTo>
                <a:lnTo>
                  <a:pt x="0" y="853"/>
                </a:lnTo>
                <a:lnTo>
                  <a:pt x="450" y="1128"/>
                </a:lnTo>
                <a:lnTo>
                  <a:pt x="450" y="112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7" name="Freeform 22">
            <a:extLst>
              <a:ext uri="{FF2B5EF4-FFF2-40B4-BE49-F238E27FC236}">
                <a16:creationId xmlns:a16="http://schemas.microsoft.com/office/drawing/2014/main" id="{968DCF7C-0FC7-4888-B43A-7ABD2076664D}"/>
              </a:ext>
            </a:extLst>
          </p:cNvPr>
          <p:cNvSpPr>
            <a:spLocks/>
          </p:cNvSpPr>
          <p:nvPr/>
        </p:nvSpPr>
        <p:spPr bwMode="auto">
          <a:xfrm>
            <a:off x="5729717" y="3216396"/>
            <a:ext cx="1732681" cy="923898"/>
          </a:xfrm>
          <a:custGeom>
            <a:avLst/>
            <a:gdLst>
              <a:gd name="T0" fmla="*/ 450 w 899"/>
              <a:gd name="T1" fmla="*/ 549 h 549"/>
              <a:gd name="T2" fmla="*/ 899 w 899"/>
              <a:gd name="T3" fmla="*/ 276 h 549"/>
              <a:gd name="T4" fmla="*/ 450 w 899"/>
              <a:gd name="T5" fmla="*/ 0 h 549"/>
              <a:gd name="T6" fmla="*/ 0 w 899"/>
              <a:gd name="T7" fmla="*/ 276 h 549"/>
              <a:gd name="T8" fmla="*/ 450 w 899"/>
              <a:gd name="T9" fmla="*/ 549 h 549"/>
              <a:gd name="T10" fmla="*/ 450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50" y="549"/>
                </a:moveTo>
                <a:lnTo>
                  <a:pt x="899" y="276"/>
                </a:lnTo>
                <a:lnTo>
                  <a:pt x="450" y="0"/>
                </a:lnTo>
                <a:lnTo>
                  <a:pt x="0" y="276"/>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8" name="Freeform 23">
            <a:extLst>
              <a:ext uri="{FF2B5EF4-FFF2-40B4-BE49-F238E27FC236}">
                <a16:creationId xmlns:a16="http://schemas.microsoft.com/office/drawing/2014/main" id="{BF32DFC2-1403-4F04-A9B4-EAD19E984F66}"/>
              </a:ext>
            </a:extLst>
          </p:cNvPr>
          <p:cNvSpPr>
            <a:spLocks/>
          </p:cNvSpPr>
          <p:nvPr/>
        </p:nvSpPr>
        <p:spPr bwMode="auto">
          <a:xfrm>
            <a:off x="6629369" y="4880600"/>
            <a:ext cx="850385" cy="1190278"/>
          </a:xfrm>
          <a:custGeom>
            <a:avLst/>
            <a:gdLst>
              <a:gd name="T0" fmla="*/ 0 w 447"/>
              <a:gd name="T1" fmla="*/ 0 h 706"/>
              <a:gd name="T2" fmla="*/ 0 w 447"/>
              <a:gd name="T3" fmla="*/ 430 h 706"/>
              <a:gd name="T4" fmla="*/ 447 w 447"/>
              <a:gd name="T5" fmla="*/ 706 h 706"/>
              <a:gd name="T6" fmla="*/ 447 w 447"/>
              <a:gd name="T7" fmla="*/ 273 h 706"/>
              <a:gd name="T8" fmla="*/ 0 w 447"/>
              <a:gd name="T9" fmla="*/ 0 h 706"/>
              <a:gd name="T10" fmla="*/ 0 w 447"/>
              <a:gd name="T11" fmla="*/ 0 h 706"/>
            </a:gdLst>
            <a:ahLst/>
            <a:cxnLst>
              <a:cxn ang="0">
                <a:pos x="T0" y="T1"/>
              </a:cxn>
              <a:cxn ang="0">
                <a:pos x="T2" y="T3"/>
              </a:cxn>
              <a:cxn ang="0">
                <a:pos x="T4" y="T5"/>
              </a:cxn>
              <a:cxn ang="0">
                <a:pos x="T6" y="T7"/>
              </a:cxn>
              <a:cxn ang="0">
                <a:pos x="T8" y="T9"/>
              </a:cxn>
              <a:cxn ang="0">
                <a:pos x="T10" y="T11"/>
              </a:cxn>
            </a:cxnLst>
            <a:rect l="0" t="0" r="r" b="b"/>
            <a:pathLst>
              <a:path w="447" h="706">
                <a:moveTo>
                  <a:pt x="0" y="0"/>
                </a:moveTo>
                <a:lnTo>
                  <a:pt x="0" y="430"/>
                </a:lnTo>
                <a:lnTo>
                  <a:pt x="447" y="706"/>
                </a:lnTo>
                <a:lnTo>
                  <a:pt x="447" y="273"/>
                </a:lnTo>
                <a:lnTo>
                  <a:pt x="0"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39" name="Freeform 24">
            <a:extLst>
              <a:ext uri="{FF2B5EF4-FFF2-40B4-BE49-F238E27FC236}">
                <a16:creationId xmlns:a16="http://schemas.microsoft.com/office/drawing/2014/main" id="{2DDAE1BD-4AF5-45DE-A1B1-D1D34838D369}"/>
              </a:ext>
            </a:extLst>
          </p:cNvPr>
          <p:cNvSpPr>
            <a:spLocks/>
          </p:cNvSpPr>
          <p:nvPr/>
        </p:nvSpPr>
        <p:spPr bwMode="auto">
          <a:xfrm>
            <a:off x="7479753" y="4880600"/>
            <a:ext cx="854190" cy="1190278"/>
          </a:xfrm>
          <a:custGeom>
            <a:avLst/>
            <a:gdLst>
              <a:gd name="T0" fmla="*/ 0 w 449"/>
              <a:gd name="T1" fmla="*/ 706 h 706"/>
              <a:gd name="T2" fmla="*/ 0 w 449"/>
              <a:gd name="T3" fmla="*/ 273 h 706"/>
              <a:gd name="T4" fmla="*/ 449 w 449"/>
              <a:gd name="T5" fmla="*/ 0 h 706"/>
              <a:gd name="T6" fmla="*/ 449 w 449"/>
              <a:gd name="T7" fmla="*/ 430 h 706"/>
              <a:gd name="T8" fmla="*/ 0 w 449"/>
              <a:gd name="T9" fmla="*/ 706 h 706"/>
              <a:gd name="T10" fmla="*/ 0 w 449"/>
              <a:gd name="T11" fmla="*/ 706 h 706"/>
            </a:gdLst>
            <a:ahLst/>
            <a:cxnLst>
              <a:cxn ang="0">
                <a:pos x="T0" y="T1"/>
              </a:cxn>
              <a:cxn ang="0">
                <a:pos x="T2" y="T3"/>
              </a:cxn>
              <a:cxn ang="0">
                <a:pos x="T4" y="T5"/>
              </a:cxn>
              <a:cxn ang="0">
                <a:pos x="T6" y="T7"/>
              </a:cxn>
              <a:cxn ang="0">
                <a:pos x="T8" y="T9"/>
              </a:cxn>
              <a:cxn ang="0">
                <a:pos x="T10" y="T11"/>
              </a:cxn>
            </a:cxnLst>
            <a:rect l="0" t="0" r="r" b="b"/>
            <a:pathLst>
              <a:path w="449" h="706">
                <a:moveTo>
                  <a:pt x="0" y="706"/>
                </a:moveTo>
                <a:lnTo>
                  <a:pt x="0" y="273"/>
                </a:lnTo>
                <a:lnTo>
                  <a:pt x="449" y="0"/>
                </a:lnTo>
                <a:lnTo>
                  <a:pt x="449" y="430"/>
                </a:lnTo>
                <a:lnTo>
                  <a:pt x="0" y="706"/>
                </a:lnTo>
                <a:lnTo>
                  <a:pt x="0" y="706"/>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0" name="Freeform 25">
            <a:extLst>
              <a:ext uri="{FF2B5EF4-FFF2-40B4-BE49-F238E27FC236}">
                <a16:creationId xmlns:a16="http://schemas.microsoft.com/office/drawing/2014/main" id="{D7EC21A4-FA18-48FE-B874-FF182D084ECD}"/>
              </a:ext>
            </a:extLst>
          </p:cNvPr>
          <p:cNvSpPr>
            <a:spLocks/>
          </p:cNvSpPr>
          <p:nvPr/>
        </p:nvSpPr>
        <p:spPr bwMode="auto">
          <a:xfrm>
            <a:off x="6619430" y="4426904"/>
            <a:ext cx="1704573" cy="923898"/>
          </a:xfrm>
          <a:custGeom>
            <a:avLst/>
            <a:gdLst>
              <a:gd name="T0" fmla="*/ 447 w 896"/>
              <a:gd name="T1" fmla="*/ 548 h 548"/>
              <a:gd name="T2" fmla="*/ 0 w 896"/>
              <a:gd name="T3" fmla="*/ 275 h 548"/>
              <a:gd name="T4" fmla="*/ 447 w 896"/>
              <a:gd name="T5" fmla="*/ 0 h 548"/>
              <a:gd name="T6" fmla="*/ 896 w 896"/>
              <a:gd name="T7" fmla="*/ 275 h 548"/>
              <a:gd name="T8" fmla="*/ 447 w 896"/>
              <a:gd name="T9" fmla="*/ 548 h 548"/>
              <a:gd name="T10" fmla="*/ 447 w 896"/>
              <a:gd name="T11" fmla="*/ 548 h 548"/>
            </a:gdLst>
            <a:ahLst/>
            <a:cxnLst>
              <a:cxn ang="0">
                <a:pos x="T0" y="T1"/>
              </a:cxn>
              <a:cxn ang="0">
                <a:pos x="T2" y="T3"/>
              </a:cxn>
              <a:cxn ang="0">
                <a:pos x="T4" y="T5"/>
              </a:cxn>
              <a:cxn ang="0">
                <a:pos x="T6" y="T7"/>
              </a:cxn>
              <a:cxn ang="0">
                <a:pos x="T8" y="T9"/>
              </a:cxn>
              <a:cxn ang="0">
                <a:pos x="T10" y="T11"/>
              </a:cxn>
            </a:cxnLst>
            <a:rect l="0" t="0" r="r" b="b"/>
            <a:pathLst>
              <a:path w="896" h="548">
                <a:moveTo>
                  <a:pt x="447" y="548"/>
                </a:moveTo>
                <a:lnTo>
                  <a:pt x="0" y="275"/>
                </a:lnTo>
                <a:lnTo>
                  <a:pt x="447" y="0"/>
                </a:lnTo>
                <a:lnTo>
                  <a:pt x="896" y="275"/>
                </a:lnTo>
                <a:lnTo>
                  <a:pt x="447" y="548"/>
                </a:lnTo>
                <a:lnTo>
                  <a:pt x="447" y="54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1" name="Freeform 26">
            <a:extLst>
              <a:ext uri="{FF2B5EF4-FFF2-40B4-BE49-F238E27FC236}">
                <a16:creationId xmlns:a16="http://schemas.microsoft.com/office/drawing/2014/main" id="{63221AA1-F672-46C6-A1FB-E0CE191D8DEC}"/>
              </a:ext>
            </a:extLst>
          </p:cNvPr>
          <p:cNvSpPr>
            <a:spLocks/>
          </p:cNvSpPr>
          <p:nvPr/>
        </p:nvSpPr>
        <p:spPr bwMode="auto">
          <a:xfrm>
            <a:off x="5687241" y="2441037"/>
            <a:ext cx="869838" cy="1210509"/>
          </a:xfrm>
          <a:custGeom>
            <a:avLst/>
            <a:gdLst>
              <a:gd name="T0" fmla="*/ 450 w 450"/>
              <a:gd name="T1" fmla="*/ 0 h 708"/>
              <a:gd name="T2" fmla="*/ 450 w 450"/>
              <a:gd name="T3" fmla="*/ 432 h 708"/>
              <a:gd name="T4" fmla="*/ 0 w 450"/>
              <a:gd name="T5" fmla="*/ 708 h 708"/>
              <a:gd name="T6" fmla="*/ 0 w 450"/>
              <a:gd name="T7" fmla="*/ 276 h 708"/>
              <a:gd name="T8" fmla="*/ 450 w 450"/>
              <a:gd name="T9" fmla="*/ 0 h 708"/>
              <a:gd name="T10" fmla="*/ 450 w 450"/>
              <a:gd name="T11" fmla="*/ 0 h 708"/>
            </a:gdLst>
            <a:ahLst/>
            <a:cxnLst>
              <a:cxn ang="0">
                <a:pos x="T0" y="T1"/>
              </a:cxn>
              <a:cxn ang="0">
                <a:pos x="T2" y="T3"/>
              </a:cxn>
              <a:cxn ang="0">
                <a:pos x="T4" y="T5"/>
              </a:cxn>
              <a:cxn ang="0">
                <a:pos x="T6" y="T7"/>
              </a:cxn>
              <a:cxn ang="0">
                <a:pos x="T8" y="T9"/>
              </a:cxn>
              <a:cxn ang="0">
                <a:pos x="T10" y="T11"/>
              </a:cxn>
            </a:cxnLst>
            <a:rect l="0" t="0" r="r" b="b"/>
            <a:pathLst>
              <a:path w="450" h="708">
                <a:moveTo>
                  <a:pt x="450" y="0"/>
                </a:moveTo>
                <a:lnTo>
                  <a:pt x="450" y="432"/>
                </a:lnTo>
                <a:lnTo>
                  <a:pt x="0" y="708"/>
                </a:lnTo>
                <a:lnTo>
                  <a:pt x="0" y="276"/>
                </a:lnTo>
                <a:lnTo>
                  <a:pt x="450" y="0"/>
                </a:lnTo>
                <a:lnTo>
                  <a:pt x="450"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2" name="Freeform 27">
            <a:extLst>
              <a:ext uri="{FF2B5EF4-FFF2-40B4-BE49-F238E27FC236}">
                <a16:creationId xmlns:a16="http://schemas.microsoft.com/office/drawing/2014/main" id="{912C3CE9-F145-4C71-934B-E3B37070DF83}"/>
              </a:ext>
            </a:extLst>
          </p:cNvPr>
          <p:cNvSpPr>
            <a:spLocks/>
          </p:cNvSpPr>
          <p:nvPr/>
        </p:nvSpPr>
        <p:spPr bwMode="auto">
          <a:xfrm>
            <a:off x="4839383" y="2457896"/>
            <a:ext cx="857799" cy="2626704"/>
          </a:xfrm>
          <a:custGeom>
            <a:avLst/>
            <a:gdLst>
              <a:gd name="T0" fmla="*/ 449 w 449"/>
              <a:gd name="T1" fmla="*/ 1558 h 1558"/>
              <a:gd name="T2" fmla="*/ 449 w 449"/>
              <a:gd name="T3" fmla="*/ 276 h 1558"/>
              <a:gd name="T4" fmla="*/ 0 w 449"/>
              <a:gd name="T5" fmla="*/ 0 h 1558"/>
              <a:gd name="T6" fmla="*/ 0 w 449"/>
              <a:gd name="T7" fmla="*/ 1283 h 1558"/>
              <a:gd name="T8" fmla="*/ 449 w 449"/>
              <a:gd name="T9" fmla="*/ 1558 h 1558"/>
              <a:gd name="T10" fmla="*/ 449 w 449"/>
              <a:gd name="T11" fmla="*/ 1558 h 1558"/>
            </a:gdLst>
            <a:ahLst/>
            <a:cxnLst>
              <a:cxn ang="0">
                <a:pos x="T0" y="T1"/>
              </a:cxn>
              <a:cxn ang="0">
                <a:pos x="T2" y="T3"/>
              </a:cxn>
              <a:cxn ang="0">
                <a:pos x="T4" y="T5"/>
              </a:cxn>
              <a:cxn ang="0">
                <a:pos x="T6" y="T7"/>
              </a:cxn>
              <a:cxn ang="0">
                <a:pos x="T8" y="T9"/>
              </a:cxn>
              <a:cxn ang="0">
                <a:pos x="T10" y="T11"/>
              </a:cxn>
            </a:cxnLst>
            <a:rect l="0" t="0" r="r" b="b"/>
            <a:pathLst>
              <a:path w="449" h="1558">
                <a:moveTo>
                  <a:pt x="449" y="1558"/>
                </a:moveTo>
                <a:lnTo>
                  <a:pt x="449" y="276"/>
                </a:lnTo>
                <a:lnTo>
                  <a:pt x="0" y="0"/>
                </a:lnTo>
                <a:lnTo>
                  <a:pt x="0" y="1283"/>
                </a:lnTo>
                <a:lnTo>
                  <a:pt x="449" y="1558"/>
                </a:lnTo>
                <a:lnTo>
                  <a:pt x="449" y="155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3" name="Freeform 28">
            <a:extLst>
              <a:ext uri="{FF2B5EF4-FFF2-40B4-BE49-F238E27FC236}">
                <a16:creationId xmlns:a16="http://schemas.microsoft.com/office/drawing/2014/main" id="{2D03087A-B3AA-40C8-A6E0-A8A636A1BACA}"/>
              </a:ext>
            </a:extLst>
          </p:cNvPr>
          <p:cNvSpPr>
            <a:spLocks/>
          </p:cNvSpPr>
          <p:nvPr/>
        </p:nvSpPr>
        <p:spPr bwMode="auto">
          <a:xfrm>
            <a:off x="4836860" y="2007571"/>
            <a:ext cx="1732681" cy="925585"/>
          </a:xfrm>
          <a:custGeom>
            <a:avLst/>
            <a:gdLst>
              <a:gd name="T0" fmla="*/ 449 w 899"/>
              <a:gd name="T1" fmla="*/ 549 h 549"/>
              <a:gd name="T2" fmla="*/ 899 w 899"/>
              <a:gd name="T3" fmla="*/ 273 h 549"/>
              <a:gd name="T4" fmla="*/ 449 w 899"/>
              <a:gd name="T5" fmla="*/ 0 h 549"/>
              <a:gd name="T6" fmla="*/ 0 w 899"/>
              <a:gd name="T7" fmla="*/ 273 h 549"/>
              <a:gd name="T8" fmla="*/ 449 w 899"/>
              <a:gd name="T9" fmla="*/ 549 h 549"/>
              <a:gd name="T10" fmla="*/ 449 w 899"/>
              <a:gd name="T11" fmla="*/ 549 h 549"/>
            </a:gdLst>
            <a:ahLst/>
            <a:cxnLst>
              <a:cxn ang="0">
                <a:pos x="T0" y="T1"/>
              </a:cxn>
              <a:cxn ang="0">
                <a:pos x="T2" y="T3"/>
              </a:cxn>
              <a:cxn ang="0">
                <a:pos x="T4" y="T5"/>
              </a:cxn>
              <a:cxn ang="0">
                <a:pos x="T6" y="T7"/>
              </a:cxn>
              <a:cxn ang="0">
                <a:pos x="T8" y="T9"/>
              </a:cxn>
              <a:cxn ang="0">
                <a:pos x="T10" y="T11"/>
              </a:cxn>
            </a:cxnLst>
            <a:rect l="0" t="0" r="r" b="b"/>
            <a:pathLst>
              <a:path w="899" h="549">
                <a:moveTo>
                  <a:pt x="449" y="549"/>
                </a:moveTo>
                <a:lnTo>
                  <a:pt x="899" y="273"/>
                </a:lnTo>
                <a:lnTo>
                  <a:pt x="449" y="0"/>
                </a:lnTo>
                <a:lnTo>
                  <a:pt x="0" y="273"/>
                </a:lnTo>
                <a:lnTo>
                  <a:pt x="449" y="549"/>
                </a:lnTo>
                <a:lnTo>
                  <a:pt x="449"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4" name="Freeform 29">
            <a:extLst>
              <a:ext uri="{FF2B5EF4-FFF2-40B4-BE49-F238E27FC236}">
                <a16:creationId xmlns:a16="http://schemas.microsoft.com/office/drawing/2014/main" id="{4CBE194B-9788-4324-B58E-E2285BA9AEB4}"/>
              </a:ext>
            </a:extLst>
          </p:cNvPr>
          <p:cNvSpPr>
            <a:spLocks/>
          </p:cNvSpPr>
          <p:nvPr/>
        </p:nvSpPr>
        <p:spPr bwMode="auto">
          <a:xfrm>
            <a:off x="4806845" y="1247387"/>
            <a:ext cx="886529" cy="1193650"/>
          </a:xfrm>
          <a:custGeom>
            <a:avLst/>
            <a:gdLst>
              <a:gd name="T0" fmla="*/ 447 w 447"/>
              <a:gd name="T1" fmla="*/ 0 h 708"/>
              <a:gd name="T2" fmla="*/ 447 w 447"/>
              <a:gd name="T3" fmla="*/ 433 h 708"/>
              <a:gd name="T4" fmla="*/ 0 w 447"/>
              <a:gd name="T5" fmla="*/ 708 h 708"/>
              <a:gd name="T6" fmla="*/ 0 w 447"/>
              <a:gd name="T7" fmla="*/ 276 h 708"/>
              <a:gd name="T8" fmla="*/ 447 w 447"/>
              <a:gd name="T9" fmla="*/ 0 h 708"/>
              <a:gd name="T10" fmla="*/ 447 w 447"/>
              <a:gd name="T11" fmla="*/ 0 h 708"/>
            </a:gdLst>
            <a:ahLst/>
            <a:cxnLst>
              <a:cxn ang="0">
                <a:pos x="T0" y="T1"/>
              </a:cxn>
              <a:cxn ang="0">
                <a:pos x="T2" y="T3"/>
              </a:cxn>
              <a:cxn ang="0">
                <a:pos x="T4" y="T5"/>
              </a:cxn>
              <a:cxn ang="0">
                <a:pos x="T6" y="T7"/>
              </a:cxn>
              <a:cxn ang="0">
                <a:pos x="T8" y="T9"/>
              </a:cxn>
              <a:cxn ang="0">
                <a:pos x="T10" y="T11"/>
              </a:cxn>
            </a:cxnLst>
            <a:rect l="0" t="0" r="r" b="b"/>
            <a:pathLst>
              <a:path w="447" h="708">
                <a:moveTo>
                  <a:pt x="447" y="0"/>
                </a:moveTo>
                <a:lnTo>
                  <a:pt x="447" y="433"/>
                </a:lnTo>
                <a:lnTo>
                  <a:pt x="0" y="708"/>
                </a:lnTo>
                <a:lnTo>
                  <a:pt x="0" y="276"/>
                </a:lnTo>
                <a:lnTo>
                  <a:pt x="447" y="0"/>
                </a:lnTo>
                <a:lnTo>
                  <a:pt x="447" y="0"/>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5" name="Freeform 30">
            <a:extLst>
              <a:ext uri="{FF2B5EF4-FFF2-40B4-BE49-F238E27FC236}">
                <a16:creationId xmlns:a16="http://schemas.microsoft.com/office/drawing/2014/main" id="{855C2F53-F096-4815-9B44-7309CD8AE3E6}"/>
              </a:ext>
            </a:extLst>
          </p:cNvPr>
          <p:cNvSpPr>
            <a:spLocks/>
          </p:cNvSpPr>
          <p:nvPr/>
        </p:nvSpPr>
        <p:spPr bwMode="auto">
          <a:xfrm>
            <a:off x="3858058" y="1247387"/>
            <a:ext cx="948787" cy="3353347"/>
          </a:xfrm>
          <a:custGeom>
            <a:avLst/>
            <a:gdLst>
              <a:gd name="T0" fmla="*/ 450 w 450"/>
              <a:gd name="T1" fmla="*/ 1953 h 1989"/>
              <a:gd name="T2" fmla="*/ 450 w 450"/>
              <a:gd name="T3" fmla="*/ 276 h 1989"/>
              <a:gd name="T4" fmla="*/ 0 w 450"/>
              <a:gd name="T5" fmla="*/ 0 h 1989"/>
              <a:gd name="T6" fmla="*/ 0 w 450"/>
              <a:gd name="T7" fmla="*/ 1711 h 1989"/>
              <a:gd name="T8" fmla="*/ 450 w 450"/>
              <a:gd name="T9" fmla="*/ 1989 h 1989"/>
              <a:gd name="T10" fmla="*/ 450 w 450"/>
              <a:gd name="T11" fmla="*/ 1953 h 1989"/>
            </a:gdLst>
            <a:ahLst/>
            <a:cxnLst>
              <a:cxn ang="0">
                <a:pos x="T0" y="T1"/>
              </a:cxn>
              <a:cxn ang="0">
                <a:pos x="T2" y="T3"/>
              </a:cxn>
              <a:cxn ang="0">
                <a:pos x="T4" y="T5"/>
              </a:cxn>
              <a:cxn ang="0">
                <a:pos x="T6" y="T7"/>
              </a:cxn>
              <a:cxn ang="0">
                <a:pos x="T8" y="T9"/>
              </a:cxn>
              <a:cxn ang="0">
                <a:pos x="T10" y="T11"/>
              </a:cxn>
            </a:cxnLst>
            <a:rect l="0" t="0" r="r" b="b"/>
            <a:pathLst>
              <a:path w="450" h="1989">
                <a:moveTo>
                  <a:pt x="450" y="1953"/>
                </a:moveTo>
                <a:lnTo>
                  <a:pt x="450" y="276"/>
                </a:lnTo>
                <a:lnTo>
                  <a:pt x="0" y="0"/>
                </a:lnTo>
                <a:lnTo>
                  <a:pt x="0" y="1711"/>
                </a:lnTo>
                <a:lnTo>
                  <a:pt x="450" y="1989"/>
                </a:lnTo>
                <a:lnTo>
                  <a:pt x="450" y="195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6" name="Freeform 31">
            <a:extLst>
              <a:ext uri="{FF2B5EF4-FFF2-40B4-BE49-F238E27FC236}">
                <a16:creationId xmlns:a16="http://schemas.microsoft.com/office/drawing/2014/main" id="{3C6AB395-0B20-4D63-A5B6-704FF1296C70}"/>
              </a:ext>
            </a:extLst>
          </p:cNvPr>
          <p:cNvSpPr>
            <a:spLocks/>
          </p:cNvSpPr>
          <p:nvPr/>
        </p:nvSpPr>
        <p:spPr bwMode="auto">
          <a:xfrm>
            <a:off x="3858059" y="787123"/>
            <a:ext cx="1825375" cy="945463"/>
          </a:xfrm>
          <a:custGeom>
            <a:avLst/>
            <a:gdLst>
              <a:gd name="T0" fmla="*/ 450 w 897"/>
              <a:gd name="T1" fmla="*/ 549 h 549"/>
              <a:gd name="T2" fmla="*/ 897 w 897"/>
              <a:gd name="T3" fmla="*/ 273 h 549"/>
              <a:gd name="T4" fmla="*/ 450 w 897"/>
              <a:gd name="T5" fmla="*/ 0 h 549"/>
              <a:gd name="T6" fmla="*/ 0 w 897"/>
              <a:gd name="T7" fmla="*/ 273 h 549"/>
              <a:gd name="T8" fmla="*/ 450 w 897"/>
              <a:gd name="T9" fmla="*/ 549 h 549"/>
              <a:gd name="T10" fmla="*/ 450 w 897"/>
              <a:gd name="T11" fmla="*/ 549 h 549"/>
            </a:gdLst>
            <a:ahLst/>
            <a:cxnLst>
              <a:cxn ang="0">
                <a:pos x="T0" y="T1"/>
              </a:cxn>
              <a:cxn ang="0">
                <a:pos x="T2" y="T3"/>
              </a:cxn>
              <a:cxn ang="0">
                <a:pos x="T4" y="T5"/>
              </a:cxn>
              <a:cxn ang="0">
                <a:pos x="T6" y="T7"/>
              </a:cxn>
              <a:cxn ang="0">
                <a:pos x="T8" y="T9"/>
              </a:cxn>
              <a:cxn ang="0">
                <a:pos x="T10" y="T11"/>
              </a:cxn>
            </a:cxnLst>
            <a:rect l="0" t="0" r="r" b="b"/>
            <a:pathLst>
              <a:path w="897" h="549">
                <a:moveTo>
                  <a:pt x="450" y="549"/>
                </a:moveTo>
                <a:lnTo>
                  <a:pt x="897" y="273"/>
                </a:lnTo>
                <a:lnTo>
                  <a:pt x="450" y="0"/>
                </a:lnTo>
                <a:lnTo>
                  <a:pt x="0" y="273"/>
                </a:lnTo>
                <a:lnTo>
                  <a:pt x="450" y="549"/>
                </a:lnTo>
                <a:lnTo>
                  <a:pt x="450" y="54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ID"/>
          </a:p>
        </p:txBody>
      </p:sp>
      <p:sp>
        <p:nvSpPr>
          <p:cNvPr id="47" name="Freeform 79">
            <a:extLst>
              <a:ext uri="{FF2B5EF4-FFF2-40B4-BE49-F238E27FC236}">
                <a16:creationId xmlns:a16="http://schemas.microsoft.com/office/drawing/2014/main" id="{4FE0D630-DBD8-4004-806E-54DE4ADE9F9A}"/>
              </a:ext>
            </a:extLst>
          </p:cNvPr>
          <p:cNvSpPr>
            <a:spLocks noChangeArrowheads="1"/>
          </p:cNvSpPr>
          <p:nvPr/>
        </p:nvSpPr>
        <p:spPr bwMode="auto">
          <a:xfrm>
            <a:off x="7295812" y="4712949"/>
            <a:ext cx="351808" cy="351808"/>
          </a:xfrm>
          <a:custGeom>
            <a:avLst/>
            <a:gdLst>
              <a:gd name="T0" fmla="*/ 582 w 1165"/>
              <a:gd name="T1" fmla="*/ 1003 h 1165"/>
              <a:gd name="T2" fmla="*/ 932 w 1165"/>
              <a:gd name="T3" fmla="*/ 814 h 1165"/>
              <a:gd name="T4" fmla="*/ 582 w 1165"/>
              <a:gd name="T5" fmla="*/ 634 h 1165"/>
              <a:gd name="T6" fmla="*/ 232 w 1165"/>
              <a:gd name="T7" fmla="*/ 814 h 1165"/>
              <a:gd name="T8" fmla="*/ 582 w 1165"/>
              <a:gd name="T9" fmla="*/ 1003 h 1165"/>
              <a:gd name="T10" fmla="*/ 582 w 1165"/>
              <a:gd name="T11" fmla="*/ 175 h 1165"/>
              <a:gd name="T12" fmla="*/ 407 w 1165"/>
              <a:gd name="T13" fmla="*/ 350 h 1165"/>
              <a:gd name="T14" fmla="*/ 582 w 1165"/>
              <a:gd name="T15" fmla="*/ 524 h 1165"/>
              <a:gd name="T16" fmla="*/ 757 w 1165"/>
              <a:gd name="T17" fmla="*/ 350 h 1165"/>
              <a:gd name="T18" fmla="*/ 582 w 1165"/>
              <a:gd name="T19" fmla="*/ 175 h 1165"/>
              <a:gd name="T20" fmla="*/ 582 w 1165"/>
              <a:gd name="T21" fmla="*/ 0 h 1165"/>
              <a:gd name="T22" fmla="*/ 1164 w 1165"/>
              <a:gd name="T23" fmla="*/ 582 h 1165"/>
              <a:gd name="T24" fmla="*/ 582 w 1165"/>
              <a:gd name="T25" fmla="*/ 1164 h 1165"/>
              <a:gd name="T26" fmla="*/ 0 w 1165"/>
              <a:gd name="T27" fmla="*/ 582 h 1165"/>
              <a:gd name="T28" fmla="*/ 582 w 1165"/>
              <a:gd name="T29" fmla="*/ 0 h 1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5" h="1165">
                <a:moveTo>
                  <a:pt x="582" y="1003"/>
                </a:moveTo>
                <a:cubicBezTo>
                  <a:pt x="727" y="1003"/>
                  <a:pt x="855" y="926"/>
                  <a:pt x="932" y="814"/>
                </a:cubicBezTo>
                <a:cubicBezTo>
                  <a:pt x="929" y="699"/>
                  <a:pt x="697" y="634"/>
                  <a:pt x="582" y="634"/>
                </a:cubicBezTo>
                <a:cubicBezTo>
                  <a:pt x="464" y="634"/>
                  <a:pt x="235" y="699"/>
                  <a:pt x="232" y="814"/>
                </a:cubicBezTo>
                <a:cubicBezTo>
                  <a:pt x="308" y="926"/>
                  <a:pt x="437" y="1003"/>
                  <a:pt x="582" y="1003"/>
                </a:cubicBezTo>
                <a:close/>
                <a:moveTo>
                  <a:pt x="582" y="175"/>
                </a:moveTo>
                <a:cubicBezTo>
                  <a:pt x="486" y="175"/>
                  <a:pt x="407" y="254"/>
                  <a:pt x="407" y="350"/>
                </a:cubicBezTo>
                <a:cubicBezTo>
                  <a:pt x="407" y="445"/>
                  <a:pt x="487" y="524"/>
                  <a:pt x="582" y="524"/>
                </a:cubicBezTo>
                <a:cubicBezTo>
                  <a:pt x="678" y="524"/>
                  <a:pt x="757" y="445"/>
                  <a:pt x="757" y="350"/>
                </a:cubicBezTo>
                <a:cubicBezTo>
                  <a:pt x="757" y="254"/>
                  <a:pt x="677" y="175"/>
                  <a:pt x="582" y="175"/>
                </a:cubicBezTo>
                <a:close/>
                <a:moveTo>
                  <a:pt x="582" y="0"/>
                </a:moveTo>
                <a:cubicBezTo>
                  <a:pt x="904" y="0"/>
                  <a:pt x="1164" y="259"/>
                  <a:pt x="1164" y="582"/>
                </a:cubicBezTo>
                <a:cubicBezTo>
                  <a:pt x="1164" y="904"/>
                  <a:pt x="905" y="1164"/>
                  <a:pt x="582" y="1164"/>
                </a:cubicBezTo>
                <a:cubicBezTo>
                  <a:pt x="260" y="1164"/>
                  <a:pt x="0" y="904"/>
                  <a:pt x="0" y="582"/>
                </a:cubicBezTo>
                <a:cubicBezTo>
                  <a:pt x="0" y="259"/>
                  <a:pt x="259" y="0"/>
                  <a:pt x="582" y="0"/>
                </a:cubicBezTo>
                <a:close/>
              </a:path>
            </a:pathLst>
          </a:custGeom>
          <a:solidFill>
            <a:schemeClr val="bg1"/>
          </a:solidFill>
          <a:ln>
            <a:noFill/>
          </a:ln>
          <a:effectLst/>
          <a:extLst>
            <a:ext uri="{91240B29-F687-4f45-9708-019B960494DF}">
              <a14:hiddenLine xmlns:a14="http://schemas.microsoft.com/office/drawing/2010/main" xmlns="" xmlns:lc="http://schemas.openxmlformats.org/drawingml/2006/lockedCanvas" w="9525" cap="flat">
                <a:solidFill>
                  <a:srgbClr val="808080"/>
                </a:solidFill>
                <a:bevel/>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8" name="Freeform 81">
            <a:extLst>
              <a:ext uri="{FF2B5EF4-FFF2-40B4-BE49-F238E27FC236}">
                <a16:creationId xmlns:a16="http://schemas.microsoft.com/office/drawing/2014/main" id="{C76CCD7D-D7B8-4A2E-8A9D-08B0BA41A967}"/>
              </a:ext>
            </a:extLst>
          </p:cNvPr>
          <p:cNvSpPr>
            <a:spLocks noChangeArrowheads="1"/>
          </p:cNvSpPr>
          <p:nvPr/>
        </p:nvSpPr>
        <p:spPr bwMode="auto">
          <a:xfrm>
            <a:off x="4672894" y="1076440"/>
            <a:ext cx="334485" cy="370465"/>
          </a:xfrm>
          <a:custGeom>
            <a:avLst/>
            <a:gdLst>
              <a:gd name="T0" fmla="*/ 552 w 1107"/>
              <a:gd name="T1" fmla="*/ 0 h 1225"/>
              <a:gd name="T2" fmla="*/ 1106 w 1107"/>
              <a:gd name="T3" fmla="*/ 292 h 1225"/>
              <a:gd name="T4" fmla="*/ 1106 w 1107"/>
              <a:gd name="T5" fmla="*/ 410 h 1225"/>
              <a:gd name="T6" fmla="*/ 0 w 1107"/>
              <a:gd name="T7" fmla="*/ 410 h 1225"/>
              <a:gd name="T8" fmla="*/ 0 w 1107"/>
              <a:gd name="T9" fmla="*/ 292 h 1225"/>
              <a:gd name="T10" fmla="*/ 552 w 1107"/>
              <a:gd name="T11" fmla="*/ 0 h 1225"/>
              <a:gd name="T12" fmla="*/ 989 w 1107"/>
              <a:gd name="T13" fmla="*/ 524 h 1225"/>
              <a:gd name="T14" fmla="*/ 989 w 1107"/>
              <a:gd name="T15" fmla="*/ 934 h 1225"/>
              <a:gd name="T16" fmla="*/ 814 w 1107"/>
              <a:gd name="T17" fmla="*/ 934 h 1225"/>
              <a:gd name="T18" fmla="*/ 814 w 1107"/>
              <a:gd name="T19" fmla="*/ 524 h 1225"/>
              <a:gd name="T20" fmla="*/ 989 w 1107"/>
              <a:gd name="T21" fmla="*/ 524 h 1225"/>
              <a:gd name="T22" fmla="*/ 0 w 1107"/>
              <a:gd name="T23" fmla="*/ 1224 h 1225"/>
              <a:gd name="T24" fmla="*/ 0 w 1107"/>
              <a:gd name="T25" fmla="*/ 1049 h 1225"/>
              <a:gd name="T26" fmla="*/ 1106 w 1107"/>
              <a:gd name="T27" fmla="*/ 1049 h 1225"/>
              <a:gd name="T28" fmla="*/ 1106 w 1107"/>
              <a:gd name="T29" fmla="*/ 1224 h 1225"/>
              <a:gd name="T30" fmla="*/ 0 w 1107"/>
              <a:gd name="T31" fmla="*/ 1224 h 1225"/>
              <a:gd name="T32" fmla="*/ 464 w 1107"/>
              <a:gd name="T33" fmla="*/ 524 h 1225"/>
              <a:gd name="T34" fmla="*/ 639 w 1107"/>
              <a:gd name="T35" fmla="*/ 524 h 1225"/>
              <a:gd name="T36" fmla="*/ 639 w 1107"/>
              <a:gd name="T37" fmla="*/ 934 h 1225"/>
              <a:gd name="T38" fmla="*/ 464 w 1107"/>
              <a:gd name="T39" fmla="*/ 934 h 1225"/>
              <a:gd name="T40" fmla="*/ 464 w 1107"/>
              <a:gd name="T41" fmla="*/ 524 h 1225"/>
              <a:gd name="T42" fmla="*/ 114 w 1107"/>
              <a:gd name="T43" fmla="*/ 524 h 1225"/>
              <a:gd name="T44" fmla="*/ 289 w 1107"/>
              <a:gd name="T45" fmla="*/ 524 h 1225"/>
              <a:gd name="T46" fmla="*/ 289 w 1107"/>
              <a:gd name="T47" fmla="*/ 934 h 1225"/>
              <a:gd name="T48" fmla="*/ 114 w 1107"/>
              <a:gd name="T49" fmla="*/ 934 h 1225"/>
              <a:gd name="T50" fmla="*/ 114 w 1107"/>
              <a:gd name="T51" fmla="*/ 524 h 1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7" h="1225">
                <a:moveTo>
                  <a:pt x="552" y="0"/>
                </a:moveTo>
                <a:lnTo>
                  <a:pt x="1106" y="292"/>
                </a:lnTo>
                <a:lnTo>
                  <a:pt x="1106" y="410"/>
                </a:lnTo>
                <a:lnTo>
                  <a:pt x="0" y="410"/>
                </a:lnTo>
                <a:lnTo>
                  <a:pt x="0" y="292"/>
                </a:lnTo>
                <a:lnTo>
                  <a:pt x="552" y="0"/>
                </a:lnTo>
                <a:close/>
                <a:moveTo>
                  <a:pt x="989" y="524"/>
                </a:moveTo>
                <a:lnTo>
                  <a:pt x="989" y="934"/>
                </a:lnTo>
                <a:lnTo>
                  <a:pt x="814" y="934"/>
                </a:lnTo>
                <a:lnTo>
                  <a:pt x="814" y="524"/>
                </a:lnTo>
                <a:lnTo>
                  <a:pt x="989" y="524"/>
                </a:lnTo>
                <a:close/>
                <a:moveTo>
                  <a:pt x="0" y="1224"/>
                </a:moveTo>
                <a:lnTo>
                  <a:pt x="0" y="1049"/>
                </a:lnTo>
                <a:lnTo>
                  <a:pt x="1106" y="1049"/>
                </a:lnTo>
                <a:lnTo>
                  <a:pt x="1106" y="1224"/>
                </a:lnTo>
                <a:lnTo>
                  <a:pt x="0" y="1224"/>
                </a:lnTo>
                <a:close/>
                <a:moveTo>
                  <a:pt x="464" y="524"/>
                </a:moveTo>
                <a:lnTo>
                  <a:pt x="639" y="524"/>
                </a:lnTo>
                <a:lnTo>
                  <a:pt x="639" y="934"/>
                </a:lnTo>
                <a:lnTo>
                  <a:pt x="464" y="934"/>
                </a:lnTo>
                <a:lnTo>
                  <a:pt x="464" y="524"/>
                </a:lnTo>
                <a:close/>
                <a:moveTo>
                  <a:pt x="114" y="524"/>
                </a:moveTo>
                <a:lnTo>
                  <a:pt x="289" y="524"/>
                </a:lnTo>
                <a:lnTo>
                  <a:pt x="289" y="934"/>
                </a:lnTo>
                <a:lnTo>
                  <a:pt x="114" y="934"/>
                </a:lnTo>
                <a:lnTo>
                  <a:pt x="114" y="524"/>
                </a:lnTo>
                <a:close/>
              </a:path>
            </a:pathLst>
          </a:custGeom>
          <a:solidFill>
            <a:schemeClr val="bg1"/>
          </a:solidFill>
          <a:ln>
            <a:noFill/>
          </a:ln>
          <a:effectLst/>
          <a:extLst>
            <a:ext uri="{91240B29-F687-4f45-9708-019B960494DF}">
              <a14:hiddenLine xmlns:a14="http://schemas.microsoft.com/office/drawing/2010/main" xmlns="" xmlns:lc="http://schemas.openxmlformats.org/drawingml/2006/lockedCanvas" w="9525" cap="flat">
                <a:solidFill>
                  <a:srgbClr val="808080"/>
                </a:solidFill>
                <a:bevel/>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49" name="Freeform 82">
            <a:extLst>
              <a:ext uri="{FF2B5EF4-FFF2-40B4-BE49-F238E27FC236}">
                <a16:creationId xmlns:a16="http://schemas.microsoft.com/office/drawing/2014/main" id="{397B4B26-FC8F-4C01-9E90-769FB55282EF}"/>
              </a:ext>
            </a:extLst>
          </p:cNvPr>
          <p:cNvSpPr>
            <a:spLocks noChangeArrowheads="1"/>
          </p:cNvSpPr>
          <p:nvPr/>
        </p:nvSpPr>
        <p:spPr bwMode="auto">
          <a:xfrm>
            <a:off x="6428815" y="3519765"/>
            <a:ext cx="334484" cy="317161"/>
          </a:xfrm>
          <a:custGeom>
            <a:avLst/>
            <a:gdLst>
              <a:gd name="T0" fmla="*/ 757 w 1108"/>
              <a:gd name="T1" fmla="*/ 612 h 1050"/>
              <a:gd name="T2" fmla="*/ 844 w 1108"/>
              <a:gd name="T3" fmla="*/ 525 h 1050"/>
              <a:gd name="T4" fmla="*/ 757 w 1108"/>
              <a:gd name="T5" fmla="*/ 437 h 1050"/>
              <a:gd name="T6" fmla="*/ 669 w 1108"/>
              <a:gd name="T7" fmla="*/ 525 h 1050"/>
              <a:gd name="T8" fmla="*/ 757 w 1108"/>
              <a:gd name="T9" fmla="*/ 612 h 1050"/>
              <a:gd name="T10" fmla="*/ 525 w 1108"/>
              <a:gd name="T11" fmla="*/ 757 h 1050"/>
              <a:gd name="T12" fmla="*/ 525 w 1108"/>
              <a:gd name="T13" fmla="*/ 293 h 1050"/>
              <a:gd name="T14" fmla="*/ 1107 w 1108"/>
              <a:gd name="T15" fmla="*/ 293 h 1050"/>
              <a:gd name="T16" fmla="*/ 1107 w 1108"/>
              <a:gd name="T17" fmla="*/ 757 h 1050"/>
              <a:gd name="T18" fmla="*/ 525 w 1108"/>
              <a:gd name="T19" fmla="*/ 757 h 1050"/>
              <a:gd name="T20" fmla="*/ 1049 w 1108"/>
              <a:gd name="T21" fmla="*/ 932 h 1050"/>
              <a:gd name="T22" fmla="*/ 932 w 1108"/>
              <a:gd name="T23" fmla="*/ 1049 h 1050"/>
              <a:gd name="T24" fmla="*/ 117 w 1108"/>
              <a:gd name="T25" fmla="*/ 1049 h 1050"/>
              <a:gd name="T26" fmla="*/ 0 w 1108"/>
              <a:gd name="T27" fmla="*/ 932 h 1050"/>
              <a:gd name="T28" fmla="*/ 0 w 1108"/>
              <a:gd name="T29" fmla="*/ 118 h 1050"/>
              <a:gd name="T30" fmla="*/ 117 w 1108"/>
              <a:gd name="T31" fmla="*/ 0 h 1050"/>
              <a:gd name="T32" fmla="*/ 932 w 1108"/>
              <a:gd name="T33" fmla="*/ 0 h 1050"/>
              <a:gd name="T34" fmla="*/ 1049 w 1108"/>
              <a:gd name="T35" fmla="*/ 118 h 1050"/>
              <a:gd name="T36" fmla="*/ 1049 w 1108"/>
              <a:gd name="T37" fmla="*/ 175 h 1050"/>
              <a:gd name="T38" fmla="*/ 525 w 1108"/>
              <a:gd name="T39" fmla="*/ 175 h 1050"/>
              <a:gd name="T40" fmla="*/ 407 w 1108"/>
              <a:gd name="T41" fmla="*/ 293 h 1050"/>
              <a:gd name="T42" fmla="*/ 407 w 1108"/>
              <a:gd name="T43" fmla="*/ 757 h 1050"/>
              <a:gd name="T44" fmla="*/ 525 w 1108"/>
              <a:gd name="T45" fmla="*/ 875 h 1050"/>
              <a:gd name="T46" fmla="*/ 1049 w 1108"/>
              <a:gd name="T47" fmla="*/ 875 h 1050"/>
              <a:gd name="T48" fmla="*/ 1049 w 1108"/>
              <a:gd name="T49" fmla="*/ 932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8" h="1050">
                <a:moveTo>
                  <a:pt x="757" y="612"/>
                </a:moveTo>
                <a:cubicBezTo>
                  <a:pt x="806" y="612"/>
                  <a:pt x="844" y="574"/>
                  <a:pt x="844" y="525"/>
                </a:cubicBezTo>
                <a:cubicBezTo>
                  <a:pt x="844" y="476"/>
                  <a:pt x="806" y="437"/>
                  <a:pt x="757" y="437"/>
                </a:cubicBezTo>
                <a:cubicBezTo>
                  <a:pt x="708" y="437"/>
                  <a:pt x="669" y="476"/>
                  <a:pt x="669" y="525"/>
                </a:cubicBezTo>
                <a:cubicBezTo>
                  <a:pt x="669" y="574"/>
                  <a:pt x="708" y="612"/>
                  <a:pt x="757" y="612"/>
                </a:cubicBezTo>
                <a:close/>
                <a:moveTo>
                  <a:pt x="525" y="757"/>
                </a:moveTo>
                <a:lnTo>
                  <a:pt x="525" y="293"/>
                </a:lnTo>
                <a:lnTo>
                  <a:pt x="1107" y="293"/>
                </a:lnTo>
                <a:lnTo>
                  <a:pt x="1107" y="757"/>
                </a:lnTo>
                <a:lnTo>
                  <a:pt x="525" y="757"/>
                </a:lnTo>
                <a:close/>
                <a:moveTo>
                  <a:pt x="1049" y="932"/>
                </a:moveTo>
                <a:cubicBezTo>
                  <a:pt x="1049" y="995"/>
                  <a:pt x="995" y="1049"/>
                  <a:pt x="932" y="1049"/>
                </a:cubicBezTo>
                <a:lnTo>
                  <a:pt x="117" y="1049"/>
                </a:lnTo>
                <a:cubicBezTo>
                  <a:pt x="52" y="1049"/>
                  <a:pt x="0" y="995"/>
                  <a:pt x="0" y="932"/>
                </a:cubicBezTo>
                <a:lnTo>
                  <a:pt x="0" y="118"/>
                </a:lnTo>
                <a:cubicBezTo>
                  <a:pt x="0" y="55"/>
                  <a:pt x="52" y="0"/>
                  <a:pt x="117" y="0"/>
                </a:cubicBezTo>
                <a:lnTo>
                  <a:pt x="932" y="0"/>
                </a:lnTo>
                <a:cubicBezTo>
                  <a:pt x="995" y="0"/>
                  <a:pt x="1049" y="55"/>
                  <a:pt x="1049" y="118"/>
                </a:cubicBezTo>
                <a:lnTo>
                  <a:pt x="1049" y="175"/>
                </a:lnTo>
                <a:lnTo>
                  <a:pt x="525" y="175"/>
                </a:lnTo>
                <a:cubicBezTo>
                  <a:pt x="459" y="175"/>
                  <a:pt x="407" y="230"/>
                  <a:pt x="407" y="293"/>
                </a:cubicBezTo>
                <a:lnTo>
                  <a:pt x="407" y="757"/>
                </a:lnTo>
                <a:cubicBezTo>
                  <a:pt x="407" y="820"/>
                  <a:pt x="459" y="875"/>
                  <a:pt x="525" y="875"/>
                </a:cubicBezTo>
                <a:lnTo>
                  <a:pt x="1049" y="875"/>
                </a:lnTo>
                <a:lnTo>
                  <a:pt x="1049" y="932"/>
                </a:lnTo>
                <a:close/>
              </a:path>
            </a:pathLst>
          </a:custGeom>
          <a:solidFill>
            <a:schemeClr val="bg1"/>
          </a:solidFill>
          <a:ln>
            <a:noFill/>
          </a:ln>
          <a:effectLst/>
          <a:extLst>
            <a:ext uri="{91240B29-F687-4f45-9708-019B960494DF}">
              <a14:hiddenLine xmlns:a14="http://schemas.microsoft.com/office/drawing/2010/main" xmlns="" xmlns:lc="http://schemas.openxmlformats.org/drawingml/2006/lockedCanvas" w="9525" cap="flat">
                <a:solidFill>
                  <a:srgbClr val="808080"/>
                </a:solidFill>
                <a:bevel/>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
        <p:nvSpPr>
          <p:cNvPr id="50" name="Freeform 90">
            <a:extLst>
              <a:ext uri="{FF2B5EF4-FFF2-40B4-BE49-F238E27FC236}">
                <a16:creationId xmlns:a16="http://schemas.microsoft.com/office/drawing/2014/main" id="{7FE4843C-70D1-4BF9-95FC-9EBFEC7B53A2}"/>
              </a:ext>
            </a:extLst>
          </p:cNvPr>
          <p:cNvSpPr>
            <a:spLocks noChangeArrowheads="1"/>
          </p:cNvSpPr>
          <p:nvPr/>
        </p:nvSpPr>
        <p:spPr bwMode="auto">
          <a:xfrm>
            <a:off x="5508639" y="2311783"/>
            <a:ext cx="389122" cy="317161"/>
          </a:xfrm>
          <a:custGeom>
            <a:avLst/>
            <a:gdLst>
              <a:gd name="T0" fmla="*/ 875 w 1286"/>
              <a:gd name="T1" fmla="*/ 407 h 1050"/>
              <a:gd name="T2" fmla="*/ 875 w 1286"/>
              <a:gd name="T3" fmla="*/ 524 h 1050"/>
              <a:gd name="T4" fmla="*/ 700 w 1286"/>
              <a:gd name="T5" fmla="*/ 524 h 1050"/>
              <a:gd name="T6" fmla="*/ 700 w 1286"/>
              <a:gd name="T7" fmla="*/ 699 h 1050"/>
              <a:gd name="T8" fmla="*/ 585 w 1286"/>
              <a:gd name="T9" fmla="*/ 699 h 1050"/>
              <a:gd name="T10" fmla="*/ 585 w 1286"/>
              <a:gd name="T11" fmla="*/ 524 h 1050"/>
              <a:gd name="T12" fmla="*/ 410 w 1286"/>
              <a:gd name="T13" fmla="*/ 524 h 1050"/>
              <a:gd name="T14" fmla="*/ 410 w 1286"/>
              <a:gd name="T15" fmla="*/ 407 h 1050"/>
              <a:gd name="T16" fmla="*/ 585 w 1286"/>
              <a:gd name="T17" fmla="*/ 407 h 1050"/>
              <a:gd name="T18" fmla="*/ 585 w 1286"/>
              <a:gd name="T19" fmla="*/ 232 h 1050"/>
              <a:gd name="T20" fmla="*/ 700 w 1286"/>
              <a:gd name="T21" fmla="*/ 232 h 1050"/>
              <a:gd name="T22" fmla="*/ 700 w 1286"/>
              <a:gd name="T23" fmla="*/ 407 h 1050"/>
              <a:gd name="T24" fmla="*/ 875 w 1286"/>
              <a:gd name="T25" fmla="*/ 407 h 1050"/>
              <a:gd name="T26" fmla="*/ 1167 w 1286"/>
              <a:gd name="T27" fmla="*/ 817 h 1050"/>
              <a:gd name="T28" fmla="*/ 1167 w 1286"/>
              <a:gd name="T29" fmla="*/ 117 h 1050"/>
              <a:gd name="T30" fmla="*/ 118 w 1286"/>
              <a:gd name="T31" fmla="*/ 117 h 1050"/>
              <a:gd name="T32" fmla="*/ 118 w 1286"/>
              <a:gd name="T33" fmla="*/ 817 h 1050"/>
              <a:gd name="T34" fmla="*/ 1167 w 1286"/>
              <a:gd name="T35" fmla="*/ 817 h 1050"/>
              <a:gd name="T36" fmla="*/ 1167 w 1286"/>
              <a:gd name="T37" fmla="*/ 0 h 1050"/>
              <a:gd name="T38" fmla="*/ 1285 w 1286"/>
              <a:gd name="T39" fmla="*/ 117 h 1050"/>
              <a:gd name="T40" fmla="*/ 1282 w 1286"/>
              <a:gd name="T41" fmla="*/ 817 h 1050"/>
              <a:gd name="T42" fmla="*/ 1167 w 1286"/>
              <a:gd name="T43" fmla="*/ 932 h 1050"/>
              <a:gd name="T44" fmla="*/ 875 w 1286"/>
              <a:gd name="T45" fmla="*/ 932 h 1050"/>
              <a:gd name="T46" fmla="*/ 875 w 1286"/>
              <a:gd name="T47" fmla="*/ 1049 h 1050"/>
              <a:gd name="T48" fmla="*/ 410 w 1286"/>
              <a:gd name="T49" fmla="*/ 1049 h 1050"/>
              <a:gd name="T50" fmla="*/ 410 w 1286"/>
              <a:gd name="T51" fmla="*/ 932 h 1050"/>
              <a:gd name="T52" fmla="*/ 118 w 1286"/>
              <a:gd name="T53" fmla="*/ 932 h 1050"/>
              <a:gd name="T54" fmla="*/ 0 w 1286"/>
              <a:gd name="T55" fmla="*/ 817 h 1050"/>
              <a:gd name="T56" fmla="*/ 0 w 1286"/>
              <a:gd name="T57" fmla="*/ 117 h 1050"/>
              <a:gd name="T58" fmla="*/ 118 w 1286"/>
              <a:gd name="T59" fmla="*/ 0 h 1050"/>
              <a:gd name="T60" fmla="*/ 1167 w 1286"/>
              <a:gd name="T61" fmla="*/ 0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6" h="1050">
                <a:moveTo>
                  <a:pt x="875" y="407"/>
                </a:moveTo>
                <a:lnTo>
                  <a:pt x="875" y="524"/>
                </a:lnTo>
                <a:lnTo>
                  <a:pt x="700" y="524"/>
                </a:lnTo>
                <a:lnTo>
                  <a:pt x="700" y="699"/>
                </a:lnTo>
                <a:lnTo>
                  <a:pt x="585" y="699"/>
                </a:lnTo>
                <a:lnTo>
                  <a:pt x="585" y="524"/>
                </a:lnTo>
                <a:lnTo>
                  <a:pt x="410" y="524"/>
                </a:lnTo>
                <a:lnTo>
                  <a:pt x="410" y="407"/>
                </a:lnTo>
                <a:lnTo>
                  <a:pt x="585" y="407"/>
                </a:lnTo>
                <a:lnTo>
                  <a:pt x="585" y="232"/>
                </a:lnTo>
                <a:lnTo>
                  <a:pt x="700" y="232"/>
                </a:lnTo>
                <a:lnTo>
                  <a:pt x="700" y="407"/>
                </a:lnTo>
                <a:lnTo>
                  <a:pt x="875" y="407"/>
                </a:lnTo>
                <a:close/>
                <a:moveTo>
                  <a:pt x="1167" y="817"/>
                </a:moveTo>
                <a:lnTo>
                  <a:pt x="1167" y="117"/>
                </a:lnTo>
                <a:lnTo>
                  <a:pt x="118" y="117"/>
                </a:lnTo>
                <a:lnTo>
                  <a:pt x="118" y="817"/>
                </a:lnTo>
                <a:lnTo>
                  <a:pt x="1167" y="817"/>
                </a:lnTo>
                <a:close/>
                <a:moveTo>
                  <a:pt x="1167" y="0"/>
                </a:moveTo>
                <a:cubicBezTo>
                  <a:pt x="1230" y="0"/>
                  <a:pt x="1285" y="52"/>
                  <a:pt x="1285" y="117"/>
                </a:cubicBezTo>
                <a:lnTo>
                  <a:pt x="1282" y="817"/>
                </a:lnTo>
                <a:cubicBezTo>
                  <a:pt x="1282" y="880"/>
                  <a:pt x="1230" y="932"/>
                  <a:pt x="1167" y="932"/>
                </a:cubicBezTo>
                <a:lnTo>
                  <a:pt x="875" y="932"/>
                </a:lnTo>
                <a:lnTo>
                  <a:pt x="875" y="1049"/>
                </a:lnTo>
                <a:lnTo>
                  <a:pt x="410" y="1049"/>
                </a:lnTo>
                <a:lnTo>
                  <a:pt x="410" y="932"/>
                </a:lnTo>
                <a:lnTo>
                  <a:pt x="118" y="932"/>
                </a:lnTo>
                <a:cubicBezTo>
                  <a:pt x="52" y="932"/>
                  <a:pt x="0" y="880"/>
                  <a:pt x="0" y="817"/>
                </a:cubicBezTo>
                <a:lnTo>
                  <a:pt x="0" y="117"/>
                </a:lnTo>
                <a:cubicBezTo>
                  <a:pt x="0" y="52"/>
                  <a:pt x="52" y="0"/>
                  <a:pt x="118" y="0"/>
                </a:cubicBezTo>
                <a:lnTo>
                  <a:pt x="1167" y="0"/>
                </a:lnTo>
                <a:close/>
              </a:path>
            </a:pathLst>
          </a:custGeom>
          <a:solidFill>
            <a:schemeClr val="bg1"/>
          </a:solidFill>
          <a:ln>
            <a:noFill/>
          </a:ln>
          <a:effectLst/>
          <a:extLst>
            <a:ext uri="{91240B29-F687-4f45-9708-019B960494DF}">
              <a14:hiddenLine xmlns:a14="http://schemas.microsoft.com/office/drawing/2010/main" xmlns="" xmlns:lc="http://schemas.openxmlformats.org/drawingml/2006/lockedCanvas" w="9525" cap="flat">
                <a:solidFill>
                  <a:srgbClr val="808080"/>
                </a:solidFill>
                <a:bevel/>
                <a:headEnd/>
                <a:tailEnd/>
              </a14:hiddenLine>
            </a:ext>
            <a:ext uri="{AF507438-7753-43e0-B8FC-AC1667EBCBE1}">
              <a14:hiddenEffects xmlns:a14="http://schemas.microsoft.com/office/drawing/2010/main" xmlns="" xmlns:lc="http://schemas.openxmlformats.org/drawingml/2006/lockedCanvas">
                <a:effectLst>
                  <a:outerShdw blurRad="63500" dist="38099" dir="2700000" algn="ctr" rotWithShape="0">
                    <a:srgbClr val="000000">
                      <a:alpha val="74998"/>
                    </a:srgbClr>
                  </a:outerShdw>
                </a:effectLst>
              </a14:hiddenEffects>
            </a:ext>
          </a:extLst>
        </p:spPr>
        <p:txBody>
          <a:bodyPr wrap="none" anchor="ctr"/>
          <a:ls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4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A336A9-01F6-35B9-9684-A2DA3F22BBFC}"/>
              </a:ext>
            </a:extLst>
          </p:cNvPr>
          <p:cNvSpPr txBox="1"/>
          <p:nvPr/>
        </p:nvSpPr>
        <p:spPr>
          <a:xfrm>
            <a:off x="585788" y="476248"/>
            <a:ext cx="7022307" cy="646331"/>
          </a:xfrm>
          <a:prstGeom prst="rect">
            <a:avLst/>
          </a:prstGeom>
          <a:noFill/>
        </p:spPr>
        <p:txBody>
          <a:bodyPr wrap="square" rtlCol="0">
            <a:spAutoFit/>
          </a:bodyPr>
          <a:lstStyle/>
          <a:p>
            <a:pPr algn="l"/>
            <a:r>
              <a:rPr lang="en-US" sz="3600" dirty="0">
                <a:solidFill>
                  <a:srgbClr val="FFFF00"/>
                </a:solidFill>
                <a:latin typeface="Times New Roman" panose="02020603050405020304"/>
              </a:rPr>
              <a:t>AWS SERVICES USED:</a:t>
            </a:r>
          </a:p>
        </p:txBody>
      </p:sp>
      <p:sp>
        <p:nvSpPr>
          <p:cNvPr id="3" name="TextBox 2">
            <a:extLst>
              <a:ext uri="{FF2B5EF4-FFF2-40B4-BE49-F238E27FC236}">
                <a16:creationId xmlns:a16="http://schemas.microsoft.com/office/drawing/2014/main" id="{6BE714A0-324C-9D47-4DF0-606D64A02CF4}"/>
              </a:ext>
            </a:extLst>
          </p:cNvPr>
          <p:cNvSpPr txBox="1"/>
          <p:nvPr/>
        </p:nvSpPr>
        <p:spPr>
          <a:xfrm>
            <a:off x="585787" y="1464468"/>
            <a:ext cx="10510837" cy="1938992"/>
          </a:xfrm>
          <a:prstGeom prst="rect">
            <a:avLst/>
          </a:prstGeom>
          <a:noFill/>
        </p:spPr>
        <p:txBody>
          <a:bodyPr wrap="square" rtlCol="0">
            <a:spAutoFit/>
          </a:bodyPr>
          <a:lstStyle/>
          <a:p>
            <a:pPr algn="just"/>
            <a:r>
              <a:rPr lang="en-US" sz="2400" dirty="0">
                <a:solidFill>
                  <a:srgbClr val="FCFCFC"/>
                </a:solidFill>
                <a:latin typeface="Times New Roman" panose="02020603050405020304"/>
              </a:rPr>
              <a:t>The services that played crucial roles in implementing the Data Backup Assistant include AWS Lambda and AWS </a:t>
            </a:r>
            <a:r>
              <a:rPr lang="en-US" sz="2400" dirty="0" err="1">
                <a:solidFill>
                  <a:srgbClr val="FCFCFC"/>
                </a:solidFill>
                <a:latin typeface="Times New Roman" panose="02020603050405020304"/>
              </a:rPr>
              <a:t>CloudWatch</a:t>
            </a:r>
            <a:r>
              <a:rPr lang="en-US" sz="2400" dirty="0">
                <a:solidFill>
                  <a:srgbClr val="FCFCFC"/>
                </a:solidFill>
                <a:latin typeface="Times New Roman" panose="02020603050405020304"/>
              </a:rPr>
              <a:t> for maintaining servers, AWS IAM for creating roles, AWS Backup for automating snapshots, and Amazon SNS for notifications, all contributing to the development of a comprehensive data backup solution.</a:t>
            </a:r>
          </a:p>
        </p:txBody>
      </p:sp>
      <p:pic>
        <p:nvPicPr>
          <p:cNvPr id="9" name="Picture 8">
            <a:extLst>
              <a:ext uri="{FF2B5EF4-FFF2-40B4-BE49-F238E27FC236}">
                <a16:creationId xmlns:a16="http://schemas.microsoft.com/office/drawing/2014/main" id="{52394BD5-2110-16B8-E0A7-36D43490A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06" y="3859353"/>
            <a:ext cx="1878805" cy="1343679"/>
          </a:xfrm>
          <a:prstGeom prst="rect">
            <a:avLst/>
          </a:prstGeom>
        </p:spPr>
      </p:pic>
      <p:pic>
        <p:nvPicPr>
          <p:cNvPr id="11" name="Picture 10">
            <a:extLst>
              <a:ext uri="{FF2B5EF4-FFF2-40B4-BE49-F238E27FC236}">
                <a16:creationId xmlns:a16="http://schemas.microsoft.com/office/drawing/2014/main" id="{3A590188-7081-A700-2244-0F9A657E2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400" y="3859353"/>
            <a:ext cx="2061295" cy="1343678"/>
          </a:xfrm>
          <a:prstGeom prst="rect">
            <a:avLst/>
          </a:prstGeom>
        </p:spPr>
      </p:pic>
      <p:pic>
        <p:nvPicPr>
          <p:cNvPr id="5" name="Picture 4">
            <a:extLst>
              <a:ext uri="{FF2B5EF4-FFF2-40B4-BE49-F238E27FC236}">
                <a16:creationId xmlns:a16="http://schemas.microsoft.com/office/drawing/2014/main" id="{7E6C0AA5-9433-C2EE-6C6D-7F44472B3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2925" y="3859352"/>
            <a:ext cx="2090765" cy="1343679"/>
          </a:xfrm>
          <a:prstGeom prst="rect">
            <a:avLst/>
          </a:prstGeom>
        </p:spPr>
      </p:pic>
      <p:pic>
        <p:nvPicPr>
          <p:cNvPr id="4" name="Picture 3">
            <a:extLst>
              <a:ext uri="{FF2B5EF4-FFF2-40B4-BE49-F238E27FC236}">
                <a16:creationId xmlns:a16="http://schemas.microsoft.com/office/drawing/2014/main" id="{D4709793-D138-337B-D660-851FA0023B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5487" y="3859353"/>
            <a:ext cx="2245646" cy="1343678"/>
          </a:xfrm>
          <a:prstGeom prst="rect">
            <a:avLst/>
          </a:prstGeom>
        </p:spPr>
      </p:pic>
      <p:sp>
        <p:nvSpPr>
          <p:cNvPr id="8" name="TextBox 7">
            <a:extLst>
              <a:ext uri="{FF2B5EF4-FFF2-40B4-BE49-F238E27FC236}">
                <a16:creationId xmlns:a16="http://schemas.microsoft.com/office/drawing/2014/main" id="{C6F35B27-8F23-2CC9-FA43-FBE193E4C663}"/>
              </a:ext>
            </a:extLst>
          </p:cNvPr>
          <p:cNvSpPr txBox="1"/>
          <p:nvPr/>
        </p:nvSpPr>
        <p:spPr>
          <a:xfrm>
            <a:off x="1445304" y="5393532"/>
            <a:ext cx="1878805" cy="461665"/>
          </a:xfrm>
          <a:prstGeom prst="rect">
            <a:avLst/>
          </a:prstGeom>
          <a:noFill/>
        </p:spPr>
        <p:txBody>
          <a:bodyPr wrap="square" rtlCol="0">
            <a:spAutoFit/>
          </a:bodyPr>
          <a:lstStyle/>
          <a:p>
            <a:pPr algn="l"/>
            <a:r>
              <a:rPr lang="en-US" sz="2400" b="1" dirty="0">
                <a:solidFill>
                  <a:srgbClr val="FFFF00"/>
                </a:solidFill>
              </a:rPr>
              <a:t>EC2</a:t>
            </a:r>
          </a:p>
        </p:txBody>
      </p:sp>
      <p:sp>
        <p:nvSpPr>
          <p:cNvPr id="10" name="TextBox 9">
            <a:extLst>
              <a:ext uri="{FF2B5EF4-FFF2-40B4-BE49-F238E27FC236}">
                <a16:creationId xmlns:a16="http://schemas.microsoft.com/office/drawing/2014/main" id="{6123F9F3-4960-274D-7EA6-3143F58689BC}"/>
              </a:ext>
            </a:extLst>
          </p:cNvPr>
          <p:cNvSpPr txBox="1"/>
          <p:nvPr/>
        </p:nvSpPr>
        <p:spPr>
          <a:xfrm>
            <a:off x="3614324" y="5328735"/>
            <a:ext cx="1757687" cy="461665"/>
          </a:xfrm>
          <a:prstGeom prst="rect">
            <a:avLst/>
          </a:prstGeom>
          <a:noFill/>
        </p:spPr>
        <p:txBody>
          <a:bodyPr wrap="square" rtlCol="0">
            <a:spAutoFit/>
          </a:bodyPr>
          <a:lstStyle/>
          <a:p>
            <a:pPr algn="l"/>
            <a:r>
              <a:rPr lang="en-US" sz="2400" b="1" dirty="0">
                <a:solidFill>
                  <a:srgbClr val="FFFF00"/>
                </a:solidFill>
              </a:rPr>
              <a:t>Lambda</a:t>
            </a:r>
          </a:p>
        </p:txBody>
      </p:sp>
      <p:sp>
        <p:nvSpPr>
          <p:cNvPr id="12" name="TextBox 11">
            <a:extLst>
              <a:ext uri="{FF2B5EF4-FFF2-40B4-BE49-F238E27FC236}">
                <a16:creationId xmlns:a16="http://schemas.microsoft.com/office/drawing/2014/main" id="{4B4170AE-83B2-838C-37EB-5510F1751FAC}"/>
              </a:ext>
            </a:extLst>
          </p:cNvPr>
          <p:cNvSpPr txBox="1"/>
          <p:nvPr/>
        </p:nvSpPr>
        <p:spPr>
          <a:xfrm>
            <a:off x="5987761" y="5328735"/>
            <a:ext cx="1881097" cy="461665"/>
          </a:xfrm>
          <a:prstGeom prst="rect">
            <a:avLst/>
          </a:prstGeom>
          <a:noFill/>
        </p:spPr>
        <p:txBody>
          <a:bodyPr wrap="square" rtlCol="0">
            <a:spAutoFit/>
          </a:bodyPr>
          <a:lstStyle/>
          <a:p>
            <a:pPr algn="l"/>
            <a:r>
              <a:rPr lang="en-US" sz="2400" b="1" dirty="0" err="1">
                <a:solidFill>
                  <a:srgbClr val="FFFF00"/>
                </a:solidFill>
              </a:rPr>
              <a:t>Eventbridge</a:t>
            </a:r>
            <a:r>
              <a:rPr lang="en-US" dirty="0"/>
              <a:t> </a:t>
            </a:r>
          </a:p>
        </p:txBody>
      </p:sp>
      <p:sp>
        <p:nvSpPr>
          <p:cNvPr id="13" name="TextBox 12">
            <a:extLst>
              <a:ext uri="{FF2B5EF4-FFF2-40B4-BE49-F238E27FC236}">
                <a16:creationId xmlns:a16="http://schemas.microsoft.com/office/drawing/2014/main" id="{95043786-CDEB-5142-E5AC-91D0CAD61E03}"/>
              </a:ext>
            </a:extLst>
          </p:cNvPr>
          <p:cNvSpPr txBox="1"/>
          <p:nvPr/>
        </p:nvSpPr>
        <p:spPr>
          <a:xfrm>
            <a:off x="9363307" y="5393531"/>
            <a:ext cx="1681045" cy="461665"/>
          </a:xfrm>
          <a:prstGeom prst="rect">
            <a:avLst/>
          </a:prstGeom>
          <a:noFill/>
        </p:spPr>
        <p:txBody>
          <a:bodyPr wrap="square" rtlCol="0">
            <a:spAutoFit/>
          </a:bodyPr>
          <a:lstStyle/>
          <a:p>
            <a:pPr algn="l"/>
            <a:r>
              <a:rPr lang="en-US" sz="2400" b="1" dirty="0">
                <a:solidFill>
                  <a:srgbClr val="FFFF00"/>
                </a:solidFill>
              </a:rPr>
              <a:t>SNS</a:t>
            </a:r>
          </a:p>
        </p:txBody>
      </p:sp>
    </p:spTree>
    <p:extLst>
      <p:ext uri="{BB962C8B-B14F-4D97-AF65-F5344CB8AC3E}">
        <p14:creationId xmlns:p14="http://schemas.microsoft.com/office/powerpoint/2010/main" val="12881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C2EF25-907F-0B63-1BD4-4913F46D69CA}"/>
              </a:ext>
            </a:extLst>
          </p:cNvPr>
          <p:cNvSpPr txBox="1"/>
          <p:nvPr/>
        </p:nvSpPr>
        <p:spPr>
          <a:xfrm>
            <a:off x="871833" y="727861"/>
            <a:ext cx="9998870" cy="2862322"/>
          </a:xfrm>
          <a:prstGeom prst="rect">
            <a:avLst/>
          </a:prstGeom>
          <a:noFill/>
        </p:spPr>
        <p:txBody>
          <a:bodyPr wrap="square" rtlCol="0">
            <a:spAutoFit/>
          </a:bodyPr>
          <a:lstStyle/>
          <a:p>
            <a:pPr algn="just"/>
            <a:r>
              <a:rPr lang="en-US" sz="2000" dirty="0" err="1">
                <a:solidFill>
                  <a:srgbClr val="FCFCFC"/>
                </a:solidFill>
                <a:latin typeface="Times New Roman" panose="02020603050405020304" pitchFamily="18" charset="0"/>
                <a:cs typeface="Times New Roman" panose="02020603050405020304" pitchFamily="18" charset="0"/>
              </a:rPr>
              <a:t>CloudWatch</a:t>
            </a:r>
            <a:r>
              <a:rPr lang="en-US" sz="2000" dirty="0">
                <a:solidFill>
                  <a:srgbClr val="FCFCFC"/>
                </a:solidFill>
                <a:latin typeface="Times New Roman" panose="02020603050405020304" pitchFamily="18" charset="0"/>
                <a:cs typeface="Times New Roman" panose="02020603050405020304" pitchFamily="18" charset="0"/>
              </a:rPr>
              <a:t> can monitor your S3 bucket for any changes or anomalies in data activity. S3 buckets serve as the storage destination for your backups, securely storing your data. IAM ensures proper access control, managing permissions for users interacting with the backup system. Together, </a:t>
            </a:r>
            <a:r>
              <a:rPr lang="en-US" sz="2000" dirty="0" err="1">
                <a:solidFill>
                  <a:srgbClr val="FCFCFC"/>
                </a:solidFill>
                <a:latin typeface="Times New Roman" panose="02020603050405020304" pitchFamily="18" charset="0"/>
                <a:cs typeface="Times New Roman" panose="02020603050405020304" pitchFamily="18" charset="0"/>
              </a:rPr>
              <a:t>CloudWatch</a:t>
            </a:r>
            <a:r>
              <a:rPr lang="en-US" sz="2000" dirty="0">
                <a:solidFill>
                  <a:srgbClr val="FCFCFC"/>
                </a:solidFill>
                <a:latin typeface="Times New Roman" panose="02020603050405020304" pitchFamily="18" charset="0"/>
                <a:cs typeface="Times New Roman" panose="02020603050405020304" pitchFamily="18" charset="0"/>
              </a:rPr>
              <a:t>, S3, and IAM form a robust framework for efficient and secure data backup operations in AWS.</a:t>
            </a:r>
          </a:p>
          <a:p>
            <a:pPr algn="just"/>
            <a:endParaRPr lang="en-US" sz="2000" dirty="0">
              <a:solidFill>
                <a:srgbClr val="FCFCFC"/>
              </a:solidFill>
              <a:latin typeface="Times New Roman" panose="02020603050405020304" pitchFamily="18" charset="0"/>
              <a:cs typeface="Times New Roman" panose="02020603050405020304" pitchFamily="18" charset="0"/>
            </a:endParaRPr>
          </a:p>
          <a:p>
            <a:pPr algn="just"/>
            <a:r>
              <a:rPr lang="en-US" sz="2000" dirty="0">
                <a:solidFill>
                  <a:srgbClr val="FCFCFC"/>
                </a:solidFill>
                <a:latin typeface="Times New Roman" panose="02020603050405020304" pitchFamily="18" charset="0"/>
                <a:cs typeface="Times New Roman" panose="02020603050405020304" pitchFamily="18" charset="0"/>
              </a:rPr>
              <a:t>In summary,EC2 instances can run backup scripts, Lambda functions automate tasks like data transfer to S3 buckets, snapshots provide point-in-time backups for volumes, and SNS delivers notifications on backup status and errors</a:t>
            </a:r>
          </a:p>
        </p:txBody>
      </p:sp>
      <p:pic>
        <p:nvPicPr>
          <p:cNvPr id="3" name="Picture 2">
            <a:extLst>
              <a:ext uri="{FF2B5EF4-FFF2-40B4-BE49-F238E27FC236}">
                <a16:creationId xmlns:a16="http://schemas.microsoft.com/office/drawing/2014/main" id="{472E54DA-D1CA-D220-7F58-09C4E21FE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370" y="3952875"/>
            <a:ext cx="2241946" cy="1500927"/>
          </a:xfrm>
          <a:prstGeom prst="rect">
            <a:avLst/>
          </a:prstGeom>
        </p:spPr>
      </p:pic>
      <p:pic>
        <p:nvPicPr>
          <p:cNvPr id="4" name="Picture 3">
            <a:extLst>
              <a:ext uri="{FF2B5EF4-FFF2-40B4-BE49-F238E27FC236}">
                <a16:creationId xmlns:a16="http://schemas.microsoft.com/office/drawing/2014/main" id="{43A1FB1B-1EB6-C40B-3ABE-E4F9017D3A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4354" y="4005766"/>
            <a:ext cx="2053829" cy="1500927"/>
          </a:xfrm>
          <a:prstGeom prst="rect">
            <a:avLst/>
          </a:prstGeom>
        </p:spPr>
      </p:pic>
      <p:sp>
        <p:nvSpPr>
          <p:cNvPr id="5" name="TextBox 4">
            <a:extLst>
              <a:ext uri="{FF2B5EF4-FFF2-40B4-BE49-F238E27FC236}">
                <a16:creationId xmlns:a16="http://schemas.microsoft.com/office/drawing/2014/main" id="{835A8383-52F1-229B-FC4D-9CCDA1545164}"/>
              </a:ext>
            </a:extLst>
          </p:cNvPr>
          <p:cNvSpPr txBox="1"/>
          <p:nvPr/>
        </p:nvSpPr>
        <p:spPr>
          <a:xfrm>
            <a:off x="2000398" y="5453802"/>
            <a:ext cx="1828800" cy="369332"/>
          </a:xfrm>
          <a:prstGeom prst="rect">
            <a:avLst/>
          </a:prstGeom>
          <a:noFill/>
        </p:spPr>
        <p:txBody>
          <a:bodyPr wrap="square" rtlCol="0">
            <a:spAutoFit/>
          </a:bodyPr>
          <a:lstStyle/>
          <a:p>
            <a:pPr algn="l"/>
            <a:r>
              <a:rPr lang="en-US" dirty="0" err="1">
                <a:solidFill>
                  <a:srgbClr val="FFFF00"/>
                </a:solidFill>
              </a:rPr>
              <a:t>CloudWatch</a:t>
            </a:r>
            <a:endParaRPr lang="en-US" dirty="0">
              <a:solidFill>
                <a:srgbClr val="FFFF00"/>
              </a:solidFill>
            </a:endParaRPr>
          </a:p>
        </p:txBody>
      </p:sp>
      <p:sp>
        <p:nvSpPr>
          <p:cNvPr id="6" name="TextBox 5">
            <a:extLst>
              <a:ext uri="{FF2B5EF4-FFF2-40B4-BE49-F238E27FC236}">
                <a16:creationId xmlns:a16="http://schemas.microsoft.com/office/drawing/2014/main" id="{1DDC3710-5C3C-3663-A959-050589C70DE6}"/>
              </a:ext>
            </a:extLst>
          </p:cNvPr>
          <p:cNvSpPr txBox="1"/>
          <p:nvPr/>
        </p:nvSpPr>
        <p:spPr>
          <a:xfrm>
            <a:off x="5359002" y="5561164"/>
            <a:ext cx="1828800" cy="369332"/>
          </a:xfrm>
          <a:prstGeom prst="rect">
            <a:avLst/>
          </a:prstGeom>
          <a:noFill/>
        </p:spPr>
        <p:txBody>
          <a:bodyPr wrap="square" rtlCol="0">
            <a:spAutoFit/>
          </a:bodyPr>
          <a:lstStyle/>
          <a:p>
            <a:pPr algn="l"/>
            <a:r>
              <a:rPr lang="en-US" dirty="0">
                <a:solidFill>
                  <a:srgbClr val="FFFF00"/>
                </a:solidFill>
              </a:rPr>
              <a:t>S3 Bucket</a:t>
            </a:r>
            <a:r>
              <a:rPr lang="en-US" dirty="0"/>
              <a:t> </a:t>
            </a:r>
          </a:p>
        </p:txBody>
      </p:sp>
      <p:pic>
        <p:nvPicPr>
          <p:cNvPr id="8" name="Picture 7">
            <a:extLst>
              <a:ext uri="{FF2B5EF4-FFF2-40B4-BE49-F238E27FC236}">
                <a16:creationId xmlns:a16="http://schemas.microsoft.com/office/drawing/2014/main" id="{F6E4A531-5CDB-9D04-05B9-344FB99C85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8992" y="3952875"/>
            <a:ext cx="1595438" cy="1553818"/>
          </a:xfrm>
          <a:prstGeom prst="rect">
            <a:avLst/>
          </a:prstGeom>
        </p:spPr>
      </p:pic>
      <p:sp>
        <p:nvSpPr>
          <p:cNvPr id="9" name="TextBox 8">
            <a:extLst>
              <a:ext uri="{FF2B5EF4-FFF2-40B4-BE49-F238E27FC236}">
                <a16:creationId xmlns:a16="http://schemas.microsoft.com/office/drawing/2014/main" id="{1FE49E89-7846-63A8-B39A-367D6021B996}"/>
              </a:ext>
            </a:extLst>
          </p:cNvPr>
          <p:cNvSpPr txBox="1"/>
          <p:nvPr/>
        </p:nvSpPr>
        <p:spPr>
          <a:xfrm>
            <a:off x="8658821" y="5561164"/>
            <a:ext cx="1946672" cy="369332"/>
          </a:xfrm>
          <a:prstGeom prst="rect">
            <a:avLst/>
          </a:prstGeom>
          <a:noFill/>
        </p:spPr>
        <p:txBody>
          <a:bodyPr wrap="square" rtlCol="0">
            <a:spAutoFit/>
          </a:bodyPr>
          <a:lstStyle/>
          <a:p>
            <a:pPr algn="l"/>
            <a:r>
              <a:rPr lang="en-US" dirty="0">
                <a:solidFill>
                  <a:srgbClr val="FFFF00"/>
                </a:solidFill>
              </a:rPr>
              <a:t>IAM</a:t>
            </a:r>
          </a:p>
        </p:txBody>
      </p:sp>
    </p:spTree>
    <p:extLst>
      <p:ext uri="{BB962C8B-B14F-4D97-AF65-F5344CB8AC3E}">
        <p14:creationId xmlns:p14="http://schemas.microsoft.com/office/powerpoint/2010/main" val="299868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c 2">
            <a:extLst>
              <a:ext uri="{FF2B5EF4-FFF2-40B4-BE49-F238E27FC236}">
                <a16:creationId xmlns:a16="http://schemas.microsoft.com/office/drawing/2014/main" id="{E03290CC-659D-437F-B1C2-99311D87C692}"/>
              </a:ext>
            </a:extLst>
          </p:cNvPr>
          <p:cNvSpPr/>
          <p:nvPr/>
        </p:nvSpPr>
        <p:spPr>
          <a:xfrm rot="3433700">
            <a:off x="971066" y="1361259"/>
            <a:ext cx="4090997" cy="4140589"/>
          </a:xfrm>
          <a:prstGeom prst="arc">
            <a:avLst>
              <a:gd name="adj1" fmla="val 7025695"/>
              <a:gd name="adj2" fmla="val 1904285"/>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dirty="0"/>
          </a:p>
        </p:txBody>
      </p:sp>
      <p:sp>
        <p:nvSpPr>
          <p:cNvPr id="4" name="Oval 3">
            <a:extLst>
              <a:ext uri="{FF2B5EF4-FFF2-40B4-BE49-F238E27FC236}">
                <a16:creationId xmlns:a16="http://schemas.microsoft.com/office/drawing/2014/main" id="{8465AA3D-58BA-4F42-B6BC-9B3917D53B25}"/>
              </a:ext>
            </a:extLst>
          </p:cNvPr>
          <p:cNvSpPr/>
          <p:nvPr/>
        </p:nvSpPr>
        <p:spPr>
          <a:xfrm>
            <a:off x="3015136" y="994991"/>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Oval 4">
            <a:extLst>
              <a:ext uri="{FF2B5EF4-FFF2-40B4-BE49-F238E27FC236}">
                <a16:creationId xmlns:a16="http://schemas.microsoft.com/office/drawing/2014/main" id="{8759E2E0-32B4-4EB7-911B-5B8ECA83E368}"/>
              </a:ext>
            </a:extLst>
          </p:cNvPr>
          <p:cNvSpPr/>
          <p:nvPr/>
        </p:nvSpPr>
        <p:spPr>
          <a:xfrm>
            <a:off x="4550351" y="2437703"/>
            <a:ext cx="877212" cy="7837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 name="Oval 5">
            <a:extLst>
              <a:ext uri="{FF2B5EF4-FFF2-40B4-BE49-F238E27FC236}">
                <a16:creationId xmlns:a16="http://schemas.microsoft.com/office/drawing/2014/main" id="{7B8B39A1-6F03-4A53-B61E-619DA15C1E3B}"/>
              </a:ext>
            </a:extLst>
          </p:cNvPr>
          <p:cNvSpPr/>
          <p:nvPr/>
        </p:nvSpPr>
        <p:spPr>
          <a:xfrm>
            <a:off x="4383616" y="4006845"/>
            <a:ext cx="807994" cy="8079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8" name="Group 7">
            <a:extLst>
              <a:ext uri="{FF2B5EF4-FFF2-40B4-BE49-F238E27FC236}">
                <a16:creationId xmlns:a16="http://schemas.microsoft.com/office/drawing/2014/main" id="{296EEBF3-A630-43FE-8095-80AA379BBC96}"/>
              </a:ext>
            </a:extLst>
          </p:cNvPr>
          <p:cNvGrpSpPr/>
          <p:nvPr/>
        </p:nvGrpSpPr>
        <p:grpSpPr>
          <a:xfrm>
            <a:off x="1683914" y="1902830"/>
            <a:ext cx="2606049" cy="2844138"/>
            <a:chOff x="1344329" y="1314450"/>
            <a:chExt cx="3840163" cy="4191001"/>
          </a:xfrm>
        </p:grpSpPr>
        <p:sp>
          <p:nvSpPr>
            <p:cNvPr id="13" name="Freeform 191">
              <a:extLst>
                <a:ext uri="{FF2B5EF4-FFF2-40B4-BE49-F238E27FC236}">
                  <a16:creationId xmlns:a16="http://schemas.microsoft.com/office/drawing/2014/main" id="{46E6C323-4DE9-4785-91BD-8973ACB2D007}"/>
                </a:ext>
              </a:extLst>
            </p:cNvPr>
            <p:cNvSpPr>
              <a:spLocks/>
            </p:cNvSpPr>
            <p:nvPr/>
          </p:nvSpPr>
          <p:spPr bwMode="auto">
            <a:xfrm>
              <a:off x="2560354" y="1314450"/>
              <a:ext cx="895350" cy="1679575"/>
            </a:xfrm>
            <a:custGeom>
              <a:avLst/>
              <a:gdLst>
                <a:gd name="T0" fmla="*/ 224 w 237"/>
                <a:gd name="T1" fmla="*/ 69 h 445"/>
                <a:gd name="T2" fmla="*/ 119 w 237"/>
                <a:gd name="T3" fmla="*/ 13 h 445"/>
                <a:gd name="T4" fmla="*/ 46 w 237"/>
                <a:gd name="T5" fmla="*/ 191 h 445"/>
                <a:gd name="T6" fmla="*/ 0 w 237"/>
                <a:gd name="T7" fmla="*/ 430 h 445"/>
                <a:gd name="T8" fmla="*/ 67 w 237"/>
                <a:gd name="T9" fmla="*/ 445 h 445"/>
                <a:gd name="T10" fmla="*/ 224 w 237"/>
                <a:gd name="T11" fmla="*/ 69 h 445"/>
              </a:gdLst>
              <a:ahLst/>
              <a:cxnLst>
                <a:cxn ang="0">
                  <a:pos x="T0" y="T1"/>
                </a:cxn>
                <a:cxn ang="0">
                  <a:pos x="T2" y="T3"/>
                </a:cxn>
                <a:cxn ang="0">
                  <a:pos x="T4" y="T5"/>
                </a:cxn>
                <a:cxn ang="0">
                  <a:pos x="T6" y="T7"/>
                </a:cxn>
                <a:cxn ang="0">
                  <a:pos x="T8" y="T9"/>
                </a:cxn>
                <a:cxn ang="0">
                  <a:pos x="T10" y="T11"/>
                </a:cxn>
              </a:cxnLst>
              <a:rect l="0" t="0" r="r" b="b"/>
              <a:pathLst>
                <a:path w="237" h="445">
                  <a:moveTo>
                    <a:pt x="224" y="69"/>
                  </a:moveTo>
                  <a:cubicBezTo>
                    <a:pt x="224" y="69"/>
                    <a:pt x="195" y="0"/>
                    <a:pt x="119" y="13"/>
                  </a:cubicBezTo>
                  <a:cubicBezTo>
                    <a:pt x="65" y="22"/>
                    <a:pt x="43" y="88"/>
                    <a:pt x="46" y="191"/>
                  </a:cubicBezTo>
                  <a:cubicBezTo>
                    <a:pt x="50" y="340"/>
                    <a:pt x="0" y="430"/>
                    <a:pt x="0" y="430"/>
                  </a:cubicBezTo>
                  <a:cubicBezTo>
                    <a:pt x="67" y="445"/>
                    <a:pt x="67" y="445"/>
                    <a:pt x="67" y="445"/>
                  </a:cubicBezTo>
                  <a:cubicBezTo>
                    <a:pt x="67" y="445"/>
                    <a:pt x="237" y="189"/>
                    <a:pt x="224" y="69"/>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4" name="Freeform 192">
              <a:extLst>
                <a:ext uri="{FF2B5EF4-FFF2-40B4-BE49-F238E27FC236}">
                  <a16:creationId xmlns:a16="http://schemas.microsoft.com/office/drawing/2014/main" id="{83B88E00-7FAF-441E-8D26-5DE8375B7444}"/>
                </a:ext>
              </a:extLst>
            </p:cNvPr>
            <p:cNvSpPr>
              <a:spLocks/>
            </p:cNvSpPr>
            <p:nvPr/>
          </p:nvSpPr>
          <p:spPr bwMode="auto">
            <a:xfrm>
              <a:off x="3700179" y="2890838"/>
              <a:ext cx="917575" cy="1414463"/>
            </a:xfrm>
            <a:custGeom>
              <a:avLst/>
              <a:gdLst>
                <a:gd name="T0" fmla="*/ 32 w 243"/>
                <a:gd name="T1" fmla="*/ 0 h 375"/>
                <a:gd name="T2" fmla="*/ 94 w 243"/>
                <a:gd name="T3" fmla="*/ 123 h 375"/>
                <a:gd name="T4" fmla="*/ 105 w 243"/>
                <a:gd name="T5" fmla="*/ 253 h 375"/>
                <a:gd name="T6" fmla="*/ 222 w 243"/>
                <a:gd name="T7" fmla="*/ 281 h 375"/>
                <a:gd name="T8" fmla="*/ 243 w 243"/>
                <a:gd name="T9" fmla="*/ 344 h 375"/>
                <a:gd name="T10" fmla="*/ 89 w 243"/>
                <a:gd name="T11" fmla="*/ 375 h 375"/>
                <a:gd name="T12" fmla="*/ 1 w 243"/>
                <a:gd name="T13" fmla="*/ 296 h 375"/>
                <a:gd name="T14" fmla="*/ 0 w 243"/>
                <a:gd name="T15" fmla="*/ 148 h 375"/>
                <a:gd name="T16" fmla="*/ 32 w 243"/>
                <a:gd name="T1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375">
                  <a:moveTo>
                    <a:pt x="32" y="0"/>
                  </a:moveTo>
                  <a:cubicBezTo>
                    <a:pt x="32" y="0"/>
                    <a:pt x="85" y="14"/>
                    <a:pt x="94" y="123"/>
                  </a:cubicBezTo>
                  <a:cubicBezTo>
                    <a:pt x="99" y="188"/>
                    <a:pt x="105" y="253"/>
                    <a:pt x="105" y="253"/>
                  </a:cubicBezTo>
                  <a:cubicBezTo>
                    <a:pt x="222" y="281"/>
                    <a:pt x="222" y="281"/>
                    <a:pt x="222" y="281"/>
                  </a:cubicBezTo>
                  <a:cubicBezTo>
                    <a:pt x="243" y="344"/>
                    <a:pt x="243" y="344"/>
                    <a:pt x="243" y="344"/>
                  </a:cubicBezTo>
                  <a:cubicBezTo>
                    <a:pt x="89" y="375"/>
                    <a:pt x="89" y="375"/>
                    <a:pt x="89" y="375"/>
                  </a:cubicBezTo>
                  <a:cubicBezTo>
                    <a:pt x="47" y="375"/>
                    <a:pt x="0" y="338"/>
                    <a:pt x="1" y="296"/>
                  </a:cubicBezTo>
                  <a:cubicBezTo>
                    <a:pt x="0" y="148"/>
                    <a:pt x="0" y="148"/>
                    <a:pt x="0" y="148"/>
                  </a:cubicBezTo>
                  <a:lnTo>
                    <a:pt x="3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dirty="0"/>
            </a:p>
          </p:txBody>
        </p:sp>
        <p:sp>
          <p:nvSpPr>
            <p:cNvPr id="15" name="Freeform 193">
              <a:extLst>
                <a:ext uri="{FF2B5EF4-FFF2-40B4-BE49-F238E27FC236}">
                  <a16:creationId xmlns:a16="http://schemas.microsoft.com/office/drawing/2014/main" id="{460D218B-56EA-443C-8B36-A2839F46F14B}"/>
                </a:ext>
              </a:extLst>
            </p:cNvPr>
            <p:cNvSpPr>
              <a:spLocks/>
            </p:cNvSpPr>
            <p:nvPr/>
          </p:nvSpPr>
          <p:spPr bwMode="auto">
            <a:xfrm>
              <a:off x="2647667" y="2789238"/>
              <a:ext cx="1177925" cy="1690688"/>
            </a:xfrm>
            <a:custGeom>
              <a:avLst/>
              <a:gdLst>
                <a:gd name="T0" fmla="*/ 29 w 312"/>
                <a:gd name="T1" fmla="*/ 28 h 448"/>
                <a:gd name="T2" fmla="*/ 6 w 312"/>
                <a:gd name="T3" fmla="*/ 193 h 448"/>
                <a:gd name="T4" fmla="*/ 11 w 312"/>
                <a:gd name="T5" fmla="*/ 264 h 448"/>
                <a:gd name="T6" fmla="*/ 40 w 312"/>
                <a:gd name="T7" fmla="*/ 365 h 448"/>
                <a:gd name="T8" fmla="*/ 33 w 312"/>
                <a:gd name="T9" fmla="*/ 436 h 448"/>
                <a:gd name="T10" fmla="*/ 215 w 312"/>
                <a:gd name="T11" fmla="*/ 448 h 448"/>
                <a:gd name="T12" fmla="*/ 301 w 312"/>
                <a:gd name="T13" fmla="*/ 442 h 448"/>
                <a:gd name="T14" fmla="*/ 312 w 312"/>
                <a:gd name="T15" fmla="*/ 197 h 448"/>
                <a:gd name="T16" fmla="*/ 311 w 312"/>
                <a:gd name="T17" fmla="*/ 27 h 448"/>
                <a:gd name="T18" fmla="*/ 228 w 312"/>
                <a:gd name="T19" fmla="*/ 3 h 448"/>
                <a:gd name="T20" fmla="*/ 99 w 312"/>
                <a:gd name="T21" fmla="*/ 4 h 448"/>
                <a:gd name="T22" fmla="*/ 29 w 312"/>
                <a:gd name="T23" fmla="*/ 2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448">
                  <a:moveTo>
                    <a:pt x="29" y="28"/>
                  </a:moveTo>
                  <a:cubicBezTo>
                    <a:pt x="6" y="193"/>
                    <a:pt x="6" y="193"/>
                    <a:pt x="6" y="193"/>
                  </a:cubicBezTo>
                  <a:cubicBezTo>
                    <a:pt x="2" y="217"/>
                    <a:pt x="4" y="241"/>
                    <a:pt x="11" y="264"/>
                  </a:cubicBezTo>
                  <a:cubicBezTo>
                    <a:pt x="40" y="365"/>
                    <a:pt x="40" y="365"/>
                    <a:pt x="40" y="365"/>
                  </a:cubicBezTo>
                  <a:cubicBezTo>
                    <a:pt x="40" y="365"/>
                    <a:pt x="0" y="416"/>
                    <a:pt x="33" y="436"/>
                  </a:cubicBezTo>
                  <a:cubicBezTo>
                    <a:pt x="39" y="440"/>
                    <a:pt x="215" y="448"/>
                    <a:pt x="215" y="448"/>
                  </a:cubicBezTo>
                  <a:cubicBezTo>
                    <a:pt x="301" y="442"/>
                    <a:pt x="301" y="442"/>
                    <a:pt x="301" y="442"/>
                  </a:cubicBezTo>
                  <a:cubicBezTo>
                    <a:pt x="312" y="197"/>
                    <a:pt x="312" y="197"/>
                    <a:pt x="312" y="197"/>
                  </a:cubicBezTo>
                  <a:cubicBezTo>
                    <a:pt x="311" y="27"/>
                    <a:pt x="311" y="27"/>
                    <a:pt x="311" y="27"/>
                  </a:cubicBezTo>
                  <a:cubicBezTo>
                    <a:pt x="311" y="27"/>
                    <a:pt x="251" y="6"/>
                    <a:pt x="228" y="3"/>
                  </a:cubicBezTo>
                  <a:cubicBezTo>
                    <a:pt x="214" y="2"/>
                    <a:pt x="150" y="0"/>
                    <a:pt x="99" y="4"/>
                  </a:cubicBezTo>
                  <a:cubicBezTo>
                    <a:pt x="29" y="28"/>
                    <a:pt x="29" y="28"/>
                    <a:pt x="29" y="28"/>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6" name="Freeform 194">
              <a:extLst>
                <a:ext uri="{FF2B5EF4-FFF2-40B4-BE49-F238E27FC236}">
                  <a16:creationId xmlns:a16="http://schemas.microsoft.com/office/drawing/2014/main" id="{F482AA46-1E2C-4C54-8BE5-033A2DA9F457}"/>
                </a:ext>
              </a:extLst>
            </p:cNvPr>
            <p:cNvSpPr>
              <a:spLocks/>
            </p:cNvSpPr>
            <p:nvPr/>
          </p:nvSpPr>
          <p:spPr bwMode="auto">
            <a:xfrm>
              <a:off x="2715929" y="4291013"/>
              <a:ext cx="14288" cy="63500"/>
            </a:xfrm>
            <a:custGeom>
              <a:avLst/>
              <a:gdLst>
                <a:gd name="T0" fmla="*/ 4 w 4"/>
                <a:gd name="T1" fmla="*/ 0 h 17"/>
                <a:gd name="T2" fmla="*/ 0 w 4"/>
                <a:gd name="T3" fmla="*/ 1 h 17"/>
                <a:gd name="T4" fmla="*/ 2 w 4"/>
                <a:gd name="T5" fmla="*/ 17 h 17"/>
                <a:gd name="T6" fmla="*/ 4 w 4"/>
                <a:gd name="T7" fmla="*/ 0 h 17"/>
              </a:gdLst>
              <a:ahLst/>
              <a:cxnLst>
                <a:cxn ang="0">
                  <a:pos x="T0" y="T1"/>
                </a:cxn>
                <a:cxn ang="0">
                  <a:pos x="T2" y="T3"/>
                </a:cxn>
                <a:cxn ang="0">
                  <a:pos x="T4" y="T5"/>
                </a:cxn>
                <a:cxn ang="0">
                  <a:pos x="T6" y="T7"/>
                </a:cxn>
              </a:cxnLst>
              <a:rect l="0" t="0" r="r" b="b"/>
              <a:pathLst>
                <a:path w="4" h="17">
                  <a:moveTo>
                    <a:pt x="4" y="0"/>
                  </a:moveTo>
                  <a:cubicBezTo>
                    <a:pt x="3" y="1"/>
                    <a:pt x="1" y="1"/>
                    <a:pt x="0" y="1"/>
                  </a:cubicBezTo>
                  <a:cubicBezTo>
                    <a:pt x="2" y="17"/>
                    <a:pt x="2" y="17"/>
                    <a:pt x="2" y="17"/>
                  </a:cubicBezTo>
                  <a:cubicBezTo>
                    <a:pt x="2" y="12"/>
                    <a:pt x="3" y="6"/>
                    <a:pt x="4"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17" name="Freeform 195">
              <a:extLst>
                <a:ext uri="{FF2B5EF4-FFF2-40B4-BE49-F238E27FC236}">
                  <a16:creationId xmlns:a16="http://schemas.microsoft.com/office/drawing/2014/main" id="{A00BAA47-F2F3-4156-971E-0BC6C2EEE321}"/>
                </a:ext>
              </a:extLst>
            </p:cNvPr>
            <p:cNvSpPr>
              <a:spLocks/>
            </p:cNvSpPr>
            <p:nvPr/>
          </p:nvSpPr>
          <p:spPr bwMode="auto">
            <a:xfrm>
              <a:off x="2722279" y="3951288"/>
              <a:ext cx="936625" cy="463550"/>
            </a:xfrm>
            <a:custGeom>
              <a:avLst/>
              <a:gdLst>
                <a:gd name="T0" fmla="*/ 107 w 248"/>
                <a:gd name="T1" fmla="*/ 0 h 123"/>
                <a:gd name="T2" fmla="*/ 101 w 248"/>
                <a:gd name="T3" fmla="*/ 35 h 123"/>
                <a:gd name="T4" fmla="*/ 96 w 248"/>
                <a:gd name="T5" fmla="*/ 64 h 123"/>
                <a:gd name="T6" fmla="*/ 96 w 248"/>
                <a:gd name="T7" fmla="*/ 65 h 123"/>
                <a:gd name="T8" fmla="*/ 95 w 248"/>
                <a:gd name="T9" fmla="*/ 65 h 123"/>
                <a:gd name="T10" fmla="*/ 2 w 248"/>
                <a:gd name="T11" fmla="*/ 90 h 123"/>
                <a:gd name="T12" fmla="*/ 0 w 248"/>
                <a:gd name="T13" fmla="*/ 107 h 123"/>
                <a:gd name="T14" fmla="*/ 0 w 248"/>
                <a:gd name="T15" fmla="*/ 108 h 123"/>
                <a:gd name="T16" fmla="*/ 94 w 248"/>
                <a:gd name="T17" fmla="*/ 79 h 123"/>
                <a:gd name="T18" fmla="*/ 154 w 248"/>
                <a:gd name="T19" fmla="*/ 73 h 123"/>
                <a:gd name="T20" fmla="*/ 185 w 248"/>
                <a:gd name="T21" fmla="*/ 101 h 123"/>
                <a:gd name="T22" fmla="*/ 186 w 248"/>
                <a:gd name="T23" fmla="*/ 101 h 123"/>
                <a:gd name="T24" fmla="*/ 212 w 248"/>
                <a:gd name="T25" fmla="*/ 94 h 123"/>
                <a:gd name="T26" fmla="*/ 231 w 248"/>
                <a:gd name="T27" fmla="*/ 123 h 123"/>
                <a:gd name="T28" fmla="*/ 231 w 248"/>
                <a:gd name="T29" fmla="*/ 123 h 123"/>
                <a:gd name="T30" fmla="*/ 233 w 248"/>
                <a:gd name="T31" fmla="*/ 123 h 123"/>
                <a:gd name="T32" fmla="*/ 240 w 248"/>
                <a:gd name="T33" fmla="*/ 27 h 123"/>
                <a:gd name="T34" fmla="*/ 107 w 248"/>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8" h="123">
                  <a:moveTo>
                    <a:pt x="107" y="0"/>
                  </a:moveTo>
                  <a:cubicBezTo>
                    <a:pt x="105" y="11"/>
                    <a:pt x="103" y="23"/>
                    <a:pt x="101" y="35"/>
                  </a:cubicBezTo>
                  <a:cubicBezTo>
                    <a:pt x="99" y="45"/>
                    <a:pt x="98" y="55"/>
                    <a:pt x="96" y="64"/>
                  </a:cubicBezTo>
                  <a:cubicBezTo>
                    <a:pt x="96" y="65"/>
                    <a:pt x="96" y="65"/>
                    <a:pt x="96" y="65"/>
                  </a:cubicBezTo>
                  <a:cubicBezTo>
                    <a:pt x="95" y="65"/>
                    <a:pt x="95" y="65"/>
                    <a:pt x="95" y="65"/>
                  </a:cubicBezTo>
                  <a:cubicBezTo>
                    <a:pt x="61" y="74"/>
                    <a:pt x="30" y="83"/>
                    <a:pt x="2" y="90"/>
                  </a:cubicBezTo>
                  <a:cubicBezTo>
                    <a:pt x="1" y="96"/>
                    <a:pt x="0" y="102"/>
                    <a:pt x="0" y="107"/>
                  </a:cubicBezTo>
                  <a:cubicBezTo>
                    <a:pt x="0" y="108"/>
                    <a:pt x="0" y="108"/>
                    <a:pt x="0" y="108"/>
                  </a:cubicBezTo>
                  <a:cubicBezTo>
                    <a:pt x="94" y="79"/>
                    <a:pt x="94" y="79"/>
                    <a:pt x="94" y="79"/>
                  </a:cubicBezTo>
                  <a:cubicBezTo>
                    <a:pt x="154" y="73"/>
                    <a:pt x="154" y="73"/>
                    <a:pt x="154" y="73"/>
                  </a:cubicBezTo>
                  <a:cubicBezTo>
                    <a:pt x="154" y="73"/>
                    <a:pt x="170" y="101"/>
                    <a:pt x="185" y="101"/>
                  </a:cubicBezTo>
                  <a:cubicBezTo>
                    <a:pt x="186" y="101"/>
                    <a:pt x="186" y="101"/>
                    <a:pt x="186" y="101"/>
                  </a:cubicBezTo>
                  <a:cubicBezTo>
                    <a:pt x="201" y="100"/>
                    <a:pt x="212" y="94"/>
                    <a:pt x="212" y="94"/>
                  </a:cubicBezTo>
                  <a:cubicBezTo>
                    <a:pt x="212" y="94"/>
                    <a:pt x="217" y="122"/>
                    <a:pt x="231" y="123"/>
                  </a:cubicBezTo>
                  <a:cubicBezTo>
                    <a:pt x="231" y="123"/>
                    <a:pt x="231" y="123"/>
                    <a:pt x="231" y="123"/>
                  </a:cubicBezTo>
                  <a:cubicBezTo>
                    <a:pt x="232" y="123"/>
                    <a:pt x="232" y="123"/>
                    <a:pt x="233" y="123"/>
                  </a:cubicBezTo>
                  <a:cubicBezTo>
                    <a:pt x="248" y="120"/>
                    <a:pt x="240" y="27"/>
                    <a:pt x="240" y="27"/>
                  </a:cubicBezTo>
                  <a:cubicBezTo>
                    <a:pt x="107" y="0"/>
                    <a:pt x="107" y="0"/>
                    <a:pt x="10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18" name="Freeform 196">
              <a:extLst>
                <a:ext uri="{FF2B5EF4-FFF2-40B4-BE49-F238E27FC236}">
                  <a16:creationId xmlns:a16="http://schemas.microsoft.com/office/drawing/2014/main" id="{176D1EC5-A64D-49F4-A398-5B54F8E73E82}"/>
                </a:ext>
              </a:extLst>
            </p:cNvPr>
            <p:cNvSpPr>
              <a:spLocks/>
            </p:cNvSpPr>
            <p:nvPr/>
          </p:nvSpPr>
          <p:spPr bwMode="auto">
            <a:xfrm>
              <a:off x="1993617" y="2895600"/>
              <a:ext cx="1147763" cy="1519238"/>
            </a:xfrm>
            <a:custGeom>
              <a:avLst/>
              <a:gdLst>
                <a:gd name="T0" fmla="*/ 202 w 304"/>
                <a:gd name="T1" fmla="*/ 0 h 403"/>
                <a:gd name="T2" fmla="*/ 135 w 304"/>
                <a:gd name="T3" fmla="*/ 45 h 403"/>
                <a:gd name="T4" fmla="*/ 10 w 304"/>
                <a:gd name="T5" fmla="*/ 269 h 403"/>
                <a:gd name="T6" fmla="*/ 23 w 304"/>
                <a:gd name="T7" fmla="*/ 357 h 403"/>
                <a:gd name="T8" fmla="*/ 117 w 304"/>
                <a:gd name="T9" fmla="*/ 392 h 403"/>
                <a:gd name="T10" fmla="*/ 288 w 304"/>
                <a:gd name="T11" fmla="*/ 344 h 403"/>
                <a:gd name="T12" fmla="*/ 304 w 304"/>
                <a:gd name="T13" fmla="*/ 248 h 403"/>
                <a:gd name="T14" fmla="*/ 155 w 304"/>
                <a:gd name="T15" fmla="*/ 254 h 403"/>
                <a:gd name="T16" fmla="*/ 196 w 304"/>
                <a:gd name="T17" fmla="*/ 185 h 403"/>
                <a:gd name="T18" fmla="*/ 202 w 304"/>
                <a:gd name="T19"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403">
                  <a:moveTo>
                    <a:pt x="202" y="0"/>
                  </a:moveTo>
                  <a:cubicBezTo>
                    <a:pt x="202" y="0"/>
                    <a:pt x="153" y="17"/>
                    <a:pt x="135" y="45"/>
                  </a:cubicBezTo>
                  <a:cubicBezTo>
                    <a:pt x="111" y="82"/>
                    <a:pt x="42" y="187"/>
                    <a:pt x="10" y="269"/>
                  </a:cubicBezTo>
                  <a:cubicBezTo>
                    <a:pt x="0" y="294"/>
                    <a:pt x="8" y="334"/>
                    <a:pt x="23" y="357"/>
                  </a:cubicBezTo>
                  <a:cubicBezTo>
                    <a:pt x="43" y="388"/>
                    <a:pt x="81" y="403"/>
                    <a:pt x="117" y="392"/>
                  </a:cubicBezTo>
                  <a:cubicBezTo>
                    <a:pt x="288" y="344"/>
                    <a:pt x="288" y="344"/>
                    <a:pt x="288" y="344"/>
                  </a:cubicBezTo>
                  <a:cubicBezTo>
                    <a:pt x="304" y="248"/>
                    <a:pt x="304" y="248"/>
                    <a:pt x="304" y="248"/>
                  </a:cubicBezTo>
                  <a:cubicBezTo>
                    <a:pt x="155" y="254"/>
                    <a:pt x="155" y="254"/>
                    <a:pt x="155" y="254"/>
                  </a:cubicBezTo>
                  <a:cubicBezTo>
                    <a:pt x="196" y="185"/>
                    <a:pt x="196" y="185"/>
                    <a:pt x="196" y="185"/>
                  </a:cubicBezTo>
                  <a:cubicBezTo>
                    <a:pt x="202" y="0"/>
                    <a:pt x="202" y="0"/>
                    <a:pt x="202"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19" name="Freeform 197">
              <a:extLst>
                <a:ext uri="{FF2B5EF4-FFF2-40B4-BE49-F238E27FC236}">
                  <a16:creationId xmlns:a16="http://schemas.microsoft.com/office/drawing/2014/main" id="{1BCF9ABE-4794-4F6E-918B-35AFF9E760E3}"/>
                </a:ext>
              </a:extLst>
            </p:cNvPr>
            <p:cNvSpPr>
              <a:spLocks/>
            </p:cNvSpPr>
            <p:nvPr/>
          </p:nvSpPr>
          <p:spPr bwMode="auto">
            <a:xfrm>
              <a:off x="3784317" y="3257550"/>
              <a:ext cx="36513" cy="969963"/>
            </a:xfrm>
            <a:custGeom>
              <a:avLst/>
              <a:gdLst>
                <a:gd name="T0" fmla="*/ 9 w 10"/>
                <a:gd name="T1" fmla="*/ 0 h 257"/>
                <a:gd name="T2" fmla="*/ 9 w 10"/>
                <a:gd name="T3" fmla="*/ 8 h 257"/>
                <a:gd name="T4" fmla="*/ 10 w 10"/>
                <a:gd name="T5" fmla="*/ 29 h 257"/>
                <a:gd name="T6" fmla="*/ 8 w 10"/>
                <a:gd name="T7" fmla="*/ 98 h 257"/>
                <a:gd name="T8" fmla="*/ 3 w 10"/>
                <a:gd name="T9" fmla="*/ 167 h 257"/>
                <a:gd name="T10" fmla="*/ 1 w 10"/>
                <a:gd name="T11" fmla="*/ 188 h 257"/>
                <a:gd name="T12" fmla="*/ 0 w 10"/>
                <a:gd name="T13" fmla="*/ 195 h 257"/>
                <a:gd name="T14" fmla="*/ 0 w 10"/>
                <a:gd name="T15" fmla="*/ 188 h 257"/>
                <a:gd name="T16" fmla="*/ 2 w 10"/>
                <a:gd name="T17" fmla="*/ 167 h 257"/>
                <a:gd name="T18" fmla="*/ 6 w 10"/>
                <a:gd name="T19" fmla="*/ 98 h 257"/>
                <a:gd name="T20" fmla="*/ 8 w 10"/>
                <a:gd name="T21" fmla="*/ 29 h 257"/>
                <a:gd name="T22" fmla="*/ 8 w 10"/>
                <a:gd name="T23" fmla="*/ 8 h 257"/>
                <a:gd name="T24" fmla="*/ 9 w 10"/>
                <a:gd name="T25"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257">
                  <a:moveTo>
                    <a:pt x="9" y="0"/>
                  </a:moveTo>
                  <a:cubicBezTo>
                    <a:pt x="9" y="0"/>
                    <a:pt x="9" y="3"/>
                    <a:pt x="9" y="8"/>
                  </a:cubicBezTo>
                  <a:cubicBezTo>
                    <a:pt x="10" y="12"/>
                    <a:pt x="10" y="20"/>
                    <a:pt x="10" y="29"/>
                  </a:cubicBezTo>
                  <a:cubicBezTo>
                    <a:pt x="10" y="46"/>
                    <a:pt x="10" y="71"/>
                    <a:pt x="8" y="98"/>
                  </a:cubicBezTo>
                  <a:cubicBezTo>
                    <a:pt x="7" y="125"/>
                    <a:pt x="5" y="149"/>
                    <a:pt x="3" y="167"/>
                  </a:cubicBezTo>
                  <a:cubicBezTo>
                    <a:pt x="2" y="176"/>
                    <a:pt x="2" y="183"/>
                    <a:pt x="1" y="188"/>
                  </a:cubicBezTo>
                  <a:cubicBezTo>
                    <a:pt x="3" y="257"/>
                    <a:pt x="0" y="195"/>
                    <a:pt x="0" y="195"/>
                  </a:cubicBezTo>
                  <a:cubicBezTo>
                    <a:pt x="0" y="195"/>
                    <a:pt x="0" y="193"/>
                    <a:pt x="0" y="188"/>
                  </a:cubicBezTo>
                  <a:cubicBezTo>
                    <a:pt x="1" y="182"/>
                    <a:pt x="1" y="175"/>
                    <a:pt x="2" y="167"/>
                  </a:cubicBezTo>
                  <a:cubicBezTo>
                    <a:pt x="3" y="149"/>
                    <a:pt x="5" y="125"/>
                    <a:pt x="6" y="98"/>
                  </a:cubicBezTo>
                  <a:cubicBezTo>
                    <a:pt x="7" y="71"/>
                    <a:pt x="8" y="46"/>
                    <a:pt x="8" y="29"/>
                  </a:cubicBezTo>
                  <a:cubicBezTo>
                    <a:pt x="8" y="20"/>
                    <a:pt x="8" y="13"/>
                    <a:pt x="8" y="8"/>
                  </a:cubicBezTo>
                  <a:cubicBezTo>
                    <a:pt x="9" y="3"/>
                    <a:pt x="9" y="0"/>
                    <a:pt x="9"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0" name="Freeform 198">
              <a:extLst>
                <a:ext uri="{FF2B5EF4-FFF2-40B4-BE49-F238E27FC236}">
                  <a16:creationId xmlns:a16="http://schemas.microsoft.com/office/drawing/2014/main" id="{6DBF1DBE-E24B-4912-A87C-807A0862231D}"/>
                </a:ext>
              </a:extLst>
            </p:cNvPr>
            <p:cNvSpPr>
              <a:spLocks/>
            </p:cNvSpPr>
            <p:nvPr/>
          </p:nvSpPr>
          <p:spPr bwMode="auto">
            <a:xfrm>
              <a:off x="3784317" y="2909888"/>
              <a:ext cx="71438" cy="177800"/>
            </a:xfrm>
            <a:custGeom>
              <a:avLst/>
              <a:gdLst>
                <a:gd name="T0" fmla="*/ 18 w 19"/>
                <a:gd name="T1" fmla="*/ 1 h 47"/>
                <a:gd name="T2" fmla="*/ 8 w 19"/>
                <a:gd name="T3" fmla="*/ 23 h 47"/>
                <a:gd name="T4" fmla="*/ 1 w 19"/>
                <a:gd name="T5" fmla="*/ 47 h 47"/>
                <a:gd name="T6" fmla="*/ 5 w 19"/>
                <a:gd name="T7" fmla="*/ 22 h 47"/>
                <a:gd name="T8" fmla="*/ 18 w 19"/>
                <a:gd name="T9" fmla="*/ 1 h 47"/>
              </a:gdLst>
              <a:ahLst/>
              <a:cxnLst>
                <a:cxn ang="0">
                  <a:pos x="T0" y="T1"/>
                </a:cxn>
                <a:cxn ang="0">
                  <a:pos x="T2" y="T3"/>
                </a:cxn>
                <a:cxn ang="0">
                  <a:pos x="T4" y="T5"/>
                </a:cxn>
                <a:cxn ang="0">
                  <a:pos x="T6" y="T7"/>
                </a:cxn>
                <a:cxn ang="0">
                  <a:pos x="T8" y="T9"/>
                </a:cxn>
              </a:cxnLst>
              <a:rect l="0" t="0" r="r" b="b"/>
              <a:pathLst>
                <a:path w="19" h="47">
                  <a:moveTo>
                    <a:pt x="18" y="1"/>
                  </a:moveTo>
                  <a:cubicBezTo>
                    <a:pt x="19" y="1"/>
                    <a:pt x="12" y="10"/>
                    <a:pt x="8" y="23"/>
                  </a:cubicBezTo>
                  <a:cubicBezTo>
                    <a:pt x="3" y="35"/>
                    <a:pt x="2" y="47"/>
                    <a:pt x="1" y="47"/>
                  </a:cubicBezTo>
                  <a:cubicBezTo>
                    <a:pt x="1" y="47"/>
                    <a:pt x="0" y="35"/>
                    <a:pt x="5" y="22"/>
                  </a:cubicBezTo>
                  <a:cubicBezTo>
                    <a:pt x="10" y="9"/>
                    <a:pt x="18" y="0"/>
                    <a:pt x="18"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1" name="Freeform 199">
              <a:extLst>
                <a:ext uri="{FF2B5EF4-FFF2-40B4-BE49-F238E27FC236}">
                  <a16:creationId xmlns:a16="http://schemas.microsoft.com/office/drawing/2014/main" id="{4AEFD012-427E-4C71-88A7-ABF32BA48E77}"/>
                </a:ext>
              </a:extLst>
            </p:cNvPr>
            <p:cNvSpPr>
              <a:spLocks/>
            </p:cNvSpPr>
            <p:nvPr/>
          </p:nvSpPr>
          <p:spPr bwMode="auto">
            <a:xfrm>
              <a:off x="2677829" y="2986088"/>
              <a:ext cx="150813" cy="249238"/>
            </a:xfrm>
            <a:custGeom>
              <a:avLst/>
              <a:gdLst>
                <a:gd name="T0" fmla="*/ 40 w 40"/>
                <a:gd name="T1" fmla="*/ 66 h 66"/>
                <a:gd name="T2" fmla="*/ 37 w 40"/>
                <a:gd name="T3" fmla="*/ 55 h 66"/>
                <a:gd name="T4" fmla="*/ 27 w 40"/>
                <a:gd name="T5" fmla="*/ 29 h 66"/>
                <a:gd name="T6" fmla="*/ 9 w 40"/>
                <a:gd name="T7" fmla="*/ 7 h 66"/>
                <a:gd name="T8" fmla="*/ 0 w 40"/>
                <a:gd name="T9" fmla="*/ 0 h 66"/>
                <a:gd name="T10" fmla="*/ 3 w 40"/>
                <a:gd name="T11" fmla="*/ 1 h 66"/>
                <a:gd name="T12" fmla="*/ 10 w 40"/>
                <a:gd name="T13" fmla="*/ 6 h 66"/>
                <a:gd name="T14" fmla="*/ 29 w 40"/>
                <a:gd name="T15" fmla="*/ 28 h 66"/>
                <a:gd name="T16" fmla="*/ 39 w 40"/>
                <a:gd name="T17" fmla="*/ 54 h 66"/>
                <a:gd name="T18" fmla="*/ 40 w 40"/>
                <a:gd name="T19" fmla="*/ 63 h 66"/>
                <a:gd name="T20" fmla="*/ 40 w 40"/>
                <a:gd name="T21"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6">
                  <a:moveTo>
                    <a:pt x="40" y="66"/>
                  </a:moveTo>
                  <a:cubicBezTo>
                    <a:pt x="39" y="66"/>
                    <a:pt x="39" y="62"/>
                    <a:pt x="37" y="55"/>
                  </a:cubicBezTo>
                  <a:cubicBezTo>
                    <a:pt x="36" y="48"/>
                    <a:pt x="32" y="38"/>
                    <a:pt x="27" y="29"/>
                  </a:cubicBezTo>
                  <a:cubicBezTo>
                    <a:pt x="21" y="20"/>
                    <a:pt x="14" y="12"/>
                    <a:pt x="9" y="7"/>
                  </a:cubicBezTo>
                  <a:cubicBezTo>
                    <a:pt x="4" y="3"/>
                    <a:pt x="0" y="0"/>
                    <a:pt x="0" y="0"/>
                  </a:cubicBezTo>
                  <a:cubicBezTo>
                    <a:pt x="0" y="0"/>
                    <a:pt x="1" y="0"/>
                    <a:pt x="3" y="1"/>
                  </a:cubicBezTo>
                  <a:cubicBezTo>
                    <a:pt x="5" y="2"/>
                    <a:pt x="7" y="4"/>
                    <a:pt x="10" y="6"/>
                  </a:cubicBezTo>
                  <a:cubicBezTo>
                    <a:pt x="16" y="11"/>
                    <a:pt x="23" y="18"/>
                    <a:pt x="29" y="28"/>
                  </a:cubicBezTo>
                  <a:cubicBezTo>
                    <a:pt x="34" y="37"/>
                    <a:pt x="37" y="47"/>
                    <a:pt x="39" y="54"/>
                  </a:cubicBezTo>
                  <a:cubicBezTo>
                    <a:pt x="39" y="58"/>
                    <a:pt x="40" y="61"/>
                    <a:pt x="40" y="63"/>
                  </a:cubicBezTo>
                  <a:cubicBezTo>
                    <a:pt x="40" y="65"/>
                    <a:pt x="40" y="66"/>
                    <a:pt x="40" y="6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2" name="Freeform 200">
              <a:extLst>
                <a:ext uri="{FF2B5EF4-FFF2-40B4-BE49-F238E27FC236}">
                  <a16:creationId xmlns:a16="http://schemas.microsoft.com/office/drawing/2014/main" id="{4B795A86-19FA-4FCB-880E-B777FCB696D8}"/>
                </a:ext>
              </a:extLst>
            </p:cNvPr>
            <p:cNvSpPr>
              <a:spLocks/>
            </p:cNvSpPr>
            <p:nvPr/>
          </p:nvSpPr>
          <p:spPr bwMode="auto">
            <a:xfrm>
              <a:off x="2376204" y="3852863"/>
              <a:ext cx="195263" cy="109538"/>
            </a:xfrm>
            <a:custGeom>
              <a:avLst/>
              <a:gdLst>
                <a:gd name="T0" fmla="*/ 52 w 52"/>
                <a:gd name="T1" fmla="*/ 1 h 29"/>
                <a:gd name="T2" fmla="*/ 24 w 52"/>
                <a:gd name="T3" fmla="*/ 12 h 29"/>
                <a:gd name="T4" fmla="*/ 0 w 52"/>
                <a:gd name="T5" fmla="*/ 29 h 29"/>
                <a:gd name="T6" fmla="*/ 6 w 52"/>
                <a:gd name="T7" fmla="*/ 22 h 29"/>
                <a:gd name="T8" fmla="*/ 23 w 52"/>
                <a:gd name="T9" fmla="*/ 10 h 29"/>
                <a:gd name="T10" fmla="*/ 43 w 52"/>
                <a:gd name="T11" fmla="*/ 2 h 29"/>
                <a:gd name="T12" fmla="*/ 52 w 52"/>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52" h="29">
                  <a:moveTo>
                    <a:pt x="52" y="1"/>
                  </a:moveTo>
                  <a:cubicBezTo>
                    <a:pt x="52" y="1"/>
                    <a:pt x="39" y="4"/>
                    <a:pt x="24" y="12"/>
                  </a:cubicBezTo>
                  <a:cubicBezTo>
                    <a:pt x="10" y="20"/>
                    <a:pt x="1" y="29"/>
                    <a:pt x="0" y="29"/>
                  </a:cubicBezTo>
                  <a:cubicBezTo>
                    <a:pt x="0" y="29"/>
                    <a:pt x="2" y="26"/>
                    <a:pt x="6" y="22"/>
                  </a:cubicBezTo>
                  <a:cubicBezTo>
                    <a:pt x="10" y="19"/>
                    <a:pt x="16" y="14"/>
                    <a:pt x="23" y="10"/>
                  </a:cubicBezTo>
                  <a:cubicBezTo>
                    <a:pt x="31" y="6"/>
                    <a:pt x="38" y="4"/>
                    <a:pt x="43" y="2"/>
                  </a:cubicBezTo>
                  <a:cubicBezTo>
                    <a:pt x="48" y="1"/>
                    <a:pt x="52" y="0"/>
                    <a:pt x="52"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3" name="Freeform 201">
              <a:extLst>
                <a:ext uri="{FF2B5EF4-FFF2-40B4-BE49-F238E27FC236}">
                  <a16:creationId xmlns:a16="http://schemas.microsoft.com/office/drawing/2014/main" id="{F1AA8DAC-D8A9-496E-9320-5E155D8D04A4}"/>
                </a:ext>
              </a:extLst>
            </p:cNvPr>
            <p:cNvSpPr>
              <a:spLocks/>
            </p:cNvSpPr>
            <p:nvPr/>
          </p:nvSpPr>
          <p:spPr bwMode="auto">
            <a:xfrm>
              <a:off x="2576229" y="3378200"/>
              <a:ext cx="263525" cy="468313"/>
            </a:xfrm>
            <a:custGeom>
              <a:avLst/>
              <a:gdLst>
                <a:gd name="T0" fmla="*/ 70 w 70"/>
                <a:gd name="T1" fmla="*/ 0 h 124"/>
                <a:gd name="T2" fmla="*/ 68 w 70"/>
                <a:gd name="T3" fmla="*/ 5 h 124"/>
                <a:gd name="T4" fmla="*/ 61 w 70"/>
                <a:gd name="T5" fmla="*/ 19 h 124"/>
                <a:gd name="T6" fmla="*/ 37 w 70"/>
                <a:gd name="T7" fmla="*/ 63 h 124"/>
                <a:gd name="T8" fmla="*/ 11 w 70"/>
                <a:gd name="T9" fmla="*/ 107 h 124"/>
                <a:gd name="T10" fmla="*/ 3 w 70"/>
                <a:gd name="T11" fmla="*/ 120 h 124"/>
                <a:gd name="T12" fmla="*/ 0 w 70"/>
                <a:gd name="T13" fmla="*/ 124 h 124"/>
                <a:gd name="T14" fmla="*/ 2 w 70"/>
                <a:gd name="T15" fmla="*/ 119 h 124"/>
                <a:gd name="T16" fmla="*/ 10 w 70"/>
                <a:gd name="T17" fmla="*/ 106 h 124"/>
                <a:gd name="T18" fmla="*/ 36 w 70"/>
                <a:gd name="T19" fmla="*/ 62 h 124"/>
                <a:gd name="T20" fmla="*/ 60 w 70"/>
                <a:gd name="T21" fmla="*/ 18 h 124"/>
                <a:gd name="T22" fmla="*/ 67 w 70"/>
                <a:gd name="T23" fmla="*/ 5 h 124"/>
                <a:gd name="T24" fmla="*/ 70 w 70"/>
                <a:gd name="T25"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124">
                  <a:moveTo>
                    <a:pt x="70" y="0"/>
                  </a:moveTo>
                  <a:cubicBezTo>
                    <a:pt x="70" y="0"/>
                    <a:pt x="69" y="2"/>
                    <a:pt x="68" y="5"/>
                  </a:cubicBezTo>
                  <a:cubicBezTo>
                    <a:pt x="66" y="8"/>
                    <a:pt x="64" y="13"/>
                    <a:pt x="61" y="19"/>
                  </a:cubicBezTo>
                  <a:cubicBezTo>
                    <a:pt x="55" y="30"/>
                    <a:pt x="47" y="46"/>
                    <a:pt x="37" y="63"/>
                  </a:cubicBezTo>
                  <a:cubicBezTo>
                    <a:pt x="28" y="81"/>
                    <a:pt x="18" y="96"/>
                    <a:pt x="11" y="107"/>
                  </a:cubicBezTo>
                  <a:cubicBezTo>
                    <a:pt x="8" y="112"/>
                    <a:pt x="5" y="117"/>
                    <a:pt x="3" y="120"/>
                  </a:cubicBezTo>
                  <a:cubicBezTo>
                    <a:pt x="1" y="123"/>
                    <a:pt x="0" y="124"/>
                    <a:pt x="0" y="124"/>
                  </a:cubicBezTo>
                  <a:cubicBezTo>
                    <a:pt x="0" y="124"/>
                    <a:pt x="1" y="122"/>
                    <a:pt x="2" y="119"/>
                  </a:cubicBezTo>
                  <a:cubicBezTo>
                    <a:pt x="4" y="116"/>
                    <a:pt x="7" y="111"/>
                    <a:pt x="10" y="106"/>
                  </a:cubicBezTo>
                  <a:cubicBezTo>
                    <a:pt x="17" y="95"/>
                    <a:pt x="26" y="80"/>
                    <a:pt x="36" y="62"/>
                  </a:cubicBezTo>
                  <a:cubicBezTo>
                    <a:pt x="45" y="45"/>
                    <a:pt x="54" y="30"/>
                    <a:pt x="60" y="18"/>
                  </a:cubicBezTo>
                  <a:cubicBezTo>
                    <a:pt x="63" y="13"/>
                    <a:pt x="65" y="8"/>
                    <a:pt x="67" y="5"/>
                  </a:cubicBezTo>
                  <a:cubicBezTo>
                    <a:pt x="69" y="1"/>
                    <a:pt x="70" y="0"/>
                    <a:pt x="7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4" name="Freeform 202">
              <a:extLst>
                <a:ext uri="{FF2B5EF4-FFF2-40B4-BE49-F238E27FC236}">
                  <a16:creationId xmlns:a16="http://schemas.microsoft.com/office/drawing/2014/main" id="{B58B4168-C4BA-4153-82C2-A9577A44B7E5}"/>
                </a:ext>
              </a:extLst>
            </p:cNvPr>
            <p:cNvSpPr>
              <a:spLocks/>
            </p:cNvSpPr>
            <p:nvPr/>
          </p:nvSpPr>
          <p:spPr bwMode="auto">
            <a:xfrm>
              <a:off x="2376204" y="3819525"/>
              <a:ext cx="769938" cy="565150"/>
            </a:xfrm>
            <a:custGeom>
              <a:avLst/>
              <a:gdLst>
                <a:gd name="T0" fmla="*/ 0 w 204"/>
                <a:gd name="T1" fmla="*/ 150 h 150"/>
                <a:gd name="T2" fmla="*/ 1 w 204"/>
                <a:gd name="T3" fmla="*/ 150 h 150"/>
                <a:gd name="T4" fmla="*/ 4 w 204"/>
                <a:gd name="T5" fmla="*/ 149 h 150"/>
                <a:gd name="T6" fmla="*/ 14 w 204"/>
                <a:gd name="T7" fmla="*/ 146 h 150"/>
                <a:gd name="T8" fmla="*/ 54 w 204"/>
                <a:gd name="T9" fmla="*/ 135 h 150"/>
                <a:gd name="T10" fmla="*/ 187 w 204"/>
                <a:gd name="T11" fmla="*/ 98 h 150"/>
                <a:gd name="T12" fmla="*/ 186 w 204"/>
                <a:gd name="T13" fmla="*/ 99 h 150"/>
                <a:gd name="T14" fmla="*/ 191 w 204"/>
                <a:gd name="T15" fmla="*/ 70 h 150"/>
                <a:gd name="T16" fmla="*/ 202 w 204"/>
                <a:gd name="T17" fmla="*/ 2 h 150"/>
                <a:gd name="T18" fmla="*/ 203 w 204"/>
                <a:gd name="T19" fmla="*/ 4 h 150"/>
                <a:gd name="T20" fmla="*/ 92 w 204"/>
                <a:gd name="T21" fmla="*/ 8 h 150"/>
                <a:gd name="T22" fmla="*/ 60 w 204"/>
                <a:gd name="T23" fmla="*/ 10 h 150"/>
                <a:gd name="T24" fmla="*/ 52 w 204"/>
                <a:gd name="T25" fmla="*/ 11 h 150"/>
                <a:gd name="T26" fmla="*/ 50 w 204"/>
                <a:gd name="T27" fmla="*/ 11 h 150"/>
                <a:gd name="T28" fmla="*/ 49 w 204"/>
                <a:gd name="T29" fmla="*/ 11 h 150"/>
                <a:gd name="T30" fmla="*/ 50 w 204"/>
                <a:gd name="T31" fmla="*/ 11 h 150"/>
                <a:gd name="T32" fmla="*/ 52 w 204"/>
                <a:gd name="T33" fmla="*/ 11 h 150"/>
                <a:gd name="T34" fmla="*/ 60 w 204"/>
                <a:gd name="T35" fmla="*/ 10 h 150"/>
                <a:gd name="T36" fmla="*/ 92 w 204"/>
                <a:gd name="T37" fmla="*/ 6 h 150"/>
                <a:gd name="T38" fmla="*/ 203 w 204"/>
                <a:gd name="T39" fmla="*/ 2 h 150"/>
                <a:gd name="T40" fmla="*/ 204 w 204"/>
                <a:gd name="T41" fmla="*/ 2 h 150"/>
                <a:gd name="T42" fmla="*/ 204 w 204"/>
                <a:gd name="T43" fmla="*/ 3 h 150"/>
                <a:gd name="T44" fmla="*/ 193 w 204"/>
                <a:gd name="T45" fmla="*/ 70 h 150"/>
                <a:gd name="T46" fmla="*/ 188 w 204"/>
                <a:gd name="T47" fmla="*/ 99 h 150"/>
                <a:gd name="T48" fmla="*/ 188 w 204"/>
                <a:gd name="T49" fmla="*/ 100 h 150"/>
                <a:gd name="T50" fmla="*/ 187 w 204"/>
                <a:gd name="T51" fmla="*/ 100 h 150"/>
                <a:gd name="T52" fmla="*/ 54 w 204"/>
                <a:gd name="T53" fmla="*/ 136 h 150"/>
                <a:gd name="T54" fmla="*/ 15 w 204"/>
                <a:gd name="T55" fmla="*/ 147 h 150"/>
                <a:gd name="T56" fmla="*/ 4 w 204"/>
                <a:gd name="T57" fmla="*/ 149 h 150"/>
                <a:gd name="T58" fmla="*/ 1 w 204"/>
                <a:gd name="T59" fmla="*/ 150 h 150"/>
                <a:gd name="T60" fmla="*/ 0 w 204"/>
                <a:gd name="T6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4" h="150">
                  <a:moveTo>
                    <a:pt x="0" y="150"/>
                  </a:moveTo>
                  <a:cubicBezTo>
                    <a:pt x="0" y="150"/>
                    <a:pt x="0" y="150"/>
                    <a:pt x="1" y="150"/>
                  </a:cubicBezTo>
                  <a:cubicBezTo>
                    <a:pt x="2" y="150"/>
                    <a:pt x="3" y="149"/>
                    <a:pt x="4" y="149"/>
                  </a:cubicBezTo>
                  <a:cubicBezTo>
                    <a:pt x="6" y="148"/>
                    <a:pt x="10" y="147"/>
                    <a:pt x="14" y="146"/>
                  </a:cubicBezTo>
                  <a:cubicBezTo>
                    <a:pt x="24" y="143"/>
                    <a:pt x="37" y="140"/>
                    <a:pt x="54" y="135"/>
                  </a:cubicBezTo>
                  <a:cubicBezTo>
                    <a:pt x="87" y="126"/>
                    <a:pt x="134" y="113"/>
                    <a:pt x="187" y="98"/>
                  </a:cubicBezTo>
                  <a:cubicBezTo>
                    <a:pt x="186" y="99"/>
                    <a:pt x="186" y="99"/>
                    <a:pt x="186" y="99"/>
                  </a:cubicBezTo>
                  <a:cubicBezTo>
                    <a:pt x="188" y="90"/>
                    <a:pt x="189" y="80"/>
                    <a:pt x="191" y="70"/>
                  </a:cubicBezTo>
                  <a:cubicBezTo>
                    <a:pt x="195" y="46"/>
                    <a:pt x="199" y="23"/>
                    <a:pt x="202" y="2"/>
                  </a:cubicBezTo>
                  <a:cubicBezTo>
                    <a:pt x="203" y="4"/>
                    <a:pt x="203" y="4"/>
                    <a:pt x="203" y="4"/>
                  </a:cubicBezTo>
                  <a:cubicBezTo>
                    <a:pt x="158" y="2"/>
                    <a:pt x="120" y="5"/>
                    <a:pt x="92" y="8"/>
                  </a:cubicBezTo>
                  <a:cubicBezTo>
                    <a:pt x="79" y="9"/>
                    <a:pt x="68" y="10"/>
                    <a:pt x="60" y="10"/>
                  </a:cubicBezTo>
                  <a:cubicBezTo>
                    <a:pt x="57" y="11"/>
                    <a:pt x="54" y="11"/>
                    <a:pt x="52" y="11"/>
                  </a:cubicBezTo>
                  <a:cubicBezTo>
                    <a:pt x="51" y="11"/>
                    <a:pt x="50" y="11"/>
                    <a:pt x="50" y="11"/>
                  </a:cubicBezTo>
                  <a:cubicBezTo>
                    <a:pt x="49" y="11"/>
                    <a:pt x="49" y="11"/>
                    <a:pt x="49" y="11"/>
                  </a:cubicBezTo>
                  <a:cubicBezTo>
                    <a:pt x="49" y="11"/>
                    <a:pt x="49" y="11"/>
                    <a:pt x="50" y="11"/>
                  </a:cubicBezTo>
                  <a:cubicBezTo>
                    <a:pt x="50" y="11"/>
                    <a:pt x="51" y="11"/>
                    <a:pt x="52" y="11"/>
                  </a:cubicBezTo>
                  <a:cubicBezTo>
                    <a:pt x="54" y="10"/>
                    <a:pt x="57" y="10"/>
                    <a:pt x="60" y="10"/>
                  </a:cubicBezTo>
                  <a:cubicBezTo>
                    <a:pt x="68" y="9"/>
                    <a:pt x="79" y="8"/>
                    <a:pt x="92" y="6"/>
                  </a:cubicBezTo>
                  <a:cubicBezTo>
                    <a:pt x="119" y="4"/>
                    <a:pt x="158" y="0"/>
                    <a:pt x="203" y="2"/>
                  </a:cubicBezTo>
                  <a:cubicBezTo>
                    <a:pt x="204" y="2"/>
                    <a:pt x="204" y="2"/>
                    <a:pt x="204" y="2"/>
                  </a:cubicBezTo>
                  <a:cubicBezTo>
                    <a:pt x="204" y="3"/>
                    <a:pt x="204" y="3"/>
                    <a:pt x="204" y="3"/>
                  </a:cubicBezTo>
                  <a:cubicBezTo>
                    <a:pt x="200" y="24"/>
                    <a:pt x="197" y="47"/>
                    <a:pt x="193" y="70"/>
                  </a:cubicBezTo>
                  <a:cubicBezTo>
                    <a:pt x="191" y="80"/>
                    <a:pt x="190" y="90"/>
                    <a:pt x="188" y="99"/>
                  </a:cubicBezTo>
                  <a:cubicBezTo>
                    <a:pt x="188" y="100"/>
                    <a:pt x="188" y="100"/>
                    <a:pt x="188" y="100"/>
                  </a:cubicBezTo>
                  <a:cubicBezTo>
                    <a:pt x="187" y="100"/>
                    <a:pt x="187" y="100"/>
                    <a:pt x="187" y="100"/>
                  </a:cubicBezTo>
                  <a:cubicBezTo>
                    <a:pt x="135" y="114"/>
                    <a:pt x="88" y="127"/>
                    <a:pt x="54" y="136"/>
                  </a:cubicBezTo>
                  <a:cubicBezTo>
                    <a:pt x="37" y="141"/>
                    <a:pt x="24" y="144"/>
                    <a:pt x="15" y="147"/>
                  </a:cubicBezTo>
                  <a:cubicBezTo>
                    <a:pt x="10" y="148"/>
                    <a:pt x="6" y="149"/>
                    <a:pt x="4" y="149"/>
                  </a:cubicBezTo>
                  <a:cubicBezTo>
                    <a:pt x="3" y="150"/>
                    <a:pt x="2" y="150"/>
                    <a:pt x="1" y="150"/>
                  </a:cubicBezTo>
                  <a:cubicBezTo>
                    <a:pt x="0" y="150"/>
                    <a:pt x="0" y="150"/>
                    <a:pt x="0" y="15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5" name="Freeform 203">
              <a:extLst>
                <a:ext uri="{FF2B5EF4-FFF2-40B4-BE49-F238E27FC236}">
                  <a16:creationId xmlns:a16="http://schemas.microsoft.com/office/drawing/2014/main" id="{D912E94F-D196-4E3A-8494-4815E39310C7}"/>
                </a:ext>
              </a:extLst>
            </p:cNvPr>
            <p:cNvSpPr>
              <a:spLocks/>
            </p:cNvSpPr>
            <p:nvPr/>
          </p:nvSpPr>
          <p:spPr bwMode="auto">
            <a:xfrm>
              <a:off x="3285842" y="5030788"/>
              <a:ext cx="874713" cy="361950"/>
            </a:xfrm>
            <a:custGeom>
              <a:avLst/>
              <a:gdLst>
                <a:gd name="T0" fmla="*/ 40 w 232"/>
                <a:gd name="T1" fmla="*/ 0 h 96"/>
                <a:gd name="T2" fmla="*/ 221 w 232"/>
                <a:gd name="T3" fmla="*/ 51 h 96"/>
                <a:gd name="T4" fmla="*/ 214 w 232"/>
                <a:gd name="T5" fmla="*/ 92 h 96"/>
                <a:gd name="T6" fmla="*/ 149 w 232"/>
                <a:gd name="T7" fmla="*/ 94 h 96"/>
                <a:gd name="T8" fmla="*/ 64 w 232"/>
                <a:gd name="T9" fmla="*/ 96 h 96"/>
                <a:gd name="T10" fmla="*/ 0 w 232"/>
                <a:gd name="T11" fmla="*/ 76 h 96"/>
                <a:gd name="T12" fmla="*/ 40 w 232"/>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232" h="96">
                  <a:moveTo>
                    <a:pt x="40" y="0"/>
                  </a:moveTo>
                  <a:cubicBezTo>
                    <a:pt x="40" y="0"/>
                    <a:pt x="214" y="48"/>
                    <a:pt x="221" y="51"/>
                  </a:cubicBezTo>
                  <a:cubicBezTo>
                    <a:pt x="232" y="54"/>
                    <a:pt x="230" y="93"/>
                    <a:pt x="214" y="92"/>
                  </a:cubicBezTo>
                  <a:cubicBezTo>
                    <a:pt x="210" y="92"/>
                    <a:pt x="181" y="93"/>
                    <a:pt x="149" y="94"/>
                  </a:cubicBezTo>
                  <a:cubicBezTo>
                    <a:pt x="112" y="95"/>
                    <a:pt x="72" y="96"/>
                    <a:pt x="64" y="96"/>
                  </a:cubicBezTo>
                  <a:cubicBezTo>
                    <a:pt x="48" y="95"/>
                    <a:pt x="0" y="76"/>
                    <a:pt x="0" y="76"/>
                  </a:cubicBezTo>
                  <a:cubicBezTo>
                    <a:pt x="40" y="0"/>
                    <a:pt x="40" y="0"/>
                    <a:pt x="40" y="0"/>
                  </a:cubicBezTo>
                </a:path>
              </a:pathLst>
            </a:custGeom>
            <a:solidFill>
              <a:srgbClr val="FF4F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6" name="Freeform 204">
              <a:extLst>
                <a:ext uri="{FF2B5EF4-FFF2-40B4-BE49-F238E27FC236}">
                  <a16:creationId xmlns:a16="http://schemas.microsoft.com/office/drawing/2014/main" id="{D79D77F5-D421-42DD-87B7-A31735C222DD}"/>
                </a:ext>
              </a:extLst>
            </p:cNvPr>
            <p:cNvSpPr>
              <a:spLocks/>
            </p:cNvSpPr>
            <p:nvPr/>
          </p:nvSpPr>
          <p:spPr bwMode="auto">
            <a:xfrm>
              <a:off x="3708117" y="5146675"/>
              <a:ext cx="79375" cy="136525"/>
            </a:xfrm>
            <a:custGeom>
              <a:avLst/>
              <a:gdLst>
                <a:gd name="T0" fmla="*/ 1 w 21"/>
                <a:gd name="T1" fmla="*/ 35 h 36"/>
                <a:gd name="T2" fmla="*/ 8 w 21"/>
                <a:gd name="T3" fmla="*/ 17 h 36"/>
                <a:gd name="T4" fmla="*/ 21 w 21"/>
                <a:gd name="T5" fmla="*/ 1 h 36"/>
                <a:gd name="T6" fmla="*/ 6 w 21"/>
                <a:gd name="T7" fmla="*/ 15 h 36"/>
                <a:gd name="T8" fmla="*/ 1 w 21"/>
                <a:gd name="T9" fmla="*/ 35 h 36"/>
              </a:gdLst>
              <a:ahLst/>
              <a:cxnLst>
                <a:cxn ang="0">
                  <a:pos x="T0" y="T1"/>
                </a:cxn>
                <a:cxn ang="0">
                  <a:pos x="T2" y="T3"/>
                </a:cxn>
                <a:cxn ang="0">
                  <a:pos x="T4" y="T5"/>
                </a:cxn>
                <a:cxn ang="0">
                  <a:pos x="T6" y="T7"/>
                </a:cxn>
                <a:cxn ang="0">
                  <a:pos x="T8" y="T9"/>
                </a:cxn>
              </a:cxnLst>
              <a:rect l="0" t="0" r="r" b="b"/>
              <a:pathLst>
                <a:path w="21" h="36">
                  <a:moveTo>
                    <a:pt x="1" y="35"/>
                  </a:moveTo>
                  <a:cubicBezTo>
                    <a:pt x="2" y="36"/>
                    <a:pt x="3" y="26"/>
                    <a:pt x="8" y="17"/>
                  </a:cubicBezTo>
                  <a:cubicBezTo>
                    <a:pt x="14" y="7"/>
                    <a:pt x="21" y="1"/>
                    <a:pt x="21" y="1"/>
                  </a:cubicBezTo>
                  <a:cubicBezTo>
                    <a:pt x="20" y="0"/>
                    <a:pt x="12" y="5"/>
                    <a:pt x="6" y="15"/>
                  </a:cubicBezTo>
                  <a:cubicBezTo>
                    <a:pt x="0" y="26"/>
                    <a:pt x="0" y="36"/>
                    <a:pt x="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7" name="Freeform 205">
              <a:extLst>
                <a:ext uri="{FF2B5EF4-FFF2-40B4-BE49-F238E27FC236}">
                  <a16:creationId xmlns:a16="http://schemas.microsoft.com/office/drawing/2014/main" id="{0FCB029D-BEF4-40AC-A5C6-4B0CD5A04B05}"/>
                </a:ext>
              </a:extLst>
            </p:cNvPr>
            <p:cNvSpPr>
              <a:spLocks/>
            </p:cNvSpPr>
            <p:nvPr/>
          </p:nvSpPr>
          <p:spPr bwMode="auto">
            <a:xfrm>
              <a:off x="3639854" y="5121275"/>
              <a:ext cx="68263" cy="127000"/>
            </a:xfrm>
            <a:custGeom>
              <a:avLst/>
              <a:gdLst>
                <a:gd name="T0" fmla="*/ 1 w 18"/>
                <a:gd name="T1" fmla="*/ 34 h 34"/>
                <a:gd name="T2" fmla="*/ 8 w 18"/>
                <a:gd name="T3" fmla="*/ 17 h 34"/>
                <a:gd name="T4" fmla="*/ 17 w 18"/>
                <a:gd name="T5" fmla="*/ 1 h 34"/>
                <a:gd name="T6" fmla="*/ 5 w 18"/>
                <a:gd name="T7" fmla="*/ 16 h 34"/>
                <a:gd name="T8" fmla="*/ 1 w 18"/>
                <a:gd name="T9" fmla="*/ 34 h 34"/>
              </a:gdLst>
              <a:ahLst/>
              <a:cxnLst>
                <a:cxn ang="0">
                  <a:pos x="T0" y="T1"/>
                </a:cxn>
                <a:cxn ang="0">
                  <a:pos x="T2" y="T3"/>
                </a:cxn>
                <a:cxn ang="0">
                  <a:pos x="T4" y="T5"/>
                </a:cxn>
                <a:cxn ang="0">
                  <a:pos x="T6" y="T7"/>
                </a:cxn>
                <a:cxn ang="0">
                  <a:pos x="T8" y="T9"/>
                </a:cxn>
              </a:cxnLst>
              <a:rect l="0" t="0" r="r" b="b"/>
              <a:pathLst>
                <a:path w="18" h="34">
                  <a:moveTo>
                    <a:pt x="1" y="34"/>
                  </a:moveTo>
                  <a:cubicBezTo>
                    <a:pt x="1" y="34"/>
                    <a:pt x="3" y="26"/>
                    <a:pt x="8" y="17"/>
                  </a:cubicBezTo>
                  <a:cubicBezTo>
                    <a:pt x="12" y="8"/>
                    <a:pt x="18" y="2"/>
                    <a:pt x="17" y="1"/>
                  </a:cubicBezTo>
                  <a:cubicBezTo>
                    <a:pt x="17" y="0"/>
                    <a:pt x="10" y="6"/>
                    <a:pt x="5" y="16"/>
                  </a:cubicBezTo>
                  <a:cubicBezTo>
                    <a:pt x="0" y="25"/>
                    <a:pt x="0" y="34"/>
                    <a:pt x="1"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8" name="Freeform 206">
              <a:extLst>
                <a:ext uri="{FF2B5EF4-FFF2-40B4-BE49-F238E27FC236}">
                  <a16:creationId xmlns:a16="http://schemas.microsoft.com/office/drawing/2014/main" id="{621D3E55-FDE4-47A4-A5FF-553CE6F58D46}"/>
                </a:ext>
              </a:extLst>
            </p:cNvPr>
            <p:cNvSpPr>
              <a:spLocks/>
            </p:cNvSpPr>
            <p:nvPr/>
          </p:nvSpPr>
          <p:spPr bwMode="auto">
            <a:xfrm>
              <a:off x="3568417" y="5097463"/>
              <a:ext cx="65088" cy="136525"/>
            </a:xfrm>
            <a:custGeom>
              <a:avLst/>
              <a:gdLst>
                <a:gd name="T0" fmla="*/ 2 w 17"/>
                <a:gd name="T1" fmla="*/ 36 h 36"/>
                <a:gd name="T2" fmla="*/ 7 w 17"/>
                <a:gd name="T3" fmla="*/ 17 h 36"/>
                <a:gd name="T4" fmla="*/ 16 w 17"/>
                <a:gd name="T5" fmla="*/ 1 h 36"/>
                <a:gd name="T6" fmla="*/ 4 w 17"/>
                <a:gd name="T7" fmla="*/ 16 h 36"/>
                <a:gd name="T8" fmla="*/ 2 w 17"/>
                <a:gd name="T9" fmla="*/ 36 h 36"/>
              </a:gdLst>
              <a:ahLst/>
              <a:cxnLst>
                <a:cxn ang="0">
                  <a:pos x="T0" y="T1"/>
                </a:cxn>
                <a:cxn ang="0">
                  <a:pos x="T2" y="T3"/>
                </a:cxn>
                <a:cxn ang="0">
                  <a:pos x="T4" y="T5"/>
                </a:cxn>
                <a:cxn ang="0">
                  <a:pos x="T6" y="T7"/>
                </a:cxn>
                <a:cxn ang="0">
                  <a:pos x="T8" y="T9"/>
                </a:cxn>
              </a:cxnLst>
              <a:rect l="0" t="0" r="r" b="b"/>
              <a:pathLst>
                <a:path w="17" h="36">
                  <a:moveTo>
                    <a:pt x="2" y="36"/>
                  </a:moveTo>
                  <a:cubicBezTo>
                    <a:pt x="3" y="36"/>
                    <a:pt x="3" y="27"/>
                    <a:pt x="7" y="17"/>
                  </a:cubicBezTo>
                  <a:cubicBezTo>
                    <a:pt x="10" y="7"/>
                    <a:pt x="17" y="2"/>
                    <a:pt x="16" y="1"/>
                  </a:cubicBezTo>
                  <a:cubicBezTo>
                    <a:pt x="16" y="0"/>
                    <a:pt x="8" y="6"/>
                    <a:pt x="4" y="16"/>
                  </a:cubicBezTo>
                  <a:cubicBezTo>
                    <a:pt x="0" y="27"/>
                    <a:pt x="2" y="36"/>
                    <a:pt x="2"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29" name="Freeform 207">
              <a:extLst>
                <a:ext uri="{FF2B5EF4-FFF2-40B4-BE49-F238E27FC236}">
                  <a16:creationId xmlns:a16="http://schemas.microsoft.com/office/drawing/2014/main" id="{7B9C8A92-C812-4F25-9C54-7243199B00C1}"/>
                </a:ext>
              </a:extLst>
            </p:cNvPr>
            <p:cNvSpPr>
              <a:spLocks/>
            </p:cNvSpPr>
            <p:nvPr/>
          </p:nvSpPr>
          <p:spPr bwMode="auto">
            <a:xfrm>
              <a:off x="3538254" y="4992688"/>
              <a:ext cx="57150" cy="165100"/>
            </a:xfrm>
            <a:custGeom>
              <a:avLst/>
              <a:gdLst>
                <a:gd name="T0" fmla="*/ 14 w 15"/>
                <a:gd name="T1" fmla="*/ 41 h 44"/>
                <a:gd name="T2" fmla="*/ 15 w 15"/>
                <a:gd name="T3" fmla="*/ 28 h 44"/>
                <a:gd name="T4" fmla="*/ 14 w 15"/>
                <a:gd name="T5" fmla="*/ 14 h 44"/>
                <a:gd name="T6" fmla="*/ 11 w 15"/>
                <a:gd name="T7" fmla="*/ 6 h 44"/>
                <a:gd name="T8" fmla="*/ 8 w 15"/>
                <a:gd name="T9" fmla="*/ 2 h 44"/>
                <a:gd name="T10" fmla="*/ 2 w 15"/>
                <a:gd name="T11" fmla="*/ 2 h 44"/>
                <a:gd name="T12" fmla="*/ 0 w 15"/>
                <a:gd name="T13" fmla="*/ 7 h 44"/>
                <a:gd name="T14" fmla="*/ 0 w 15"/>
                <a:gd name="T15" fmla="*/ 11 h 44"/>
                <a:gd name="T16" fmla="*/ 1 w 15"/>
                <a:gd name="T17" fmla="*/ 20 h 44"/>
                <a:gd name="T18" fmla="*/ 6 w 15"/>
                <a:gd name="T19" fmla="*/ 33 h 44"/>
                <a:gd name="T20" fmla="*/ 14 w 15"/>
                <a:gd name="T21" fmla="*/ 44 h 44"/>
                <a:gd name="T22" fmla="*/ 8 w 15"/>
                <a:gd name="T23" fmla="*/ 32 h 44"/>
                <a:gd name="T24" fmla="*/ 3 w 15"/>
                <a:gd name="T25" fmla="*/ 19 h 44"/>
                <a:gd name="T26" fmla="*/ 3 w 15"/>
                <a:gd name="T27" fmla="*/ 11 h 44"/>
                <a:gd name="T28" fmla="*/ 4 w 15"/>
                <a:gd name="T29" fmla="*/ 4 h 44"/>
                <a:gd name="T30" fmla="*/ 7 w 15"/>
                <a:gd name="T31" fmla="*/ 4 h 44"/>
                <a:gd name="T32" fmla="*/ 8 w 15"/>
                <a:gd name="T33" fmla="*/ 7 h 44"/>
                <a:gd name="T34" fmla="*/ 11 w 15"/>
                <a:gd name="T35" fmla="*/ 15 h 44"/>
                <a:gd name="T36" fmla="*/ 13 w 15"/>
                <a:gd name="T37" fmla="*/ 28 h 44"/>
                <a:gd name="T38" fmla="*/ 14 w 15"/>
                <a:gd name="T39"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44">
                  <a:moveTo>
                    <a:pt x="14" y="41"/>
                  </a:moveTo>
                  <a:cubicBezTo>
                    <a:pt x="14" y="41"/>
                    <a:pt x="15" y="36"/>
                    <a:pt x="15" y="28"/>
                  </a:cubicBezTo>
                  <a:cubicBezTo>
                    <a:pt x="15" y="24"/>
                    <a:pt x="15" y="19"/>
                    <a:pt x="14" y="14"/>
                  </a:cubicBezTo>
                  <a:cubicBezTo>
                    <a:pt x="13" y="11"/>
                    <a:pt x="12" y="9"/>
                    <a:pt x="11" y="6"/>
                  </a:cubicBezTo>
                  <a:cubicBezTo>
                    <a:pt x="11" y="4"/>
                    <a:pt x="10" y="3"/>
                    <a:pt x="8" y="2"/>
                  </a:cubicBezTo>
                  <a:cubicBezTo>
                    <a:pt x="7" y="0"/>
                    <a:pt x="4" y="0"/>
                    <a:pt x="2" y="2"/>
                  </a:cubicBezTo>
                  <a:cubicBezTo>
                    <a:pt x="1" y="3"/>
                    <a:pt x="0" y="5"/>
                    <a:pt x="0" y="7"/>
                  </a:cubicBezTo>
                  <a:cubicBezTo>
                    <a:pt x="0" y="8"/>
                    <a:pt x="0" y="10"/>
                    <a:pt x="0" y="11"/>
                  </a:cubicBezTo>
                  <a:cubicBezTo>
                    <a:pt x="0" y="14"/>
                    <a:pt x="0" y="17"/>
                    <a:pt x="1" y="20"/>
                  </a:cubicBezTo>
                  <a:cubicBezTo>
                    <a:pt x="2" y="25"/>
                    <a:pt x="4" y="30"/>
                    <a:pt x="6" y="33"/>
                  </a:cubicBezTo>
                  <a:cubicBezTo>
                    <a:pt x="10" y="40"/>
                    <a:pt x="14" y="44"/>
                    <a:pt x="14" y="44"/>
                  </a:cubicBezTo>
                  <a:cubicBezTo>
                    <a:pt x="14" y="43"/>
                    <a:pt x="12" y="39"/>
                    <a:pt x="8" y="32"/>
                  </a:cubicBezTo>
                  <a:cubicBezTo>
                    <a:pt x="6" y="29"/>
                    <a:pt x="5" y="24"/>
                    <a:pt x="3" y="19"/>
                  </a:cubicBezTo>
                  <a:cubicBezTo>
                    <a:pt x="3" y="17"/>
                    <a:pt x="3" y="14"/>
                    <a:pt x="3" y="11"/>
                  </a:cubicBezTo>
                  <a:cubicBezTo>
                    <a:pt x="3" y="9"/>
                    <a:pt x="3" y="5"/>
                    <a:pt x="4" y="4"/>
                  </a:cubicBezTo>
                  <a:cubicBezTo>
                    <a:pt x="5" y="3"/>
                    <a:pt x="6" y="3"/>
                    <a:pt x="7" y="4"/>
                  </a:cubicBezTo>
                  <a:cubicBezTo>
                    <a:pt x="7" y="4"/>
                    <a:pt x="8" y="6"/>
                    <a:pt x="8" y="7"/>
                  </a:cubicBezTo>
                  <a:cubicBezTo>
                    <a:pt x="10" y="10"/>
                    <a:pt x="10" y="12"/>
                    <a:pt x="11" y="15"/>
                  </a:cubicBezTo>
                  <a:cubicBezTo>
                    <a:pt x="12" y="20"/>
                    <a:pt x="13" y="24"/>
                    <a:pt x="13" y="28"/>
                  </a:cubicBezTo>
                  <a:cubicBezTo>
                    <a:pt x="14" y="36"/>
                    <a:pt x="13" y="41"/>
                    <a:pt x="14" y="4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0" name="Freeform 208">
              <a:extLst>
                <a:ext uri="{FF2B5EF4-FFF2-40B4-BE49-F238E27FC236}">
                  <a16:creationId xmlns:a16="http://schemas.microsoft.com/office/drawing/2014/main" id="{0E1615F5-EB1F-4ECE-90B7-688290CA0673}"/>
                </a:ext>
              </a:extLst>
            </p:cNvPr>
            <p:cNvSpPr>
              <a:spLocks/>
            </p:cNvSpPr>
            <p:nvPr/>
          </p:nvSpPr>
          <p:spPr bwMode="auto">
            <a:xfrm>
              <a:off x="3455704" y="5135563"/>
              <a:ext cx="131763" cy="71438"/>
            </a:xfrm>
            <a:custGeom>
              <a:avLst/>
              <a:gdLst>
                <a:gd name="T0" fmla="*/ 35 w 35"/>
                <a:gd name="T1" fmla="*/ 1 h 19"/>
                <a:gd name="T2" fmla="*/ 24 w 35"/>
                <a:gd name="T3" fmla="*/ 0 h 19"/>
                <a:gd name="T4" fmla="*/ 12 w 35"/>
                <a:gd name="T5" fmla="*/ 1 h 19"/>
                <a:gd name="T6" fmla="*/ 5 w 35"/>
                <a:gd name="T7" fmla="*/ 4 h 19"/>
                <a:gd name="T8" fmla="*/ 1 w 35"/>
                <a:gd name="T9" fmla="*/ 12 h 19"/>
                <a:gd name="T10" fmla="*/ 7 w 35"/>
                <a:gd name="T11" fmla="*/ 18 h 19"/>
                <a:gd name="T12" fmla="*/ 15 w 35"/>
                <a:gd name="T13" fmla="*/ 18 h 19"/>
                <a:gd name="T14" fmla="*/ 26 w 35"/>
                <a:gd name="T15" fmla="*/ 12 h 19"/>
                <a:gd name="T16" fmla="*/ 34 w 35"/>
                <a:gd name="T17" fmla="*/ 4 h 19"/>
                <a:gd name="T18" fmla="*/ 25 w 35"/>
                <a:gd name="T19" fmla="*/ 11 h 19"/>
                <a:gd name="T20" fmla="*/ 14 w 35"/>
                <a:gd name="T21" fmla="*/ 15 h 19"/>
                <a:gd name="T22" fmla="*/ 8 w 35"/>
                <a:gd name="T23" fmla="*/ 15 h 19"/>
                <a:gd name="T24" fmla="*/ 4 w 35"/>
                <a:gd name="T25" fmla="*/ 11 h 19"/>
                <a:gd name="T26" fmla="*/ 6 w 35"/>
                <a:gd name="T27" fmla="*/ 6 h 19"/>
                <a:gd name="T28" fmla="*/ 12 w 35"/>
                <a:gd name="T29" fmla="*/ 4 h 19"/>
                <a:gd name="T30" fmla="*/ 24 w 35"/>
                <a:gd name="T31" fmla="*/ 2 h 19"/>
                <a:gd name="T32" fmla="*/ 32 w 35"/>
                <a:gd name="T33" fmla="*/ 1 h 19"/>
                <a:gd name="T34" fmla="*/ 35 w 35"/>
                <a:gd name="T3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 h="19">
                  <a:moveTo>
                    <a:pt x="35" y="1"/>
                  </a:moveTo>
                  <a:cubicBezTo>
                    <a:pt x="35" y="1"/>
                    <a:pt x="31" y="0"/>
                    <a:pt x="24" y="0"/>
                  </a:cubicBezTo>
                  <a:cubicBezTo>
                    <a:pt x="21" y="0"/>
                    <a:pt x="16" y="0"/>
                    <a:pt x="12" y="1"/>
                  </a:cubicBezTo>
                  <a:cubicBezTo>
                    <a:pt x="10" y="2"/>
                    <a:pt x="7" y="2"/>
                    <a:pt x="5" y="4"/>
                  </a:cubicBezTo>
                  <a:cubicBezTo>
                    <a:pt x="2" y="5"/>
                    <a:pt x="0" y="8"/>
                    <a:pt x="1" y="12"/>
                  </a:cubicBezTo>
                  <a:cubicBezTo>
                    <a:pt x="1" y="15"/>
                    <a:pt x="4" y="17"/>
                    <a:pt x="7" y="18"/>
                  </a:cubicBezTo>
                  <a:cubicBezTo>
                    <a:pt x="10" y="19"/>
                    <a:pt x="12" y="18"/>
                    <a:pt x="15" y="18"/>
                  </a:cubicBezTo>
                  <a:cubicBezTo>
                    <a:pt x="20" y="17"/>
                    <a:pt x="23" y="14"/>
                    <a:pt x="26" y="12"/>
                  </a:cubicBezTo>
                  <a:cubicBezTo>
                    <a:pt x="32" y="8"/>
                    <a:pt x="34" y="5"/>
                    <a:pt x="34" y="4"/>
                  </a:cubicBezTo>
                  <a:cubicBezTo>
                    <a:pt x="34" y="4"/>
                    <a:pt x="31" y="7"/>
                    <a:pt x="25" y="11"/>
                  </a:cubicBezTo>
                  <a:cubicBezTo>
                    <a:pt x="22" y="12"/>
                    <a:pt x="19" y="14"/>
                    <a:pt x="14" y="15"/>
                  </a:cubicBezTo>
                  <a:cubicBezTo>
                    <a:pt x="12" y="16"/>
                    <a:pt x="10" y="16"/>
                    <a:pt x="8" y="15"/>
                  </a:cubicBezTo>
                  <a:cubicBezTo>
                    <a:pt x="6" y="15"/>
                    <a:pt x="4" y="13"/>
                    <a:pt x="4" y="11"/>
                  </a:cubicBezTo>
                  <a:cubicBezTo>
                    <a:pt x="3" y="9"/>
                    <a:pt x="4" y="7"/>
                    <a:pt x="6" y="6"/>
                  </a:cubicBezTo>
                  <a:cubicBezTo>
                    <a:pt x="8" y="5"/>
                    <a:pt x="10" y="4"/>
                    <a:pt x="12" y="4"/>
                  </a:cubicBezTo>
                  <a:cubicBezTo>
                    <a:pt x="17" y="2"/>
                    <a:pt x="21" y="2"/>
                    <a:pt x="24" y="2"/>
                  </a:cubicBezTo>
                  <a:cubicBezTo>
                    <a:pt x="28" y="1"/>
                    <a:pt x="30" y="1"/>
                    <a:pt x="32" y="1"/>
                  </a:cubicBezTo>
                  <a:cubicBezTo>
                    <a:pt x="34" y="2"/>
                    <a:pt x="35" y="2"/>
                    <a:pt x="35" y="1"/>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1" name="Freeform 209">
              <a:extLst>
                <a:ext uri="{FF2B5EF4-FFF2-40B4-BE49-F238E27FC236}">
                  <a16:creationId xmlns:a16="http://schemas.microsoft.com/office/drawing/2014/main" id="{DAE482A2-569F-4BBD-9F4E-8E5A8C353984}"/>
                </a:ext>
              </a:extLst>
            </p:cNvPr>
            <p:cNvSpPr>
              <a:spLocks/>
            </p:cNvSpPr>
            <p:nvPr/>
          </p:nvSpPr>
          <p:spPr bwMode="auto">
            <a:xfrm>
              <a:off x="3798604" y="5173663"/>
              <a:ext cx="60325" cy="117475"/>
            </a:xfrm>
            <a:custGeom>
              <a:avLst/>
              <a:gdLst>
                <a:gd name="T0" fmla="*/ 3 w 16"/>
                <a:gd name="T1" fmla="*/ 30 h 31"/>
                <a:gd name="T2" fmla="*/ 7 w 16"/>
                <a:gd name="T3" fmla="*/ 15 h 31"/>
                <a:gd name="T4" fmla="*/ 15 w 16"/>
                <a:gd name="T5" fmla="*/ 1 h 31"/>
                <a:gd name="T6" fmla="*/ 4 w 16"/>
                <a:gd name="T7" fmla="*/ 13 h 31"/>
                <a:gd name="T8" fmla="*/ 3 w 16"/>
                <a:gd name="T9" fmla="*/ 30 h 31"/>
              </a:gdLst>
              <a:ahLst/>
              <a:cxnLst>
                <a:cxn ang="0">
                  <a:pos x="T0" y="T1"/>
                </a:cxn>
                <a:cxn ang="0">
                  <a:pos x="T2" y="T3"/>
                </a:cxn>
                <a:cxn ang="0">
                  <a:pos x="T4" y="T5"/>
                </a:cxn>
                <a:cxn ang="0">
                  <a:pos x="T6" y="T7"/>
                </a:cxn>
                <a:cxn ang="0">
                  <a:pos x="T8" y="T9"/>
                </a:cxn>
              </a:cxnLst>
              <a:rect l="0" t="0" r="r" b="b"/>
              <a:pathLst>
                <a:path w="16" h="31">
                  <a:moveTo>
                    <a:pt x="3" y="30"/>
                  </a:moveTo>
                  <a:cubicBezTo>
                    <a:pt x="4" y="30"/>
                    <a:pt x="4" y="23"/>
                    <a:pt x="7" y="15"/>
                  </a:cubicBezTo>
                  <a:cubicBezTo>
                    <a:pt x="10" y="6"/>
                    <a:pt x="16" y="2"/>
                    <a:pt x="15" y="1"/>
                  </a:cubicBezTo>
                  <a:cubicBezTo>
                    <a:pt x="15" y="0"/>
                    <a:pt x="8" y="4"/>
                    <a:pt x="4" y="13"/>
                  </a:cubicBezTo>
                  <a:cubicBezTo>
                    <a:pt x="0" y="23"/>
                    <a:pt x="3" y="31"/>
                    <a:pt x="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2" name="Freeform 210">
              <a:extLst>
                <a:ext uri="{FF2B5EF4-FFF2-40B4-BE49-F238E27FC236}">
                  <a16:creationId xmlns:a16="http://schemas.microsoft.com/office/drawing/2014/main" id="{63BACF18-64EF-4CCC-8A85-544A19F8C0CC}"/>
                </a:ext>
              </a:extLst>
            </p:cNvPr>
            <p:cNvSpPr>
              <a:spLocks/>
            </p:cNvSpPr>
            <p:nvPr/>
          </p:nvSpPr>
          <p:spPr bwMode="auto">
            <a:xfrm>
              <a:off x="3354104" y="5316538"/>
              <a:ext cx="704850" cy="60325"/>
            </a:xfrm>
            <a:custGeom>
              <a:avLst/>
              <a:gdLst>
                <a:gd name="T0" fmla="*/ 0 w 187"/>
                <a:gd name="T1" fmla="*/ 0 h 16"/>
                <a:gd name="T2" fmla="*/ 7 w 187"/>
                <a:gd name="T3" fmla="*/ 4 h 16"/>
                <a:gd name="T4" fmla="*/ 26 w 187"/>
                <a:gd name="T5" fmla="*/ 10 h 16"/>
                <a:gd name="T6" fmla="*/ 93 w 187"/>
                <a:gd name="T7" fmla="*/ 16 h 16"/>
                <a:gd name="T8" fmla="*/ 159 w 187"/>
                <a:gd name="T9" fmla="*/ 14 h 16"/>
                <a:gd name="T10" fmla="*/ 179 w 187"/>
                <a:gd name="T11" fmla="*/ 13 h 16"/>
                <a:gd name="T12" fmla="*/ 187 w 187"/>
                <a:gd name="T13" fmla="*/ 12 h 16"/>
                <a:gd name="T14" fmla="*/ 179 w 187"/>
                <a:gd name="T15" fmla="*/ 11 h 16"/>
                <a:gd name="T16" fmla="*/ 159 w 187"/>
                <a:gd name="T17" fmla="*/ 12 h 16"/>
                <a:gd name="T18" fmla="*/ 93 w 187"/>
                <a:gd name="T19" fmla="*/ 13 h 16"/>
                <a:gd name="T20" fmla="*/ 26 w 187"/>
                <a:gd name="T21" fmla="*/ 8 h 16"/>
                <a:gd name="T22" fmla="*/ 0 w 187"/>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 h="16">
                  <a:moveTo>
                    <a:pt x="0" y="0"/>
                  </a:moveTo>
                  <a:cubicBezTo>
                    <a:pt x="0" y="1"/>
                    <a:pt x="2" y="2"/>
                    <a:pt x="7" y="4"/>
                  </a:cubicBezTo>
                  <a:cubicBezTo>
                    <a:pt x="11" y="5"/>
                    <a:pt x="18" y="8"/>
                    <a:pt x="26" y="10"/>
                  </a:cubicBezTo>
                  <a:cubicBezTo>
                    <a:pt x="43" y="14"/>
                    <a:pt x="66"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cubicBezTo>
                    <a:pt x="174" y="12"/>
                    <a:pt x="167" y="12"/>
                    <a:pt x="159" y="12"/>
                  </a:cubicBezTo>
                  <a:cubicBezTo>
                    <a:pt x="142" y="12"/>
                    <a:pt x="118" y="12"/>
                    <a:pt x="93" y="13"/>
                  </a:cubicBezTo>
                  <a:cubicBezTo>
                    <a:pt x="67" y="13"/>
                    <a:pt x="43" y="11"/>
                    <a:pt x="26" y="8"/>
                  </a:cubicBezTo>
                  <a:cubicBezTo>
                    <a:pt x="10" y="4"/>
                    <a:pt x="0" y="0"/>
                    <a:pt x="0"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3" name="Freeform 211">
              <a:extLst>
                <a:ext uri="{FF2B5EF4-FFF2-40B4-BE49-F238E27FC236}">
                  <a16:creationId xmlns:a16="http://schemas.microsoft.com/office/drawing/2014/main" id="{1848C713-0A96-4EFD-9C88-E6E68B5BC781}"/>
                </a:ext>
              </a:extLst>
            </p:cNvPr>
            <p:cNvSpPr>
              <a:spLocks/>
            </p:cNvSpPr>
            <p:nvPr/>
          </p:nvSpPr>
          <p:spPr bwMode="auto">
            <a:xfrm>
              <a:off x="3335054" y="5272088"/>
              <a:ext cx="320675" cy="120650"/>
            </a:xfrm>
            <a:custGeom>
              <a:avLst/>
              <a:gdLst>
                <a:gd name="T0" fmla="*/ 0 w 85"/>
                <a:gd name="T1" fmla="*/ 16 h 32"/>
                <a:gd name="T2" fmla="*/ 13 w 85"/>
                <a:gd name="T3" fmla="*/ 10 h 32"/>
                <a:gd name="T4" fmla="*/ 46 w 85"/>
                <a:gd name="T5" fmla="*/ 5 h 32"/>
                <a:gd name="T6" fmla="*/ 74 w 85"/>
                <a:gd name="T7" fmla="*/ 22 h 32"/>
                <a:gd name="T8" fmla="*/ 84 w 85"/>
                <a:gd name="T9" fmla="*/ 32 h 32"/>
                <a:gd name="T10" fmla="*/ 76 w 85"/>
                <a:gd name="T11" fmla="*/ 20 h 32"/>
                <a:gd name="T12" fmla="*/ 64 w 85"/>
                <a:gd name="T13" fmla="*/ 10 h 32"/>
                <a:gd name="T14" fmla="*/ 46 w 85"/>
                <a:gd name="T15" fmla="*/ 2 h 32"/>
                <a:gd name="T16" fmla="*/ 12 w 85"/>
                <a:gd name="T17" fmla="*/ 9 h 32"/>
                <a:gd name="T18" fmla="*/ 0 w 85"/>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32">
                  <a:moveTo>
                    <a:pt x="0" y="16"/>
                  </a:moveTo>
                  <a:cubicBezTo>
                    <a:pt x="0" y="17"/>
                    <a:pt x="5" y="14"/>
                    <a:pt x="13" y="10"/>
                  </a:cubicBezTo>
                  <a:cubicBezTo>
                    <a:pt x="21" y="7"/>
                    <a:pt x="33" y="3"/>
                    <a:pt x="46" y="5"/>
                  </a:cubicBezTo>
                  <a:cubicBezTo>
                    <a:pt x="59" y="7"/>
                    <a:pt x="68" y="16"/>
                    <a:pt x="74" y="22"/>
                  </a:cubicBezTo>
                  <a:cubicBezTo>
                    <a:pt x="80" y="28"/>
                    <a:pt x="84" y="32"/>
                    <a:pt x="84" y="32"/>
                  </a:cubicBezTo>
                  <a:cubicBezTo>
                    <a:pt x="85" y="32"/>
                    <a:pt x="82" y="27"/>
                    <a:pt x="76" y="20"/>
                  </a:cubicBezTo>
                  <a:cubicBezTo>
                    <a:pt x="73" y="17"/>
                    <a:pt x="69" y="13"/>
                    <a:pt x="64" y="10"/>
                  </a:cubicBezTo>
                  <a:cubicBezTo>
                    <a:pt x="59" y="6"/>
                    <a:pt x="53" y="3"/>
                    <a:pt x="46" y="2"/>
                  </a:cubicBezTo>
                  <a:cubicBezTo>
                    <a:pt x="32" y="0"/>
                    <a:pt x="20" y="5"/>
                    <a:pt x="12" y="9"/>
                  </a:cubicBezTo>
                  <a:cubicBezTo>
                    <a:pt x="4" y="13"/>
                    <a:pt x="0" y="16"/>
                    <a:pt x="0" y="1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4" name="Freeform 212">
              <a:extLst>
                <a:ext uri="{FF2B5EF4-FFF2-40B4-BE49-F238E27FC236}">
                  <a16:creationId xmlns:a16="http://schemas.microsoft.com/office/drawing/2014/main" id="{647FACBA-AF0C-405B-B125-B1E54CC65CAE}"/>
                </a:ext>
              </a:extLst>
            </p:cNvPr>
            <p:cNvSpPr>
              <a:spLocks noEditPoints="1"/>
            </p:cNvSpPr>
            <p:nvPr/>
          </p:nvSpPr>
          <p:spPr bwMode="auto">
            <a:xfrm>
              <a:off x="3285842" y="5030788"/>
              <a:ext cx="860425" cy="361950"/>
            </a:xfrm>
            <a:custGeom>
              <a:avLst/>
              <a:gdLst>
                <a:gd name="T0" fmla="*/ 70 w 228"/>
                <a:gd name="T1" fmla="*/ 9 h 96"/>
                <a:gd name="T2" fmla="*/ 78 w 228"/>
                <a:gd name="T3" fmla="*/ 29 h 96"/>
                <a:gd name="T4" fmla="*/ 79 w 228"/>
                <a:gd name="T5" fmla="*/ 30 h 96"/>
                <a:gd name="T6" fmla="*/ 80 w 228"/>
                <a:gd name="T7" fmla="*/ 31 h 96"/>
                <a:gd name="T8" fmla="*/ 80 w 228"/>
                <a:gd name="T9" fmla="*/ 18 h 96"/>
                <a:gd name="T10" fmla="*/ 70 w 228"/>
                <a:gd name="T11" fmla="*/ 8 h 96"/>
                <a:gd name="T12" fmla="*/ 140 w 228"/>
                <a:gd name="T13" fmla="*/ 51 h 96"/>
                <a:gd name="T14" fmla="*/ 151 w 228"/>
                <a:gd name="T15" fmla="*/ 39 h 96"/>
                <a:gd name="T16" fmla="*/ 139 w 228"/>
                <a:gd name="T17" fmla="*/ 68 h 96"/>
                <a:gd name="T18" fmla="*/ 113 w 228"/>
                <a:gd name="T19" fmla="*/ 66 h 96"/>
                <a:gd name="T20" fmla="*/ 133 w 228"/>
                <a:gd name="T21" fmla="*/ 32 h 96"/>
                <a:gd name="T22" fmla="*/ 120 w 228"/>
                <a:gd name="T23" fmla="*/ 48 h 96"/>
                <a:gd name="T24" fmla="*/ 113 w 228"/>
                <a:gd name="T25" fmla="*/ 66 h 96"/>
                <a:gd name="T26" fmla="*/ 95 w 228"/>
                <a:gd name="T27" fmla="*/ 58 h 96"/>
                <a:gd name="T28" fmla="*/ 99 w 228"/>
                <a:gd name="T29" fmla="*/ 40 h 96"/>
                <a:gd name="T30" fmla="*/ 111 w 228"/>
                <a:gd name="T31" fmla="*/ 25 h 96"/>
                <a:gd name="T32" fmla="*/ 95 w 228"/>
                <a:gd name="T33" fmla="*/ 58 h 96"/>
                <a:gd name="T34" fmla="*/ 40 w 228"/>
                <a:gd name="T35" fmla="*/ 0 h 96"/>
                <a:gd name="T36" fmla="*/ 64 w 228"/>
                <a:gd name="T37" fmla="*/ 96 h 96"/>
                <a:gd name="T38" fmla="*/ 97 w 228"/>
                <a:gd name="T39" fmla="*/ 96 h 96"/>
                <a:gd name="T40" fmla="*/ 44 w 228"/>
                <a:gd name="T41" fmla="*/ 86 h 96"/>
                <a:gd name="T42" fmla="*/ 20 w 228"/>
                <a:gd name="T43" fmla="*/ 77 h 96"/>
                <a:gd name="T44" fmla="*/ 13 w 228"/>
                <a:gd name="T45" fmla="*/ 80 h 96"/>
                <a:gd name="T46" fmla="*/ 18 w 228"/>
                <a:gd name="T47" fmla="*/ 76 h 96"/>
                <a:gd name="T48" fmla="*/ 18 w 228"/>
                <a:gd name="T49" fmla="*/ 76 h 96"/>
                <a:gd name="T50" fmla="*/ 52 w 228"/>
                <a:gd name="T51" fmla="*/ 66 h 96"/>
                <a:gd name="T52" fmla="*/ 77 w 228"/>
                <a:gd name="T53" fmla="*/ 74 h 96"/>
                <a:gd name="T54" fmla="*/ 92 w 228"/>
                <a:gd name="T55" fmla="*/ 89 h 96"/>
                <a:gd name="T56" fmla="*/ 111 w 228"/>
                <a:gd name="T57" fmla="*/ 89 h 96"/>
                <a:gd name="T58" fmla="*/ 197 w 228"/>
                <a:gd name="T59" fmla="*/ 87 h 96"/>
                <a:gd name="T60" fmla="*/ 197 w 228"/>
                <a:gd name="T61" fmla="*/ 89 h 96"/>
                <a:gd name="T62" fmla="*/ 111 w 228"/>
                <a:gd name="T63" fmla="*/ 92 h 96"/>
                <a:gd name="T64" fmla="*/ 95 w 228"/>
                <a:gd name="T65" fmla="*/ 92 h 96"/>
                <a:gd name="T66" fmla="*/ 149 w 228"/>
                <a:gd name="T67" fmla="*/ 94 h 96"/>
                <a:gd name="T68" fmla="*/ 214 w 228"/>
                <a:gd name="T69" fmla="*/ 92 h 96"/>
                <a:gd name="T70" fmla="*/ 228 w 228"/>
                <a:gd name="T71" fmla="*/ 68 h 96"/>
                <a:gd name="T72" fmla="*/ 82 w 228"/>
                <a:gd name="T73" fmla="*/ 12 h 96"/>
                <a:gd name="T74" fmla="*/ 81 w 228"/>
                <a:gd name="T75" fmla="*/ 29 h 96"/>
                <a:gd name="T76" fmla="*/ 91 w 228"/>
                <a:gd name="T77" fmla="*/ 19 h 96"/>
                <a:gd name="T78" fmla="*/ 77 w 228"/>
                <a:gd name="T79" fmla="*/ 54 h 96"/>
                <a:gd name="T80" fmla="*/ 79 w 228"/>
                <a:gd name="T81" fmla="*/ 34 h 96"/>
                <a:gd name="T82" fmla="*/ 77 w 228"/>
                <a:gd name="T83" fmla="*/ 29 h 96"/>
                <a:gd name="T84" fmla="*/ 69 w 228"/>
                <a:gd name="T85" fmla="*/ 30 h 96"/>
                <a:gd name="T86" fmla="*/ 51 w 228"/>
                <a:gd name="T87" fmla="*/ 34 h 96"/>
                <a:gd name="T88" fmla="*/ 53 w 228"/>
                <a:gd name="T89" fmla="*/ 43 h 96"/>
                <a:gd name="T90" fmla="*/ 59 w 228"/>
                <a:gd name="T91" fmla="*/ 43 h 96"/>
                <a:gd name="T92" fmla="*/ 79 w 228"/>
                <a:gd name="T93" fmla="*/ 32 h 96"/>
                <a:gd name="T94" fmla="*/ 71 w 228"/>
                <a:gd name="T95" fmla="*/ 40 h 96"/>
                <a:gd name="T96" fmla="*/ 56 w 228"/>
                <a:gd name="T97" fmla="*/ 46 h 96"/>
                <a:gd name="T98" fmla="*/ 46 w 228"/>
                <a:gd name="T99" fmla="*/ 40 h 96"/>
                <a:gd name="T100" fmla="*/ 57 w 228"/>
                <a:gd name="T101" fmla="*/ 29 h 96"/>
                <a:gd name="T102" fmla="*/ 69 w 228"/>
                <a:gd name="T103" fmla="*/ 28 h 96"/>
                <a:gd name="T104" fmla="*/ 73 w 228"/>
                <a:gd name="T105" fmla="*/ 23 h 96"/>
                <a:gd name="T106" fmla="*/ 67 w 228"/>
                <a:gd name="T107" fmla="*/ 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96">
                  <a:moveTo>
                    <a:pt x="70" y="8"/>
                  </a:moveTo>
                  <a:cubicBezTo>
                    <a:pt x="70" y="9"/>
                    <a:pt x="70" y="9"/>
                    <a:pt x="70" y="9"/>
                  </a:cubicBezTo>
                  <a:cubicBezTo>
                    <a:pt x="72" y="14"/>
                    <a:pt x="73" y="19"/>
                    <a:pt x="75" y="22"/>
                  </a:cubicBezTo>
                  <a:cubicBezTo>
                    <a:pt x="76" y="25"/>
                    <a:pt x="77" y="27"/>
                    <a:pt x="78" y="29"/>
                  </a:cubicBezTo>
                  <a:cubicBezTo>
                    <a:pt x="80" y="29"/>
                    <a:pt x="80" y="29"/>
                    <a:pt x="80" y="29"/>
                  </a:cubicBezTo>
                  <a:cubicBezTo>
                    <a:pt x="80" y="29"/>
                    <a:pt x="80" y="30"/>
                    <a:pt x="79" y="30"/>
                  </a:cubicBezTo>
                  <a:cubicBezTo>
                    <a:pt x="79" y="30"/>
                    <a:pt x="79" y="30"/>
                    <a:pt x="79" y="30"/>
                  </a:cubicBezTo>
                  <a:cubicBezTo>
                    <a:pt x="79" y="30"/>
                    <a:pt x="80" y="31"/>
                    <a:pt x="80" y="31"/>
                  </a:cubicBezTo>
                  <a:cubicBezTo>
                    <a:pt x="80" y="31"/>
                    <a:pt x="80" y="31"/>
                    <a:pt x="80" y="31"/>
                  </a:cubicBezTo>
                  <a:cubicBezTo>
                    <a:pt x="80" y="29"/>
                    <a:pt x="81" y="25"/>
                    <a:pt x="80" y="18"/>
                  </a:cubicBezTo>
                  <a:cubicBezTo>
                    <a:pt x="80" y="16"/>
                    <a:pt x="80" y="13"/>
                    <a:pt x="79" y="11"/>
                  </a:cubicBezTo>
                  <a:cubicBezTo>
                    <a:pt x="76" y="10"/>
                    <a:pt x="73" y="9"/>
                    <a:pt x="70" y="8"/>
                  </a:cubicBezTo>
                  <a:moveTo>
                    <a:pt x="139" y="68"/>
                  </a:moveTo>
                  <a:cubicBezTo>
                    <a:pt x="139" y="68"/>
                    <a:pt x="137" y="60"/>
                    <a:pt x="140" y="51"/>
                  </a:cubicBezTo>
                  <a:cubicBezTo>
                    <a:pt x="144" y="43"/>
                    <a:pt x="150" y="39"/>
                    <a:pt x="151" y="39"/>
                  </a:cubicBezTo>
                  <a:cubicBezTo>
                    <a:pt x="151" y="39"/>
                    <a:pt x="151" y="39"/>
                    <a:pt x="151" y="39"/>
                  </a:cubicBezTo>
                  <a:cubicBezTo>
                    <a:pt x="152" y="40"/>
                    <a:pt x="146" y="44"/>
                    <a:pt x="143" y="53"/>
                  </a:cubicBezTo>
                  <a:cubicBezTo>
                    <a:pt x="140" y="61"/>
                    <a:pt x="140" y="68"/>
                    <a:pt x="139" y="68"/>
                  </a:cubicBezTo>
                  <a:cubicBezTo>
                    <a:pt x="139" y="68"/>
                    <a:pt x="139" y="68"/>
                    <a:pt x="139" y="68"/>
                  </a:cubicBezTo>
                  <a:moveTo>
                    <a:pt x="113" y="66"/>
                  </a:moveTo>
                  <a:cubicBezTo>
                    <a:pt x="112" y="66"/>
                    <a:pt x="112" y="57"/>
                    <a:pt x="118" y="46"/>
                  </a:cubicBezTo>
                  <a:cubicBezTo>
                    <a:pt x="123" y="37"/>
                    <a:pt x="131" y="32"/>
                    <a:pt x="133" y="32"/>
                  </a:cubicBezTo>
                  <a:cubicBezTo>
                    <a:pt x="133" y="32"/>
                    <a:pt x="133" y="32"/>
                    <a:pt x="133" y="32"/>
                  </a:cubicBezTo>
                  <a:cubicBezTo>
                    <a:pt x="133" y="32"/>
                    <a:pt x="126" y="38"/>
                    <a:pt x="120" y="48"/>
                  </a:cubicBezTo>
                  <a:cubicBezTo>
                    <a:pt x="115" y="57"/>
                    <a:pt x="114" y="66"/>
                    <a:pt x="113" y="66"/>
                  </a:cubicBezTo>
                  <a:cubicBezTo>
                    <a:pt x="113" y="66"/>
                    <a:pt x="113" y="66"/>
                    <a:pt x="113" y="66"/>
                  </a:cubicBezTo>
                  <a:cubicBezTo>
                    <a:pt x="113" y="66"/>
                    <a:pt x="113" y="66"/>
                    <a:pt x="113" y="66"/>
                  </a:cubicBezTo>
                  <a:moveTo>
                    <a:pt x="95" y="58"/>
                  </a:moveTo>
                  <a:cubicBezTo>
                    <a:pt x="95" y="58"/>
                    <a:pt x="95" y="58"/>
                    <a:pt x="95" y="58"/>
                  </a:cubicBezTo>
                  <a:cubicBezTo>
                    <a:pt x="94" y="58"/>
                    <a:pt x="94" y="49"/>
                    <a:pt x="99" y="40"/>
                  </a:cubicBezTo>
                  <a:cubicBezTo>
                    <a:pt x="104" y="31"/>
                    <a:pt x="110" y="25"/>
                    <a:pt x="111" y="25"/>
                  </a:cubicBezTo>
                  <a:cubicBezTo>
                    <a:pt x="111" y="25"/>
                    <a:pt x="111" y="25"/>
                    <a:pt x="111" y="25"/>
                  </a:cubicBezTo>
                  <a:cubicBezTo>
                    <a:pt x="112" y="26"/>
                    <a:pt x="106" y="32"/>
                    <a:pt x="102" y="41"/>
                  </a:cubicBezTo>
                  <a:cubicBezTo>
                    <a:pt x="97" y="50"/>
                    <a:pt x="95" y="58"/>
                    <a:pt x="95" y="58"/>
                  </a:cubicBezTo>
                  <a:moveTo>
                    <a:pt x="40" y="0"/>
                  </a:moveTo>
                  <a:cubicBezTo>
                    <a:pt x="40" y="0"/>
                    <a:pt x="40" y="0"/>
                    <a:pt x="40" y="0"/>
                  </a:cubicBezTo>
                  <a:cubicBezTo>
                    <a:pt x="0" y="76"/>
                    <a:pt x="0" y="76"/>
                    <a:pt x="0" y="76"/>
                  </a:cubicBezTo>
                  <a:cubicBezTo>
                    <a:pt x="0" y="76"/>
                    <a:pt x="48" y="95"/>
                    <a:pt x="64" y="96"/>
                  </a:cubicBezTo>
                  <a:cubicBezTo>
                    <a:pt x="65" y="96"/>
                    <a:pt x="68" y="96"/>
                    <a:pt x="71" y="96"/>
                  </a:cubicBezTo>
                  <a:cubicBezTo>
                    <a:pt x="77" y="96"/>
                    <a:pt x="86" y="96"/>
                    <a:pt x="97" y="96"/>
                  </a:cubicBezTo>
                  <a:cubicBezTo>
                    <a:pt x="96" y="95"/>
                    <a:pt x="94" y="94"/>
                    <a:pt x="93" y="92"/>
                  </a:cubicBezTo>
                  <a:cubicBezTo>
                    <a:pt x="74" y="91"/>
                    <a:pt x="57" y="89"/>
                    <a:pt x="44" y="86"/>
                  </a:cubicBezTo>
                  <a:cubicBezTo>
                    <a:pt x="36" y="84"/>
                    <a:pt x="29" y="81"/>
                    <a:pt x="25" y="80"/>
                  </a:cubicBezTo>
                  <a:cubicBezTo>
                    <a:pt x="22" y="79"/>
                    <a:pt x="21" y="78"/>
                    <a:pt x="20" y="77"/>
                  </a:cubicBezTo>
                  <a:cubicBezTo>
                    <a:pt x="16" y="79"/>
                    <a:pt x="13" y="80"/>
                    <a:pt x="13" y="80"/>
                  </a:cubicBezTo>
                  <a:cubicBezTo>
                    <a:pt x="13" y="80"/>
                    <a:pt x="13" y="80"/>
                    <a:pt x="13" y="80"/>
                  </a:cubicBezTo>
                  <a:cubicBezTo>
                    <a:pt x="13" y="80"/>
                    <a:pt x="14" y="79"/>
                    <a:pt x="18" y="76"/>
                  </a:cubicBezTo>
                  <a:cubicBezTo>
                    <a:pt x="18" y="76"/>
                    <a:pt x="18" y="76"/>
                    <a:pt x="18" y="76"/>
                  </a:cubicBezTo>
                  <a:cubicBezTo>
                    <a:pt x="18" y="76"/>
                    <a:pt x="18" y="76"/>
                    <a:pt x="18" y="76"/>
                  </a:cubicBezTo>
                  <a:cubicBezTo>
                    <a:pt x="18" y="76"/>
                    <a:pt x="18" y="76"/>
                    <a:pt x="18" y="76"/>
                  </a:cubicBezTo>
                  <a:cubicBezTo>
                    <a:pt x="20" y="75"/>
                    <a:pt x="22" y="74"/>
                    <a:pt x="25" y="73"/>
                  </a:cubicBezTo>
                  <a:cubicBezTo>
                    <a:pt x="31" y="69"/>
                    <a:pt x="41" y="66"/>
                    <a:pt x="52" y="66"/>
                  </a:cubicBezTo>
                  <a:cubicBezTo>
                    <a:pt x="54" y="66"/>
                    <a:pt x="57" y="66"/>
                    <a:pt x="59" y="66"/>
                  </a:cubicBezTo>
                  <a:cubicBezTo>
                    <a:pt x="66" y="67"/>
                    <a:pt x="72" y="70"/>
                    <a:pt x="77" y="74"/>
                  </a:cubicBezTo>
                  <a:cubicBezTo>
                    <a:pt x="82" y="77"/>
                    <a:pt x="86" y="81"/>
                    <a:pt x="89" y="84"/>
                  </a:cubicBezTo>
                  <a:cubicBezTo>
                    <a:pt x="90" y="86"/>
                    <a:pt x="91" y="87"/>
                    <a:pt x="92" y="89"/>
                  </a:cubicBezTo>
                  <a:cubicBezTo>
                    <a:pt x="97" y="89"/>
                    <a:pt x="101" y="89"/>
                    <a:pt x="106" y="89"/>
                  </a:cubicBezTo>
                  <a:cubicBezTo>
                    <a:pt x="107" y="89"/>
                    <a:pt x="109" y="89"/>
                    <a:pt x="111" y="89"/>
                  </a:cubicBezTo>
                  <a:cubicBezTo>
                    <a:pt x="136" y="88"/>
                    <a:pt x="160" y="88"/>
                    <a:pt x="177" y="88"/>
                  </a:cubicBezTo>
                  <a:cubicBezTo>
                    <a:pt x="185" y="88"/>
                    <a:pt x="192" y="88"/>
                    <a:pt x="197" y="87"/>
                  </a:cubicBezTo>
                  <a:cubicBezTo>
                    <a:pt x="202" y="88"/>
                    <a:pt x="205" y="88"/>
                    <a:pt x="205" y="88"/>
                  </a:cubicBezTo>
                  <a:cubicBezTo>
                    <a:pt x="205" y="88"/>
                    <a:pt x="202" y="88"/>
                    <a:pt x="197" y="89"/>
                  </a:cubicBezTo>
                  <a:cubicBezTo>
                    <a:pt x="192" y="89"/>
                    <a:pt x="185" y="89"/>
                    <a:pt x="177" y="90"/>
                  </a:cubicBezTo>
                  <a:cubicBezTo>
                    <a:pt x="160" y="90"/>
                    <a:pt x="137" y="92"/>
                    <a:pt x="111" y="92"/>
                  </a:cubicBezTo>
                  <a:cubicBezTo>
                    <a:pt x="109" y="92"/>
                    <a:pt x="108" y="92"/>
                    <a:pt x="106" y="92"/>
                  </a:cubicBezTo>
                  <a:cubicBezTo>
                    <a:pt x="102" y="92"/>
                    <a:pt x="98" y="92"/>
                    <a:pt x="95" y="92"/>
                  </a:cubicBezTo>
                  <a:cubicBezTo>
                    <a:pt x="96" y="94"/>
                    <a:pt x="97" y="95"/>
                    <a:pt x="97" y="96"/>
                  </a:cubicBezTo>
                  <a:cubicBezTo>
                    <a:pt x="112" y="95"/>
                    <a:pt x="131" y="95"/>
                    <a:pt x="149" y="94"/>
                  </a:cubicBezTo>
                  <a:cubicBezTo>
                    <a:pt x="179" y="93"/>
                    <a:pt x="207" y="92"/>
                    <a:pt x="213" y="92"/>
                  </a:cubicBezTo>
                  <a:cubicBezTo>
                    <a:pt x="213" y="92"/>
                    <a:pt x="214" y="92"/>
                    <a:pt x="214" y="92"/>
                  </a:cubicBezTo>
                  <a:cubicBezTo>
                    <a:pt x="214" y="92"/>
                    <a:pt x="214" y="92"/>
                    <a:pt x="214" y="92"/>
                  </a:cubicBezTo>
                  <a:cubicBezTo>
                    <a:pt x="224" y="92"/>
                    <a:pt x="228" y="79"/>
                    <a:pt x="228" y="68"/>
                  </a:cubicBezTo>
                  <a:cubicBezTo>
                    <a:pt x="228" y="60"/>
                    <a:pt x="226" y="52"/>
                    <a:pt x="221" y="51"/>
                  </a:cubicBezTo>
                  <a:cubicBezTo>
                    <a:pt x="217" y="49"/>
                    <a:pt x="134" y="26"/>
                    <a:pt x="82" y="12"/>
                  </a:cubicBezTo>
                  <a:cubicBezTo>
                    <a:pt x="82" y="14"/>
                    <a:pt x="82" y="16"/>
                    <a:pt x="82" y="18"/>
                  </a:cubicBezTo>
                  <a:cubicBezTo>
                    <a:pt x="82" y="23"/>
                    <a:pt x="82" y="27"/>
                    <a:pt x="81" y="29"/>
                  </a:cubicBezTo>
                  <a:cubicBezTo>
                    <a:pt x="85" y="22"/>
                    <a:pt x="90" y="19"/>
                    <a:pt x="91" y="19"/>
                  </a:cubicBezTo>
                  <a:cubicBezTo>
                    <a:pt x="91" y="19"/>
                    <a:pt x="91" y="19"/>
                    <a:pt x="91" y="19"/>
                  </a:cubicBezTo>
                  <a:cubicBezTo>
                    <a:pt x="92" y="20"/>
                    <a:pt x="85" y="25"/>
                    <a:pt x="82" y="35"/>
                  </a:cubicBezTo>
                  <a:cubicBezTo>
                    <a:pt x="78" y="45"/>
                    <a:pt x="78" y="54"/>
                    <a:pt x="77" y="54"/>
                  </a:cubicBezTo>
                  <a:cubicBezTo>
                    <a:pt x="77" y="54"/>
                    <a:pt x="77" y="54"/>
                    <a:pt x="77" y="54"/>
                  </a:cubicBezTo>
                  <a:cubicBezTo>
                    <a:pt x="77" y="54"/>
                    <a:pt x="75" y="44"/>
                    <a:pt x="79" y="34"/>
                  </a:cubicBezTo>
                  <a:cubicBezTo>
                    <a:pt x="79" y="34"/>
                    <a:pt x="79" y="33"/>
                    <a:pt x="80" y="32"/>
                  </a:cubicBezTo>
                  <a:cubicBezTo>
                    <a:pt x="79" y="32"/>
                    <a:pt x="78" y="31"/>
                    <a:pt x="77" y="29"/>
                  </a:cubicBezTo>
                  <a:cubicBezTo>
                    <a:pt x="76" y="29"/>
                    <a:pt x="75" y="29"/>
                    <a:pt x="74" y="29"/>
                  </a:cubicBezTo>
                  <a:cubicBezTo>
                    <a:pt x="73" y="29"/>
                    <a:pt x="71" y="29"/>
                    <a:pt x="69" y="30"/>
                  </a:cubicBezTo>
                  <a:cubicBezTo>
                    <a:pt x="66" y="30"/>
                    <a:pt x="62" y="30"/>
                    <a:pt x="57" y="32"/>
                  </a:cubicBezTo>
                  <a:cubicBezTo>
                    <a:pt x="55" y="32"/>
                    <a:pt x="53" y="33"/>
                    <a:pt x="51" y="34"/>
                  </a:cubicBezTo>
                  <a:cubicBezTo>
                    <a:pt x="49" y="35"/>
                    <a:pt x="48" y="37"/>
                    <a:pt x="49" y="39"/>
                  </a:cubicBezTo>
                  <a:cubicBezTo>
                    <a:pt x="49" y="41"/>
                    <a:pt x="51" y="43"/>
                    <a:pt x="53" y="43"/>
                  </a:cubicBezTo>
                  <a:cubicBezTo>
                    <a:pt x="54" y="43"/>
                    <a:pt x="55" y="44"/>
                    <a:pt x="56" y="44"/>
                  </a:cubicBezTo>
                  <a:cubicBezTo>
                    <a:pt x="57" y="44"/>
                    <a:pt x="58" y="43"/>
                    <a:pt x="59" y="43"/>
                  </a:cubicBezTo>
                  <a:cubicBezTo>
                    <a:pt x="64" y="42"/>
                    <a:pt x="67" y="40"/>
                    <a:pt x="70" y="39"/>
                  </a:cubicBezTo>
                  <a:cubicBezTo>
                    <a:pt x="75" y="35"/>
                    <a:pt x="79" y="32"/>
                    <a:pt x="79" y="32"/>
                  </a:cubicBezTo>
                  <a:cubicBezTo>
                    <a:pt x="79" y="32"/>
                    <a:pt x="79" y="32"/>
                    <a:pt x="79" y="32"/>
                  </a:cubicBezTo>
                  <a:cubicBezTo>
                    <a:pt x="79" y="33"/>
                    <a:pt x="77" y="36"/>
                    <a:pt x="71" y="40"/>
                  </a:cubicBezTo>
                  <a:cubicBezTo>
                    <a:pt x="68" y="42"/>
                    <a:pt x="65" y="45"/>
                    <a:pt x="60" y="46"/>
                  </a:cubicBezTo>
                  <a:cubicBezTo>
                    <a:pt x="58" y="46"/>
                    <a:pt x="57" y="46"/>
                    <a:pt x="56" y="46"/>
                  </a:cubicBezTo>
                  <a:cubicBezTo>
                    <a:pt x="54" y="46"/>
                    <a:pt x="53" y="46"/>
                    <a:pt x="52" y="46"/>
                  </a:cubicBezTo>
                  <a:cubicBezTo>
                    <a:pt x="49" y="45"/>
                    <a:pt x="46" y="43"/>
                    <a:pt x="46" y="40"/>
                  </a:cubicBezTo>
                  <a:cubicBezTo>
                    <a:pt x="45" y="36"/>
                    <a:pt x="47" y="33"/>
                    <a:pt x="50" y="32"/>
                  </a:cubicBezTo>
                  <a:cubicBezTo>
                    <a:pt x="52" y="30"/>
                    <a:pt x="55" y="30"/>
                    <a:pt x="57" y="29"/>
                  </a:cubicBezTo>
                  <a:cubicBezTo>
                    <a:pt x="61" y="28"/>
                    <a:pt x="66" y="28"/>
                    <a:pt x="69" y="28"/>
                  </a:cubicBezTo>
                  <a:cubicBezTo>
                    <a:pt x="69" y="28"/>
                    <a:pt x="69" y="28"/>
                    <a:pt x="69" y="28"/>
                  </a:cubicBezTo>
                  <a:cubicBezTo>
                    <a:pt x="72" y="28"/>
                    <a:pt x="74" y="28"/>
                    <a:pt x="76" y="28"/>
                  </a:cubicBezTo>
                  <a:cubicBezTo>
                    <a:pt x="75" y="27"/>
                    <a:pt x="74" y="25"/>
                    <a:pt x="73" y="23"/>
                  </a:cubicBezTo>
                  <a:cubicBezTo>
                    <a:pt x="71" y="20"/>
                    <a:pt x="69" y="15"/>
                    <a:pt x="68" y="10"/>
                  </a:cubicBezTo>
                  <a:cubicBezTo>
                    <a:pt x="68" y="9"/>
                    <a:pt x="67" y="8"/>
                    <a:pt x="67" y="7"/>
                  </a:cubicBezTo>
                  <a:cubicBezTo>
                    <a:pt x="51" y="3"/>
                    <a:pt x="41" y="0"/>
                    <a:pt x="40"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35" name="Freeform 213">
              <a:extLst>
                <a:ext uri="{FF2B5EF4-FFF2-40B4-BE49-F238E27FC236}">
                  <a16:creationId xmlns:a16="http://schemas.microsoft.com/office/drawing/2014/main" id="{AC501D20-55E2-4B8E-9D42-605E70AB39E5}"/>
                </a:ext>
              </a:extLst>
            </p:cNvPr>
            <p:cNvSpPr>
              <a:spLocks/>
            </p:cNvSpPr>
            <p:nvPr/>
          </p:nvSpPr>
          <p:spPr bwMode="auto">
            <a:xfrm>
              <a:off x="3708117" y="5151438"/>
              <a:ext cx="79375" cy="127000"/>
            </a:xfrm>
            <a:custGeom>
              <a:avLst/>
              <a:gdLst>
                <a:gd name="T0" fmla="*/ 21 w 21"/>
                <a:gd name="T1" fmla="*/ 0 h 34"/>
                <a:gd name="T2" fmla="*/ 6 w 21"/>
                <a:gd name="T3" fmla="*/ 14 h 34"/>
                <a:gd name="T4" fmla="*/ 1 w 21"/>
                <a:gd name="T5" fmla="*/ 34 h 34"/>
                <a:gd name="T6" fmla="*/ 1 w 21"/>
                <a:gd name="T7" fmla="*/ 34 h 34"/>
                <a:gd name="T8" fmla="*/ 1 w 21"/>
                <a:gd name="T9" fmla="*/ 34 h 34"/>
                <a:gd name="T10" fmla="*/ 8 w 21"/>
                <a:gd name="T11" fmla="*/ 16 h 34"/>
                <a:gd name="T12" fmla="*/ 21 w 21"/>
                <a:gd name="T13" fmla="*/ 0 h 34"/>
                <a:gd name="T14" fmla="*/ 21 w 21"/>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34">
                  <a:moveTo>
                    <a:pt x="21" y="0"/>
                  </a:moveTo>
                  <a:cubicBezTo>
                    <a:pt x="19" y="0"/>
                    <a:pt x="11" y="5"/>
                    <a:pt x="6" y="14"/>
                  </a:cubicBezTo>
                  <a:cubicBezTo>
                    <a:pt x="0" y="25"/>
                    <a:pt x="0" y="34"/>
                    <a:pt x="1" y="34"/>
                  </a:cubicBezTo>
                  <a:cubicBezTo>
                    <a:pt x="1" y="34"/>
                    <a:pt x="1" y="34"/>
                    <a:pt x="1" y="34"/>
                  </a:cubicBezTo>
                  <a:cubicBezTo>
                    <a:pt x="1" y="34"/>
                    <a:pt x="1" y="34"/>
                    <a:pt x="1" y="34"/>
                  </a:cubicBezTo>
                  <a:cubicBezTo>
                    <a:pt x="2" y="34"/>
                    <a:pt x="3" y="25"/>
                    <a:pt x="8" y="16"/>
                  </a:cubicBezTo>
                  <a:cubicBezTo>
                    <a:pt x="14" y="6"/>
                    <a:pt x="21" y="0"/>
                    <a:pt x="21" y="0"/>
                  </a:cubicBezTo>
                  <a:cubicBezTo>
                    <a:pt x="21" y="0"/>
                    <a:pt x="21" y="0"/>
                    <a:pt x="21"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6" name="Freeform 214">
              <a:extLst>
                <a:ext uri="{FF2B5EF4-FFF2-40B4-BE49-F238E27FC236}">
                  <a16:creationId xmlns:a16="http://schemas.microsoft.com/office/drawing/2014/main" id="{E65991B6-60F7-4084-86A3-1E3672415FDC}"/>
                </a:ext>
              </a:extLst>
            </p:cNvPr>
            <p:cNvSpPr>
              <a:spLocks/>
            </p:cNvSpPr>
            <p:nvPr/>
          </p:nvSpPr>
          <p:spPr bwMode="auto">
            <a:xfrm>
              <a:off x="3639854" y="5124450"/>
              <a:ext cx="68263" cy="123825"/>
            </a:xfrm>
            <a:custGeom>
              <a:avLst/>
              <a:gdLst>
                <a:gd name="T0" fmla="*/ 17 w 18"/>
                <a:gd name="T1" fmla="*/ 0 h 33"/>
                <a:gd name="T2" fmla="*/ 5 w 18"/>
                <a:gd name="T3" fmla="*/ 15 h 33"/>
                <a:gd name="T4" fmla="*/ 1 w 18"/>
                <a:gd name="T5" fmla="*/ 33 h 33"/>
                <a:gd name="T6" fmla="*/ 1 w 18"/>
                <a:gd name="T7" fmla="*/ 33 h 33"/>
                <a:gd name="T8" fmla="*/ 8 w 18"/>
                <a:gd name="T9" fmla="*/ 16 h 33"/>
                <a:gd name="T10" fmla="*/ 17 w 18"/>
                <a:gd name="T11" fmla="*/ 0 h 33"/>
                <a:gd name="T12" fmla="*/ 17 w 18"/>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8" h="33">
                  <a:moveTo>
                    <a:pt x="17" y="0"/>
                  </a:moveTo>
                  <a:cubicBezTo>
                    <a:pt x="16" y="0"/>
                    <a:pt x="10" y="6"/>
                    <a:pt x="5" y="15"/>
                  </a:cubicBezTo>
                  <a:cubicBezTo>
                    <a:pt x="0" y="24"/>
                    <a:pt x="0" y="33"/>
                    <a:pt x="1" y="33"/>
                  </a:cubicBezTo>
                  <a:cubicBezTo>
                    <a:pt x="1" y="33"/>
                    <a:pt x="1" y="33"/>
                    <a:pt x="1" y="33"/>
                  </a:cubicBezTo>
                  <a:cubicBezTo>
                    <a:pt x="1" y="33"/>
                    <a:pt x="3" y="25"/>
                    <a:pt x="8" y="16"/>
                  </a:cubicBezTo>
                  <a:cubicBezTo>
                    <a:pt x="12" y="7"/>
                    <a:pt x="18" y="1"/>
                    <a:pt x="17" y="0"/>
                  </a:cubicBezTo>
                  <a:cubicBezTo>
                    <a:pt x="17" y="0"/>
                    <a:pt x="17" y="0"/>
                    <a:pt x="1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7" name="Freeform 215">
              <a:extLst>
                <a:ext uri="{FF2B5EF4-FFF2-40B4-BE49-F238E27FC236}">
                  <a16:creationId xmlns:a16="http://schemas.microsoft.com/office/drawing/2014/main" id="{4A6BDD28-D672-423B-9102-627687AACC9A}"/>
                </a:ext>
              </a:extLst>
            </p:cNvPr>
            <p:cNvSpPr>
              <a:spLocks/>
            </p:cNvSpPr>
            <p:nvPr/>
          </p:nvSpPr>
          <p:spPr bwMode="auto">
            <a:xfrm>
              <a:off x="3568417" y="5102225"/>
              <a:ext cx="65088" cy="131763"/>
            </a:xfrm>
            <a:custGeom>
              <a:avLst/>
              <a:gdLst>
                <a:gd name="T0" fmla="*/ 16 w 17"/>
                <a:gd name="T1" fmla="*/ 0 h 35"/>
                <a:gd name="T2" fmla="*/ 6 w 17"/>
                <a:gd name="T3" fmla="*/ 10 h 35"/>
                <a:gd name="T4" fmla="*/ 6 w 17"/>
                <a:gd name="T5" fmla="*/ 12 h 35"/>
                <a:gd name="T6" fmla="*/ 6 w 17"/>
                <a:gd name="T7" fmla="*/ 12 h 35"/>
                <a:gd name="T8" fmla="*/ 5 w 17"/>
                <a:gd name="T9" fmla="*/ 12 h 35"/>
                <a:gd name="T10" fmla="*/ 5 w 17"/>
                <a:gd name="T11" fmla="*/ 12 h 35"/>
                <a:gd name="T12" fmla="*/ 6 w 17"/>
                <a:gd name="T13" fmla="*/ 15 h 35"/>
                <a:gd name="T14" fmla="*/ 6 w 17"/>
                <a:gd name="T15" fmla="*/ 15 h 35"/>
                <a:gd name="T16" fmla="*/ 5 w 17"/>
                <a:gd name="T17" fmla="*/ 13 h 35"/>
                <a:gd name="T18" fmla="*/ 4 w 17"/>
                <a:gd name="T19" fmla="*/ 15 h 35"/>
                <a:gd name="T20" fmla="*/ 2 w 17"/>
                <a:gd name="T21" fmla="*/ 35 h 35"/>
                <a:gd name="T22" fmla="*/ 2 w 17"/>
                <a:gd name="T23" fmla="*/ 35 h 35"/>
                <a:gd name="T24" fmla="*/ 7 w 17"/>
                <a:gd name="T25" fmla="*/ 16 h 35"/>
                <a:gd name="T26" fmla="*/ 16 w 17"/>
                <a:gd name="T27" fmla="*/ 0 h 35"/>
                <a:gd name="T28" fmla="*/ 16 w 17"/>
                <a:gd name="T2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 h="35">
                  <a:moveTo>
                    <a:pt x="16" y="0"/>
                  </a:moveTo>
                  <a:cubicBezTo>
                    <a:pt x="15" y="0"/>
                    <a:pt x="10" y="3"/>
                    <a:pt x="6" y="10"/>
                  </a:cubicBezTo>
                  <a:cubicBezTo>
                    <a:pt x="6" y="11"/>
                    <a:pt x="6" y="12"/>
                    <a:pt x="6" y="12"/>
                  </a:cubicBezTo>
                  <a:cubicBezTo>
                    <a:pt x="6" y="12"/>
                    <a:pt x="6" y="12"/>
                    <a:pt x="6" y="12"/>
                  </a:cubicBezTo>
                  <a:cubicBezTo>
                    <a:pt x="6" y="12"/>
                    <a:pt x="5" y="12"/>
                    <a:pt x="5" y="12"/>
                  </a:cubicBezTo>
                  <a:cubicBezTo>
                    <a:pt x="5" y="12"/>
                    <a:pt x="5" y="12"/>
                    <a:pt x="5" y="12"/>
                  </a:cubicBezTo>
                  <a:cubicBezTo>
                    <a:pt x="6" y="14"/>
                    <a:pt x="6" y="15"/>
                    <a:pt x="6" y="15"/>
                  </a:cubicBezTo>
                  <a:cubicBezTo>
                    <a:pt x="6" y="15"/>
                    <a:pt x="6" y="15"/>
                    <a:pt x="6" y="15"/>
                  </a:cubicBezTo>
                  <a:cubicBezTo>
                    <a:pt x="6" y="15"/>
                    <a:pt x="5" y="14"/>
                    <a:pt x="5" y="13"/>
                  </a:cubicBezTo>
                  <a:cubicBezTo>
                    <a:pt x="4" y="14"/>
                    <a:pt x="4" y="15"/>
                    <a:pt x="4" y="15"/>
                  </a:cubicBezTo>
                  <a:cubicBezTo>
                    <a:pt x="0" y="25"/>
                    <a:pt x="2" y="35"/>
                    <a:pt x="2" y="35"/>
                  </a:cubicBezTo>
                  <a:cubicBezTo>
                    <a:pt x="2" y="35"/>
                    <a:pt x="2" y="35"/>
                    <a:pt x="2" y="35"/>
                  </a:cubicBezTo>
                  <a:cubicBezTo>
                    <a:pt x="3" y="35"/>
                    <a:pt x="3" y="26"/>
                    <a:pt x="7" y="16"/>
                  </a:cubicBezTo>
                  <a:cubicBezTo>
                    <a:pt x="10" y="6"/>
                    <a:pt x="17" y="1"/>
                    <a:pt x="16" y="0"/>
                  </a:cubicBezTo>
                  <a:cubicBezTo>
                    <a:pt x="16" y="0"/>
                    <a:pt x="16" y="0"/>
                    <a:pt x="16"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8" name="Freeform 216">
              <a:extLst>
                <a:ext uri="{FF2B5EF4-FFF2-40B4-BE49-F238E27FC236}">
                  <a16:creationId xmlns:a16="http://schemas.microsoft.com/office/drawing/2014/main" id="{933CB4C9-1977-405E-BC79-6F75ADCFA4D1}"/>
                </a:ext>
              </a:extLst>
            </p:cNvPr>
            <p:cNvSpPr>
              <a:spLocks noEditPoints="1"/>
            </p:cNvSpPr>
            <p:nvPr/>
          </p:nvSpPr>
          <p:spPr bwMode="auto">
            <a:xfrm>
              <a:off x="3538254" y="5056188"/>
              <a:ext cx="57150" cy="101600"/>
            </a:xfrm>
            <a:custGeom>
              <a:avLst/>
              <a:gdLst>
                <a:gd name="T0" fmla="*/ 10 w 15"/>
                <a:gd name="T1" fmla="*/ 22 h 27"/>
                <a:gd name="T2" fmla="*/ 13 w 15"/>
                <a:gd name="T3" fmla="*/ 25 h 27"/>
                <a:gd name="T4" fmla="*/ 14 w 15"/>
                <a:gd name="T5" fmla="*/ 27 h 27"/>
                <a:gd name="T6" fmla="*/ 14 w 15"/>
                <a:gd name="T7" fmla="*/ 27 h 27"/>
                <a:gd name="T8" fmla="*/ 13 w 15"/>
                <a:gd name="T9" fmla="*/ 24 h 27"/>
                <a:gd name="T10" fmla="*/ 12 w 15"/>
                <a:gd name="T11" fmla="*/ 23 h 27"/>
                <a:gd name="T12" fmla="*/ 10 w 15"/>
                <a:gd name="T13" fmla="*/ 22 h 27"/>
                <a:gd name="T14" fmla="*/ 10 w 15"/>
                <a:gd name="T15" fmla="*/ 22 h 27"/>
                <a:gd name="T16" fmla="*/ 12 w 15"/>
                <a:gd name="T17" fmla="*/ 4 h 27"/>
                <a:gd name="T18" fmla="*/ 12 w 15"/>
                <a:gd name="T19" fmla="*/ 4 h 27"/>
                <a:gd name="T20" fmla="*/ 13 w 15"/>
                <a:gd name="T21" fmla="*/ 11 h 27"/>
                <a:gd name="T22" fmla="*/ 13 w 15"/>
                <a:gd name="T23" fmla="*/ 24 h 27"/>
                <a:gd name="T24" fmla="*/ 14 w 15"/>
                <a:gd name="T25" fmla="*/ 24 h 27"/>
                <a:gd name="T26" fmla="*/ 14 w 15"/>
                <a:gd name="T27" fmla="*/ 24 h 27"/>
                <a:gd name="T28" fmla="*/ 14 w 15"/>
                <a:gd name="T29" fmla="*/ 22 h 27"/>
                <a:gd name="T30" fmla="*/ 15 w 15"/>
                <a:gd name="T31" fmla="*/ 11 h 27"/>
                <a:gd name="T32" fmla="*/ 15 w 15"/>
                <a:gd name="T33" fmla="*/ 5 h 27"/>
                <a:gd name="T34" fmla="*/ 15 w 15"/>
                <a:gd name="T35" fmla="*/ 5 h 27"/>
                <a:gd name="T36" fmla="*/ 12 w 15"/>
                <a:gd name="T37" fmla="*/ 4 h 27"/>
                <a:gd name="T38" fmla="*/ 0 w 15"/>
                <a:gd name="T39" fmla="*/ 0 h 27"/>
                <a:gd name="T40" fmla="*/ 0 w 15"/>
                <a:gd name="T41" fmla="*/ 0 h 27"/>
                <a:gd name="T42" fmla="*/ 1 w 15"/>
                <a:gd name="T43" fmla="*/ 3 h 27"/>
                <a:gd name="T44" fmla="*/ 6 w 15"/>
                <a:gd name="T45" fmla="*/ 16 h 27"/>
                <a:gd name="T46" fmla="*/ 9 w 15"/>
                <a:gd name="T47" fmla="*/ 21 h 27"/>
                <a:gd name="T48" fmla="*/ 11 w 15"/>
                <a:gd name="T49" fmla="*/ 22 h 27"/>
                <a:gd name="T50" fmla="*/ 8 w 15"/>
                <a:gd name="T51" fmla="*/ 15 h 27"/>
                <a:gd name="T52" fmla="*/ 3 w 15"/>
                <a:gd name="T53" fmla="*/ 2 h 27"/>
                <a:gd name="T54" fmla="*/ 3 w 15"/>
                <a:gd name="T55" fmla="*/ 1 h 27"/>
                <a:gd name="T56" fmla="*/ 3 w 15"/>
                <a:gd name="T57" fmla="*/ 1 h 27"/>
                <a:gd name="T58" fmla="*/ 0 w 15"/>
                <a:gd name="T5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 h="27">
                  <a:moveTo>
                    <a:pt x="10" y="22"/>
                  </a:moveTo>
                  <a:cubicBezTo>
                    <a:pt x="11" y="24"/>
                    <a:pt x="12" y="25"/>
                    <a:pt x="13" y="25"/>
                  </a:cubicBezTo>
                  <a:cubicBezTo>
                    <a:pt x="13" y="26"/>
                    <a:pt x="14" y="27"/>
                    <a:pt x="14" y="27"/>
                  </a:cubicBezTo>
                  <a:cubicBezTo>
                    <a:pt x="14" y="27"/>
                    <a:pt x="14" y="27"/>
                    <a:pt x="14" y="27"/>
                  </a:cubicBezTo>
                  <a:cubicBezTo>
                    <a:pt x="14" y="27"/>
                    <a:pt x="14" y="26"/>
                    <a:pt x="13" y="24"/>
                  </a:cubicBezTo>
                  <a:cubicBezTo>
                    <a:pt x="13" y="24"/>
                    <a:pt x="12" y="23"/>
                    <a:pt x="12" y="23"/>
                  </a:cubicBezTo>
                  <a:cubicBezTo>
                    <a:pt x="11" y="23"/>
                    <a:pt x="11" y="22"/>
                    <a:pt x="10" y="22"/>
                  </a:cubicBezTo>
                  <a:cubicBezTo>
                    <a:pt x="10" y="22"/>
                    <a:pt x="10" y="22"/>
                    <a:pt x="10" y="22"/>
                  </a:cubicBezTo>
                  <a:moveTo>
                    <a:pt x="12" y="4"/>
                  </a:moveTo>
                  <a:cubicBezTo>
                    <a:pt x="12" y="4"/>
                    <a:pt x="12" y="4"/>
                    <a:pt x="12" y="4"/>
                  </a:cubicBezTo>
                  <a:cubicBezTo>
                    <a:pt x="13" y="6"/>
                    <a:pt x="13" y="9"/>
                    <a:pt x="13" y="11"/>
                  </a:cubicBezTo>
                  <a:cubicBezTo>
                    <a:pt x="14" y="18"/>
                    <a:pt x="13" y="22"/>
                    <a:pt x="13" y="24"/>
                  </a:cubicBezTo>
                  <a:cubicBezTo>
                    <a:pt x="13" y="24"/>
                    <a:pt x="14" y="24"/>
                    <a:pt x="14" y="24"/>
                  </a:cubicBezTo>
                  <a:cubicBezTo>
                    <a:pt x="14" y="24"/>
                    <a:pt x="14" y="24"/>
                    <a:pt x="14" y="24"/>
                  </a:cubicBezTo>
                  <a:cubicBezTo>
                    <a:pt x="14" y="24"/>
                    <a:pt x="14" y="23"/>
                    <a:pt x="14" y="22"/>
                  </a:cubicBezTo>
                  <a:cubicBezTo>
                    <a:pt x="15" y="20"/>
                    <a:pt x="15" y="16"/>
                    <a:pt x="15" y="11"/>
                  </a:cubicBezTo>
                  <a:cubicBezTo>
                    <a:pt x="15" y="9"/>
                    <a:pt x="15" y="7"/>
                    <a:pt x="15" y="5"/>
                  </a:cubicBezTo>
                  <a:cubicBezTo>
                    <a:pt x="15" y="5"/>
                    <a:pt x="15" y="5"/>
                    <a:pt x="15" y="5"/>
                  </a:cubicBezTo>
                  <a:cubicBezTo>
                    <a:pt x="14" y="4"/>
                    <a:pt x="13" y="4"/>
                    <a:pt x="12" y="4"/>
                  </a:cubicBezTo>
                  <a:moveTo>
                    <a:pt x="0" y="0"/>
                  </a:moveTo>
                  <a:cubicBezTo>
                    <a:pt x="0" y="0"/>
                    <a:pt x="0" y="0"/>
                    <a:pt x="0" y="0"/>
                  </a:cubicBezTo>
                  <a:cubicBezTo>
                    <a:pt x="0" y="1"/>
                    <a:pt x="1" y="2"/>
                    <a:pt x="1" y="3"/>
                  </a:cubicBezTo>
                  <a:cubicBezTo>
                    <a:pt x="2" y="8"/>
                    <a:pt x="4" y="13"/>
                    <a:pt x="6" y="16"/>
                  </a:cubicBezTo>
                  <a:cubicBezTo>
                    <a:pt x="7" y="18"/>
                    <a:pt x="8" y="20"/>
                    <a:pt x="9" y="21"/>
                  </a:cubicBezTo>
                  <a:cubicBezTo>
                    <a:pt x="10" y="21"/>
                    <a:pt x="11" y="21"/>
                    <a:pt x="11" y="22"/>
                  </a:cubicBezTo>
                  <a:cubicBezTo>
                    <a:pt x="10" y="20"/>
                    <a:pt x="9" y="18"/>
                    <a:pt x="8" y="15"/>
                  </a:cubicBezTo>
                  <a:cubicBezTo>
                    <a:pt x="6" y="12"/>
                    <a:pt x="5" y="7"/>
                    <a:pt x="3" y="2"/>
                  </a:cubicBezTo>
                  <a:cubicBezTo>
                    <a:pt x="3" y="2"/>
                    <a:pt x="3" y="2"/>
                    <a:pt x="3" y="1"/>
                  </a:cubicBezTo>
                  <a:cubicBezTo>
                    <a:pt x="3" y="1"/>
                    <a:pt x="3" y="1"/>
                    <a:pt x="3" y="1"/>
                  </a:cubicBezTo>
                  <a:cubicBezTo>
                    <a:pt x="2" y="1"/>
                    <a:pt x="1" y="1"/>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39" name="Freeform 217">
              <a:extLst>
                <a:ext uri="{FF2B5EF4-FFF2-40B4-BE49-F238E27FC236}">
                  <a16:creationId xmlns:a16="http://schemas.microsoft.com/office/drawing/2014/main" id="{492E0BFD-A836-408D-8E2B-516EF643ECDE}"/>
                </a:ext>
              </a:extLst>
            </p:cNvPr>
            <p:cNvSpPr>
              <a:spLocks/>
            </p:cNvSpPr>
            <p:nvPr/>
          </p:nvSpPr>
          <p:spPr bwMode="auto">
            <a:xfrm>
              <a:off x="3360454" y="5286375"/>
              <a:ext cx="265113" cy="79375"/>
            </a:xfrm>
            <a:custGeom>
              <a:avLst/>
              <a:gdLst>
                <a:gd name="T0" fmla="*/ 32 w 70"/>
                <a:gd name="T1" fmla="*/ 0 h 21"/>
                <a:gd name="T2" fmla="*/ 6 w 70"/>
                <a:gd name="T3" fmla="*/ 6 h 21"/>
                <a:gd name="T4" fmla="*/ 0 w 70"/>
                <a:gd name="T5" fmla="*/ 9 h 21"/>
                <a:gd name="T6" fmla="*/ 24 w 70"/>
                <a:gd name="T7" fmla="*/ 16 h 21"/>
                <a:gd name="T8" fmla="*/ 70 w 70"/>
                <a:gd name="T9" fmla="*/ 21 h 21"/>
                <a:gd name="T10" fmla="*/ 67 w 70"/>
                <a:gd name="T11" fmla="*/ 18 h 21"/>
                <a:gd name="T12" fmla="*/ 39 w 70"/>
                <a:gd name="T13" fmla="*/ 1 h 21"/>
                <a:gd name="T14" fmla="*/ 32 w 70"/>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1">
                  <a:moveTo>
                    <a:pt x="32" y="0"/>
                  </a:moveTo>
                  <a:cubicBezTo>
                    <a:pt x="21" y="0"/>
                    <a:pt x="12" y="4"/>
                    <a:pt x="6" y="6"/>
                  </a:cubicBezTo>
                  <a:cubicBezTo>
                    <a:pt x="4" y="7"/>
                    <a:pt x="2" y="8"/>
                    <a:pt x="0" y="9"/>
                  </a:cubicBezTo>
                  <a:cubicBezTo>
                    <a:pt x="4" y="10"/>
                    <a:pt x="13" y="13"/>
                    <a:pt x="24" y="16"/>
                  </a:cubicBezTo>
                  <a:cubicBezTo>
                    <a:pt x="37" y="18"/>
                    <a:pt x="52" y="20"/>
                    <a:pt x="70" y="21"/>
                  </a:cubicBezTo>
                  <a:cubicBezTo>
                    <a:pt x="69" y="20"/>
                    <a:pt x="68" y="19"/>
                    <a:pt x="67" y="18"/>
                  </a:cubicBezTo>
                  <a:cubicBezTo>
                    <a:pt x="61" y="12"/>
                    <a:pt x="52" y="3"/>
                    <a:pt x="39" y="1"/>
                  </a:cubicBezTo>
                  <a:cubicBezTo>
                    <a:pt x="36" y="1"/>
                    <a:pt x="34" y="0"/>
                    <a:pt x="32"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40" name="Freeform 218">
              <a:extLst>
                <a:ext uri="{FF2B5EF4-FFF2-40B4-BE49-F238E27FC236}">
                  <a16:creationId xmlns:a16="http://schemas.microsoft.com/office/drawing/2014/main" id="{152CB537-65AC-4D00-B248-0CF9BAB73E28}"/>
                </a:ext>
              </a:extLst>
            </p:cNvPr>
            <p:cNvSpPr>
              <a:spLocks/>
            </p:cNvSpPr>
            <p:nvPr/>
          </p:nvSpPr>
          <p:spPr bwMode="auto">
            <a:xfrm>
              <a:off x="3455704" y="5135563"/>
              <a:ext cx="131763" cy="68263"/>
            </a:xfrm>
            <a:custGeom>
              <a:avLst/>
              <a:gdLst>
                <a:gd name="T0" fmla="*/ 24 w 35"/>
                <a:gd name="T1" fmla="*/ 0 h 18"/>
                <a:gd name="T2" fmla="*/ 12 w 35"/>
                <a:gd name="T3" fmla="*/ 1 h 18"/>
                <a:gd name="T4" fmla="*/ 5 w 35"/>
                <a:gd name="T5" fmla="*/ 4 h 18"/>
                <a:gd name="T6" fmla="*/ 1 w 35"/>
                <a:gd name="T7" fmla="*/ 12 h 18"/>
                <a:gd name="T8" fmla="*/ 7 w 35"/>
                <a:gd name="T9" fmla="*/ 18 h 18"/>
                <a:gd name="T10" fmla="*/ 11 w 35"/>
                <a:gd name="T11" fmla="*/ 18 h 18"/>
                <a:gd name="T12" fmla="*/ 15 w 35"/>
                <a:gd name="T13" fmla="*/ 18 h 18"/>
                <a:gd name="T14" fmla="*/ 26 w 35"/>
                <a:gd name="T15" fmla="*/ 12 h 18"/>
                <a:gd name="T16" fmla="*/ 34 w 35"/>
                <a:gd name="T17" fmla="*/ 4 h 18"/>
                <a:gd name="T18" fmla="*/ 34 w 35"/>
                <a:gd name="T19" fmla="*/ 4 h 18"/>
                <a:gd name="T20" fmla="*/ 25 w 35"/>
                <a:gd name="T21" fmla="*/ 11 h 18"/>
                <a:gd name="T22" fmla="*/ 14 w 35"/>
                <a:gd name="T23" fmla="*/ 15 h 18"/>
                <a:gd name="T24" fmla="*/ 11 w 35"/>
                <a:gd name="T25" fmla="*/ 16 h 18"/>
                <a:gd name="T26" fmla="*/ 8 w 35"/>
                <a:gd name="T27" fmla="*/ 15 h 18"/>
                <a:gd name="T28" fmla="*/ 4 w 35"/>
                <a:gd name="T29" fmla="*/ 11 h 18"/>
                <a:gd name="T30" fmla="*/ 6 w 35"/>
                <a:gd name="T31" fmla="*/ 6 h 18"/>
                <a:gd name="T32" fmla="*/ 12 w 35"/>
                <a:gd name="T33" fmla="*/ 4 h 18"/>
                <a:gd name="T34" fmla="*/ 24 w 35"/>
                <a:gd name="T35" fmla="*/ 2 h 18"/>
                <a:gd name="T36" fmla="*/ 29 w 35"/>
                <a:gd name="T37" fmla="*/ 1 h 18"/>
                <a:gd name="T38" fmla="*/ 32 w 35"/>
                <a:gd name="T39" fmla="*/ 1 h 18"/>
                <a:gd name="T40" fmla="*/ 32 w 35"/>
                <a:gd name="T41" fmla="*/ 1 h 18"/>
                <a:gd name="T42" fmla="*/ 34 w 35"/>
                <a:gd name="T43" fmla="*/ 2 h 18"/>
                <a:gd name="T44" fmla="*/ 34 w 35"/>
                <a:gd name="T45" fmla="*/ 2 h 18"/>
                <a:gd name="T46" fmla="*/ 35 w 35"/>
                <a:gd name="T47" fmla="*/ 1 h 18"/>
                <a:gd name="T48" fmla="*/ 33 w 35"/>
                <a:gd name="T49" fmla="*/ 1 h 18"/>
                <a:gd name="T50" fmla="*/ 31 w 35"/>
                <a:gd name="T51" fmla="*/ 0 h 18"/>
                <a:gd name="T52" fmla="*/ 24 w 35"/>
                <a:gd name="T53" fmla="*/ 0 h 18"/>
                <a:gd name="T54" fmla="*/ 24 w 35"/>
                <a:gd name="T5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18">
                  <a:moveTo>
                    <a:pt x="24" y="0"/>
                  </a:moveTo>
                  <a:cubicBezTo>
                    <a:pt x="21" y="0"/>
                    <a:pt x="16" y="0"/>
                    <a:pt x="12" y="1"/>
                  </a:cubicBezTo>
                  <a:cubicBezTo>
                    <a:pt x="10" y="2"/>
                    <a:pt x="7" y="2"/>
                    <a:pt x="5" y="4"/>
                  </a:cubicBezTo>
                  <a:cubicBezTo>
                    <a:pt x="2" y="5"/>
                    <a:pt x="0" y="8"/>
                    <a:pt x="1" y="12"/>
                  </a:cubicBezTo>
                  <a:cubicBezTo>
                    <a:pt x="1" y="15"/>
                    <a:pt x="4" y="17"/>
                    <a:pt x="7" y="18"/>
                  </a:cubicBezTo>
                  <a:cubicBezTo>
                    <a:pt x="8" y="18"/>
                    <a:pt x="9" y="18"/>
                    <a:pt x="11" y="18"/>
                  </a:cubicBezTo>
                  <a:cubicBezTo>
                    <a:pt x="12" y="18"/>
                    <a:pt x="13" y="18"/>
                    <a:pt x="15" y="18"/>
                  </a:cubicBezTo>
                  <a:cubicBezTo>
                    <a:pt x="20" y="17"/>
                    <a:pt x="23" y="14"/>
                    <a:pt x="26" y="12"/>
                  </a:cubicBezTo>
                  <a:cubicBezTo>
                    <a:pt x="32" y="8"/>
                    <a:pt x="34" y="5"/>
                    <a:pt x="34" y="4"/>
                  </a:cubicBezTo>
                  <a:cubicBezTo>
                    <a:pt x="34" y="4"/>
                    <a:pt x="34" y="4"/>
                    <a:pt x="34" y="4"/>
                  </a:cubicBezTo>
                  <a:cubicBezTo>
                    <a:pt x="34" y="4"/>
                    <a:pt x="30" y="7"/>
                    <a:pt x="25" y="11"/>
                  </a:cubicBezTo>
                  <a:cubicBezTo>
                    <a:pt x="22" y="12"/>
                    <a:pt x="19" y="14"/>
                    <a:pt x="14" y="15"/>
                  </a:cubicBezTo>
                  <a:cubicBezTo>
                    <a:pt x="13" y="15"/>
                    <a:pt x="12" y="16"/>
                    <a:pt x="11" y="16"/>
                  </a:cubicBezTo>
                  <a:cubicBezTo>
                    <a:pt x="10" y="16"/>
                    <a:pt x="9" y="15"/>
                    <a:pt x="8" y="15"/>
                  </a:cubicBezTo>
                  <a:cubicBezTo>
                    <a:pt x="6" y="15"/>
                    <a:pt x="4" y="13"/>
                    <a:pt x="4" y="11"/>
                  </a:cubicBezTo>
                  <a:cubicBezTo>
                    <a:pt x="3" y="9"/>
                    <a:pt x="4" y="7"/>
                    <a:pt x="6" y="6"/>
                  </a:cubicBezTo>
                  <a:cubicBezTo>
                    <a:pt x="8" y="5"/>
                    <a:pt x="10" y="4"/>
                    <a:pt x="12" y="4"/>
                  </a:cubicBezTo>
                  <a:cubicBezTo>
                    <a:pt x="17" y="2"/>
                    <a:pt x="21" y="2"/>
                    <a:pt x="24" y="2"/>
                  </a:cubicBezTo>
                  <a:cubicBezTo>
                    <a:pt x="26" y="1"/>
                    <a:pt x="28" y="1"/>
                    <a:pt x="29" y="1"/>
                  </a:cubicBezTo>
                  <a:cubicBezTo>
                    <a:pt x="30" y="1"/>
                    <a:pt x="31" y="1"/>
                    <a:pt x="32" y="1"/>
                  </a:cubicBezTo>
                  <a:cubicBezTo>
                    <a:pt x="32" y="1"/>
                    <a:pt x="32" y="1"/>
                    <a:pt x="32" y="1"/>
                  </a:cubicBezTo>
                  <a:cubicBezTo>
                    <a:pt x="33" y="1"/>
                    <a:pt x="33" y="2"/>
                    <a:pt x="34" y="2"/>
                  </a:cubicBezTo>
                  <a:cubicBezTo>
                    <a:pt x="34" y="2"/>
                    <a:pt x="34" y="2"/>
                    <a:pt x="34" y="2"/>
                  </a:cubicBezTo>
                  <a:cubicBezTo>
                    <a:pt x="35" y="2"/>
                    <a:pt x="35" y="1"/>
                    <a:pt x="35" y="1"/>
                  </a:cubicBezTo>
                  <a:cubicBezTo>
                    <a:pt x="35" y="1"/>
                    <a:pt x="35" y="1"/>
                    <a:pt x="33" y="1"/>
                  </a:cubicBezTo>
                  <a:cubicBezTo>
                    <a:pt x="33" y="0"/>
                    <a:pt x="32" y="0"/>
                    <a:pt x="31" y="0"/>
                  </a:cubicBezTo>
                  <a:cubicBezTo>
                    <a:pt x="29" y="0"/>
                    <a:pt x="27" y="0"/>
                    <a:pt x="24" y="0"/>
                  </a:cubicBezTo>
                  <a:cubicBezTo>
                    <a:pt x="24" y="0"/>
                    <a:pt x="24" y="0"/>
                    <a:pt x="2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1" name="Freeform 219">
              <a:extLst>
                <a:ext uri="{FF2B5EF4-FFF2-40B4-BE49-F238E27FC236}">
                  <a16:creationId xmlns:a16="http://schemas.microsoft.com/office/drawing/2014/main" id="{F3EBE4D5-5DB8-4237-A12B-946DBC1417A5}"/>
                </a:ext>
              </a:extLst>
            </p:cNvPr>
            <p:cNvSpPr>
              <a:spLocks/>
            </p:cNvSpPr>
            <p:nvPr/>
          </p:nvSpPr>
          <p:spPr bwMode="auto">
            <a:xfrm>
              <a:off x="3803367" y="5176838"/>
              <a:ext cx="55563" cy="109538"/>
            </a:xfrm>
            <a:custGeom>
              <a:avLst/>
              <a:gdLst>
                <a:gd name="T0" fmla="*/ 14 w 15"/>
                <a:gd name="T1" fmla="*/ 0 h 29"/>
                <a:gd name="T2" fmla="*/ 3 w 15"/>
                <a:gd name="T3" fmla="*/ 12 h 29"/>
                <a:gd name="T4" fmla="*/ 2 w 15"/>
                <a:gd name="T5" fmla="*/ 29 h 29"/>
                <a:gd name="T6" fmla="*/ 2 w 15"/>
                <a:gd name="T7" fmla="*/ 29 h 29"/>
                <a:gd name="T8" fmla="*/ 6 w 15"/>
                <a:gd name="T9" fmla="*/ 14 h 29"/>
                <a:gd name="T10" fmla="*/ 14 w 15"/>
                <a:gd name="T11" fmla="*/ 0 h 29"/>
                <a:gd name="T12" fmla="*/ 14 w 15"/>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15" h="29">
                  <a:moveTo>
                    <a:pt x="14" y="0"/>
                  </a:moveTo>
                  <a:cubicBezTo>
                    <a:pt x="13" y="0"/>
                    <a:pt x="7" y="4"/>
                    <a:pt x="3" y="12"/>
                  </a:cubicBezTo>
                  <a:cubicBezTo>
                    <a:pt x="0" y="21"/>
                    <a:pt x="2" y="29"/>
                    <a:pt x="2" y="29"/>
                  </a:cubicBezTo>
                  <a:cubicBezTo>
                    <a:pt x="2" y="29"/>
                    <a:pt x="2" y="29"/>
                    <a:pt x="2" y="29"/>
                  </a:cubicBezTo>
                  <a:cubicBezTo>
                    <a:pt x="3" y="29"/>
                    <a:pt x="3" y="22"/>
                    <a:pt x="6" y="14"/>
                  </a:cubicBezTo>
                  <a:cubicBezTo>
                    <a:pt x="9" y="5"/>
                    <a:pt x="15" y="1"/>
                    <a:pt x="14" y="0"/>
                  </a:cubicBezTo>
                  <a:cubicBezTo>
                    <a:pt x="14" y="0"/>
                    <a:pt x="14" y="0"/>
                    <a:pt x="14"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2" name="Freeform 220">
              <a:extLst>
                <a:ext uri="{FF2B5EF4-FFF2-40B4-BE49-F238E27FC236}">
                  <a16:creationId xmlns:a16="http://schemas.microsoft.com/office/drawing/2014/main" id="{7156A859-F9A1-4D49-B0CA-EEC21C00557E}"/>
                </a:ext>
              </a:extLst>
            </p:cNvPr>
            <p:cNvSpPr>
              <a:spLocks noEditPoints="1"/>
            </p:cNvSpPr>
            <p:nvPr/>
          </p:nvSpPr>
          <p:spPr bwMode="auto">
            <a:xfrm>
              <a:off x="3354104" y="5316538"/>
              <a:ext cx="704850" cy="60325"/>
            </a:xfrm>
            <a:custGeom>
              <a:avLst/>
              <a:gdLst>
                <a:gd name="T0" fmla="*/ 179 w 187"/>
                <a:gd name="T1" fmla="*/ 11 h 16"/>
                <a:gd name="T2" fmla="*/ 159 w 187"/>
                <a:gd name="T3" fmla="*/ 12 h 16"/>
                <a:gd name="T4" fmla="*/ 93 w 187"/>
                <a:gd name="T5" fmla="*/ 13 h 16"/>
                <a:gd name="T6" fmla="*/ 88 w 187"/>
                <a:gd name="T7" fmla="*/ 13 h 16"/>
                <a:gd name="T8" fmla="*/ 74 w 187"/>
                <a:gd name="T9" fmla="*/ 13 h 16"/>
                <a:gd name="T10" fmla="*/ 77 w 187"/>
                <a:gd name="T11" fmla="*/ 16 h 16"/>
                <a:gd name="T12" fmla="*/ 88 w 187"/>
                <a:gd name="T13" fmla="*/ 16 h 16"/>
                <a:gd name="T14" fmla="*/ 93 w 187"/>
                <a:gd name="T15" fmla="*/ 16 h 16"/>
                <a:gd name="T16" fmla="*/ 159 w 187"/>
                <a:gd name="T17" fmla="*/ 14 h 16"/>
                <a:gd name="T18" fmla="*/ 179 w 187"/>
                <a:gd name="T19" fmla="*/ 13 h 16"/>
                <a:gd name="T20" fmla="*/ 187 w 187"/>
                <a:gd name="T21" fmla="*/ 12 h 16"/>
                <a:gd name="T22" fmla="*/ 179 w 187"/>
                <a:gd name="T23" fmla="*/ 11 h 16"/>
                <a:gd name="T24" fmla="*/ 2 w 187"/>
                <a:gd name="T25" fmla="*/ 1 h 16"/>
                <a:gd name="T26" fmla="*/ 2 w 187"/>
                <a:gd name="T27" fmla="*/ 1 h 16"/>
                <a:gd name="T28" fmla="*/ 7 w 187"/>
                <a:gd name="T29" fmla="*/ 4 h 16"/>
                <a:gd name="T30" fmla="*/ 26 w 187"/>
                <a:gd name="T31" fmla="*/ 10 h 16"/>
                <a:gd name="T32" fmla="*/ 75 w 187"/>
                <a:gd name="T33" fmla="*/ 16 h 16"/>
                <a:gd name="T34" fmla="*/ 72 w 187"/>
                <a:gd name="T35" fmla="*/ 13 h 16"/>
                <a:gd name="T36" fmla="*/ 26 w 187"/>
                <a:gd name="T37" fmla="*/ 8 h 16"/>
                <a:gd name="T38" fmla="*/ 2 w 187"/>
                <a:gd name="T39" fmla="*/ 1 h 16"/>
                <a:gd name="T40" fmla="*/ 0 w 187"/>
                <a:gd name="T41" fmla="*/ 0 h 16"/>
                <a:gd name="T42" fmla="*/ 0 w 187"/>
                <a:gd name="T43" fmla="*/ 0 h 16"/>
                <a:gd name="T44" fmla="*/ 0 w 187"/>
                <a:gd name="T45" fmla="*/ 0 h 16"/>
                <a:gd name="T46" fmla="*/ 0 w 187"/>
                <a:gd name="T47" fmla="*/ 0 h 16"/>
                <a:gd name="T48" fmla="*/ 0 w 187"/>
                <a:gd name="T4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7" h="16">
                  <a:moveTo>
                    <a:pt x="179" y="11"/>
                  </a:moveTo>
                  <a:cubicBezTo>
                    <a:pt x="174" y="12"/>
                    <a:pt x="167" y="12"/>
                    <a:pt x="159" y="12"/>
                  </a:cubicBezTo>
                  <a:cubicBezTo>
                    <a:pt x="142" y="12"/>
                    <a:pt x="118" y="12"/>
                    <a:pt x="93" y="13"/>
                  </a:cubicBezTo>
                  <a:cubicBezTo>
                    <a:pt x="91" y="13"/>
                    <a:pt x="89" y="13"/>
                    <a:pt x="88" y="13"/>
                  </a:cubicBezTo>
                  <a:cubicBezTo>
                    <a:pt x="83" y="13"/>
                    <a:pt x="79" y="13"/>
                    <a:pt x="74" y="13"/>
                  </a:cubicBezTo>
                  <a:cubicBezTo>
                    <a:pt x="75" y="14"/>
                    <a:pt x="76" y="15"/>
                    <a:pt x="77" y="16"/>
                  </a:cubicBezTo>
                  <a:cubicBezTo>
                    <a:pt x="80" y="16"/>
                    <a:pt x="84" y="16"/>
                    <a:pt x="88" y="16"/>
                  </a:cubicBezTo>
                  <a:cubicBezTo>
                    <a:pt x="90" y="16"/>
                    <a:pt x="91" y="16"/>
                    <a:pt x="93" y="16"/>
                  </a:cubicBezTo>
                  <a:cubicBezTo>
                    <a:pt x="119" y="16"/>
                    <a:pt x="142" y="14"/>
                    <a:pt x="159" y="14"/>
                  </a:cubicBezTo>
                  <a:cubicBezTo>
                    <a:pt x="167" y="13"/>
                    <a:pt x="174" y="13"/>
                    <a:pt x="179" y="13"/>
                  </a:cubicBezTo>
                  <a:cubicBezTo>
                    <a:pt x="184" y="12"/>
                    <a:pt x="187" y="12"/>
                    <a:pt x="187" y="12"/>
                  </a:cubicBezTo>
                  <a:cubicBezTo>
                    <a:pt x="187" y="12"/>
                    <a:pt x="184" y="12"/>
                    <a:pt x="179" y="11"/>
                  </a:cubicBezTo>
                  <a:moveTo>
                    <a:pt x="2" y="1"/>
                  </a:moveTo>
                  <a:cubicBezTo>
                    <a:pt x="2" y="1"/>
                    <a:pt x="2" y="1"/>
                    <a:pt x="2" y="1"/>
                  </a:cubicBezTo>
                  <a:cubicBezTo>
                    <a:pt x="3" y="2"/>
                    <a:pt x="4" y="3"/>
                    <a:pt x="7" y="4"/>
                  </a:cubicBezTo>
                  <a:cubicBezTo>
                    <a:pt x="11" y="5"/>
                    <a:pt x="18" y="8"/>
                    <a:pt x="26" y="10"/>
                  </a:cubicBezTo>
                  <a:cubicBezTo>
                    <a:pt x="39" y="13"/>
                    <a:pt x="56" y="15"/>
                    <a:pt x="75" y="16"/>
                  </a:cubicBezTo>
                  <a:cubicBezTo>
                    <a:pt x="74" y="15"/>
                    <a:pt x="73" y="14"/>
                    <a:pt x="72" y="13"/>
                  </a:cubicBezTo>
                  <a:cubicBezTo>
                    <a:pt x="54" y="12"/>
                    <a:pt x="39" y="10"/>
                    <a:pt x="26" y="8"/>
                  </a:cubicBezTo>
                  <a:cubicBezTo>
                    <a:pt x="15" y="5"/>
                    <a:pt x="6" y="2"/>
                    <a:pt x="2" y="1"/>
                  </a:cubicBezTo>
                  <a:moveTo>
                    <a:pt x="0" y="0"/>
                  </a:moveTo>
                  <a:cubicBezTo>
                    <a:pt x="0" y="0"/>
                    <a:pt x="0" y="0"/>
                    <a:pt x="0" y="0"/>
                  </a:cubicBezTo>
                  <a:cubicBezTo>
                    <a:pt x="0" y="0"/>
                    <a:pt x="0" y="0"/>
                    <a:pt x="0" y="0"/>
                  </a:cubicBezTo>
                  <a:cubicBezTo>
                    <a:pt x="0" y="0"/>
                    <a:pt x="0" y="0"/>
                    <a:pt x="0" y="0"/>
                  </a:cubicBezTo>
                  <a:cubicBezTo>
                    <a:pt x="0" y="0"/>
                    <a:pt x="0" y="0"/>
                    <a:pt x="0"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3" name="Freeform 221">
              <a:extLst>
                <a:ext uri="{FF2B5EF4-FFF2-40B4-BE49-F238E27FC236}">
                  <a16:creationId xmlns:a16="http://schemas.microsoft.com/office/drawing/2014/main" id="{C11913E3-E83A-4A3D-9F59-DDFF7C2229D6}"/>
                </a:ext>
              </a:extLst>
            </p:cNvPr>
            <p:cNvSpPr>
              <a:spLocks/>
            </p:cNvSpPr>
            <p:nvPr/>
          </p:nvSpPr>
          <p:spPr bwMode="auto">
            <a:xfrm>
              <a:off x="3335054" y="5278438"/>
              <a:ext cx="315913" cy="114300"/>
            </a:xfrm>
            <a:custGeom>
              <a:avLst/>
              <a:gdLst>
                <a:gd name="T0" fmla="*/ 39 w 84"/>
                <a:gd name="T1" fmla="*/ 0 h 30"/>
                <a:gd name="T2" fmla="*/ 12 w 84"/>
                <a:gd name="T3" fmla="*/ 7 h 30"/>
                <a:gd name="T4" fmla="*/ 5 w 84"/>
                <a:gd name="T5" fmla="*/ 10 h 30"/>
                <a:gd name="T6" fmla="*/ 5 w 84"/>
                <a:gd name="T7" fmla="*/ 10 h 30"/>
                <a:gd name="T8" fmla="*/ 0 w 84"/>
                <a:gd name="T9" fmla="*/ 14 h 30"/>
                <a:gd name="T10" fmla="*/ 0 w 84"/>
                <a:gd name="T11" fmla="*/ 14 h 30"/>
                <a:gd name="T12" fmla="*/ 7 w 84"/>
                <a:gd name="T13" fmla="*/ 11 h 30"/>
                <a:gd name="T14" fmla="*/ 7 w 84"/>
                <a:gd name="T15" fmla="*/ 11 h 30"/>
                <a:gd name="T16" fmla="*/ 13 w 84"/>
                <a:gd name="T17" fmla="*/ 8 h 30"/>
                <a:gd name="T18" fmla="*/ 39 w 84"/>
                <a:gd name="T19" fmla="*/ 2 h 30"/>
                <a:gd name="T20" fmla="*/ 46 w 84"/>
                <a:gd name="T21" fmla="*/ 3 h 30"/>
                <a:gd name="T22" fmla="*/ 74 w 84"/>
                <a:gd name="T23" fmla="*/ 20 h 30"/>
                <a:gd name="T24" fmla="*/ 77 w 84"/>
                <a:gd name="T25" fmla="*/ 23 h 30"/>
                <a:gd name="T26" fmla="*/ 80 w 84"/>
                <a:gd name="T27" fmla="*/ 26 h 30"/>
                <a:gd name="T28" fmla="*/ 84 w 84"/>
                <a:gd name="T29" fmla="*/ 30 h 30"/>
                <a:gd name="T30" fmla="*/ 84 w 84"/>
                <a:gd name="T31" fmla="*/ 30 h 30"/>
                <a:gd name="T32" fmla="*/ 82 w 84"/>
                <a:gd name="T33" fmla="*/ 26 h 30"/>
                <a:gd name="T34" fmla="*/ 79 w 84"/>
                <a:gd name="T35" fmla="*/ 23 h 30"/>
                <a:gd name="T36" fmla="*/ 76 w 84"/>
                <a:gd name="T37" fmla="*/ 18 h 30"/>
                <a:gd name="T38" fmla="*/ 64 w 84"/>
                <a:gd name="T39" fmla="*/ 8 h 30"/>
                <a:gd name="T40" fmla="*/ 46 w 84"/>
                <a:gd name="T41" fmla="*/ 0 h 30"/>
                <a:gd name="T42" fmla="*/ 39 w 84"/>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4" h="30">
                  <a:moveTo>
                    <a:pt x="39" y="0"/>
                  </a:moveTo>
                  <a:cubicBezTo>
                    <a:pt x="28" y="0"/>
                    <a:pt x="18" y="3"/>
                    <a:pt x="12" y="7"/>
                  </a:cubicBezTo>
                  <a:cubicBezTo>
                    <a:pt x="9" y="8"/>
                    <a:pt x="7" y="9"/>
                    <a:pt x="5" y="10"/>
                  </a:cubicBezTo>
                  <a:cubicBezTo>
                    <a:pt x="5" y="10"/>
                    <a:pt x="5" y="10"/>
                    <a:pt x="5" y="10"/>
                  </a:cubicBezTo>
                  <a:cubicBezTo>
                    <a:pt x="1" y="13"/>
                    <a:pt x="0" y="14"/>
                    <a:pt x="0" y="14"/>
                  </a:cubicBezTo>
                  <a:cubicBezTo>
                    <a:pt x="0" y="14"/>
                    <a:pt x="0" y="14"/>
                    <a:pt x="0" y="14"/>
                  </a:cubicBezTo>
                  <a:cubicBezTo>
                    <a:pt x="0" y="14"/>
                    <a:pt x="3" y="13"/>
                    <a:pt x="7" y="11"/>
                  </a:cubicBezTo>
                  <a:cubicBezTo>
                    <a:pt x="7" y="11"/>
                    <a:pt x="7" y="11"/>
                    <a:pt x="7" y="11"/>
                  </a:cubicBezTo>
                  <a:cubicBezTo>
                    <a:pt x="9" y="10"/>
                    <a:pt x="11" y="9"/>
                    <a:pt x="13" y="8"/>
                  </a:cubicBezTo>
                  <a:cubicBezTo>
                    <a:pt x="19" y="6"/>
                    <a:pt x="28" y="2"/>
                    <a:pt x="39" y="2"/>
                  </a:cubicBezTo>
                  <a:cubicBezTo>
                    <a:pt x="41" y="2"/>
                    <a:pt x="43" y="3"/>
                    <a:pt x="46" y="3"/>
                  </a:cubicBezTo>
                  <a:cubicBezTo>
                    <a:pt x="59" y="5"/>
                    <a:pt x="68" y="14"/>
                    <a:pt x="74" y="20"/>
                  </a:cubicBezTo>
                  <a:cubicBezTo>
                    <a:pt x="75" y="21"/>
                    <a:pt x="76" y="22"/>
                    <a:pt x="77" y="23"/>
                  </a:cubicBezTo>
                  <a:cubicBezTo>
                    <a:pt x="78" y="24"/>
                    <a:pt x="79" y="25"/>
                    <a:pt x="80" y="26"/>
                  </a:cubicBezTo>
                  <a:cubicBezTo>
                    <a:pt x="81" y="28"/>
                    <a:pt x="83" y="29"/>
                    <a:pt x="84" y="30"/>
                  </a:cubicBezTo>
                  <a:cubicBezTo>
                    <a:pt x="84" y="30"/>
                    <a:pt x="84" y="30"/>
                    <a:pt x="84" y="30"/>
                  </a:cubicBezTo>
                  <a:cubicBezTo>
                    <a:pt x="84" y="29"/>
                    <a:pt x="83" y="28"/>
                    <a:pt x="82" y="26"/>
                  </a:cubicBezTo>
                  <a:cubicBezTo>
                    <a:pt x="81" y="25"/>
                    <a:pt x="80" y="24"/>
                    <a:pt x="79" y="23"/>
                  </a:cubicBezTo>
                  <a:cubicBezTo>
                    <a:pt x="78" y="21"/>
                    <a:pt x="77" y="20"/>
                    <a:pt x="76" y="18"/>
                  </a:cubicBezTo>
                  <a:cubicBezTo>
                    <a:pt x="73" y="15"/>
                    <a:pt x="69" y="11"/>
                    <a:pt x="64" y="8"/>
                  </a:cubicBezTo>
                  <a:cubicBezTo>
                    <a:pt x="59" y="4"/>
                    <a:pt x="53" y="1"/>
                    <a:pt x="46" y="0"/>
                  </a:cubicBezTo>
                  <a:cubicBezTo>
                    <a:pt x="44" y="0"/>
                    <a:pt x="41" y="0"/>
                    <a:pt x="39"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4" name="Freeform 222">
              <a:extLst>
                <a:ext uri="{FF2B5EF4-FFF2-40B4-BE49-F238E27FC236}">
                  <a16:creationId xmlns:a16="http://schemas.microsoft.com/office/drawing/2014/main" id="{937D94AB-C2DD-418F-A18F-10BED9E2C056}"/>
                </a:ext>
              </a:extLst>
            </p:cNvPr>
            <p:cNvSpPr>
              <a:spLocks/>
            </p:cNvSpPr>
            <p:nvPr/>
          </p:nvSpPr>
          <p:spPr bwMode="auto">
            <a:xfrm>
              <a:off x="1344329" y="4433887"/>
              <a:ext cx="2549525" cy="995363"/>
            </a:xfrm>
            <a:custGeom>
              <a:avLst/>
              <a:gdLst>
                <a:gd name="T0" fmla="*/ 378 w 675"/>
                <a:gd name="T1" fmla="*/ 0 h 264"/>
                <a:gd name="T2" fmla="*/ 343 w 675"/>
                <a:gd name="T3" fmla="*/ 72 h 264"/>
                <a:gd name="T4" fmla="*/ 106 w 675"/>
                <a:gd name="T5" fmla="*/ 17 h 264"/>
                <a:gd name="T6" fmla="*/ 10 w 675"/>
                <a:gd name="T7" fmla="*/ 78 h 264"/>
                <a:gd name="T8" fmla="*/ 55 w 675"/>
                <a:gd name="T9" fmla="*/ 207 h 264"/>
                <a:gd name="T10" fmla="*/ 387 w 675"/>
                <a:gd name="T11" fmla="*/ 264 h 264"/>
                <a:gd name="T12" fmla="*/ 496 w 675"/>
                <a:gd name="T13" fmla="*/ 264 h 264"/>
                <a:gd name="T14" fmla="*/ 675 w 675"/>
                <a:gd name="T15" fmla="*/ 29 h 264"/>
                <a:gd name="T16" fmla="*/ 646 w 675"/>
                <a:gd name="T17" fmla="*/ 6 h 264"/>
                <a:gd name="T18" fmla="*/ 378 w 675"/>
                <a:gd name="T19"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64">
                  <a:moveTo>
                    <a:pt x="378" y="0"/>
                  </a:moveTo>
                  <a:cubicBezTo>
                    <a:pt x="343" y="72"/>
                    <a:pt x="343" y="72"/>
                    <a:pt x="343" y="72"/>
                  </a:cubicBezTo>
                  <a:cubicBezTo>
                    <a:pt x="343" y="72"/>
                    <a:pt x="154" y="15"/>
                    <a:pt x="106" y="17"/>
                  </a:cubicBezTo>
                  <a:cubicBezTo>
                    <a:pt x="59" y="20"/>
                    <a:pt x="20" y="39"/>
                    <a:pt x="10" y="78"/>
                  </a:cubicBezTo>
                  <a:cubicBezTo>
                    <a:pt x="1" y="117"/>
                    <a:pt x="0" y="170"/>
                    <a:pt x="55" y="207"/>
                  </a:cubicBezTo>
                  <a:cubicBezTo>
                    <a:pt x="111" y="244"/>
                    <a:pt x="387" y="264"/>
                    <a:pt x="387" y="264"/>
                  </a:cubicBezTo>
                  <a:cubicBezTo>
                    <a:pt x="496" y="264"/>
                    <a:pt x="496" y="264"/>
                    <a:pt x="496" y="264"/>
                  </a:cubicBezTo>
                  <a:cubicBezTo>
                    <a:pt x="675" y="29"/>
                    <a:pt x="675" y="29"/>
                    <a:pt x="675" y="29"/>
                  </a:cubicBezTo>
                  <a:cubicBezTo>
                    <a:pt x="646" y="6"/>
                    <a:pt x="646" y="6"/>
                    <a:pt x="646" y="6"/>
                  </a:cubicBezTo>
                  <a:lnTo>
                    <a:pt x="378" y="0"/>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dirty="0"/>
            </a:p>
          </p:txBody>
        </p:sp>
        <p:sp>
          <p:nvSpPr>
            <p:cNvPr id="45" name="Freeform 223">
              <a:extLst>
                <a:ext uri="{FF2B5EF4-FFF2-40B4-BE49-F238E27FC236}">
                  <a16:creationId xmlns:a16="http://schemas.microsoft.com/office/drawing/2014/main" id="{65F89289-4318-492E-A310-409173184293}"/>
                </a:ext>
              </a:extLst>
            </p:cNvPr>
            <p:cNvSpPr>
              <a:spLocks/>
            </p:cNvSpPr>
            <p:nvPr/>
          </p:nvSpPr>
          <p:spPr bwMode="auto">
            <a:xfrm>
              <a:off x="1749142" y="4614863"/>
              <a:ext cx="1246188" cy="419100"/>
            </a:xfrm>
            <a:custGeom>
              <a:avLst/>
              <a:gdLst>
                <a:gd name="T0" fmla="*/ 330 w 330"/>
                <a:gd name="T1" fmla="*/ 111 h 111"/>
                <a:gd name="T2" fmla="*/ 327 w 330"/>
                <a:gd name="T3" fmla="*/ 111 h 111"/>
                <a:gd name="T4" fmla="*/ 317 w 330"/>
                <a:gd name="T5" fmla="*/ 110 h 111"/>
                <a:gd name="T6" fmla="*/ 280 w 330"/>
                <a:gd name="T7" fmla="*/ 102 h 111"/>
                <a:gd name="T8" fmla="*/ 227 w 330"/>
                <a:gd name="T9" fmla="*/ 82 h 111"/>
                <a:gd name="T10" fmla="*/ 166 w 330"/>
                <a:gd name="T11" fmla="*/ 50 h 111"/>
                <a:gd name="T12" fmla="*/ 105 w 330"/>
                <a:gd name="T13" fmla="*/ 21 h 111"/>
                <a:gd name="T14" fmla="*/ 51 w 330"/>
                <a:gd name="T15" fmla="*/ 5 h 111"/>
                <a:gd name="T16" fmla="*/ 14 w 330"/>
                <a:gd name="T17" fmla="*/ 2 h 111"/>
                <a:gd name="T18" fmla="*/ 4 w 330"/>
                <a:gd name="T19" fmla="*/ 2 h 111"/>
                <a:gd name="T20" fmla="*/ 0 w 330"/>
                <a:gd name="T21" fmla="*/ 2 h 111"/>
                <a:gd name="T22" fmla="*/ 4 w 330"/>
                <a:gd name="T23" fmla="*/ 2 h 111"/>
                <a:gd name="T24" fmla="*/ 14 w 330"/>
                <a:gd name="T25" fmla="*/ 1 h 111"/>
                <a:gd name="T26" fmla="*/ 52 w 330"/>
                <a:gd name="T27" fmla="*/ 3 h 111"/>
                <a:gd name="T28" fmla="*/ 106 w 330"/>
                <a:gd name="T29" fmla="*/ 19 h 111"/>
                <a:gd name="T30" fmla="*/ 168 w 330"/>
                <a:gd name="T31" fmla="*/ 48 h 111"/>
                <a:gd name="T32" fmla="*/ 228 w 330"/>
                <a:gd name="T33" fmla="*/ 80 h 111"/>
                <a:gd name="T34" fmla="*/ 280 w 330"/>
                <a:gd name="T35" fmla="*/ 101 h 111"/>
                <a:gd name="T36" fmla="*/ 317 w 330"/>
                <a:gd name="T37" fmla="*/ 109 h 111"/>
                <a:gd name="T38" fmla="*/ 327 w 330"/>
                <a:gd name="T39" fmla="*/ 110 h 111"/>
                <a:gd name="T40" fmla="*/ 330 w 330"/>
                <a:gd name="T41"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30" h="111">
                  <a:moveTo>
                    <a:pt x="330" y="111"/>
                  </a:moveTo>
                  <a:cubicBezTo>
                    <a:pt x="330" y="111"/>
                    <a:pt x="329" y="111"/>
                    <a:pt x="327" y="111"/>
                  </a:cubicBezTo>
                  <a:cubicBezTo>
                    <a:pt x="324" y="111"/>
                    <a:pt x="321" y="111"/>
                    <a:pt x="317" y="110"/>
                  </a:cubicBezTo>
                  <a:cubicBezTo>
                    <a:pt x="308" y="109"/>
                    <a:pt x="295" y="107"/>
                    <a:pt x="280" y="102"/>
                  </a:cubicBezTo>
                  <a:cubicBezTo>
                    <a:pt x="264" y="98"/>
                    <a:pt x="246" y="91"/>
                    <a:pt x="227" y="82"/>
                  </a:cubicBezTo>
                  <a:cubicBezTo>
                    <a:pt x="208" y="73"/>
                    <a:pt x="188" y="62"/>
                    <a:pt x="166" y="50"/>
                  </a:cubicBezTo>
                  <a:cubicBezTo>
                    <a:pt x="145" y="39"/>
                    <a:pt x="124" y="29"/>
                    <a:pt x="105" y="21"/>
                  </a:cubicBezTo>
                  <a:cubicBezTo>
                    <a:pt x="85" y="13"/>
                    <a:pt x="67" y="8"/>
                    <a:pt x="51" y="5"/>
                  </a:cubicBezTo>
                  <a:cubicBezTo>
                    <a:pt x="36" y="2"/>
                    <a:pt x="23" y="1"/>
                    <a:pt x="14" y="2"/>
                  </a:cubicBezTo>
                  <a:cubicBezTo>
                    <a:pt x="10" y="2"/>
                    <a:pt x="6" y="2"/>
                    <a:pt x="4" y="2"/>
                  </a:cubicBezTo>
                  <a:cubicBezTo>
                    <a:pt x="1" y="2"/>
                    <a:pt x="0" y="2"/>
                    <a:pt x="0" y="2"/>
                  </a:cubicBezTo>
                  <a:cubicBezTo>
                    <a:pt x="0" y="2"/>
                    <a:pt x="1" y="2"/>
                    <a:pt x="4" y="2"/>
                  </a:cubicBezTo>
                  <a:cubicBezTo>
                    <a:pt x="6" y="1"/>
                    <a:pt x="10" y="1"/>
                    <a:pt x="14" y="1"/>
                  </a:cubicBezTo>
                  <a:cubicBezTo>
                    <a:pt x="23" y="0"/>
                    <a:pt x="36" y="1"/>
                    <a:pt x="52" y="3"/>
                  </a:cubicBezTo>
                  <a:cubicBezTo>
                    <a:pt x="68" y="6"/>
                    <a:pt x="86" y="11"/>
                    <a:pt x="106" y="19"/>
                  </a:cubicBezTo>
                  <a:cubicBezTo>
                    <a:pt x="125" y="27"/>
                    <a:pt x="146" y="37"/>
                    <a:pt x="168" y="48"/>
                  </a:cubicBezTo>
                  <a:cubicBezTo>
                    <a:pt x="189" y="60"/>
                    <a:pt x="209" y="71"/>
                    <a:pt x="228" y="80"/>
                  </a:cubicBezTo>
                  <a:cubicBezTo>
                    <a:pt x="247" y="89"/>
                    <a:pt x="265" y="96"/>
                    <a:pt x="280" y="101"/>
                  </a:cubicBezTo>
                  <a:cubicBezTo>
                    <a:pt x="295" y="105"/>
                    <a:pt x="308" y="108"/>
                    <a:pt x="317" y="109"/>
                  </a:cubicBezTo>
                  <a:cubicBezTo>
                    <a:pt x="321" y="110"/>
                    <a:pt x="325" y="110"/>
                    <a:pt x="327" y="110"/>
                  </a:cubicBezTo>
                  <a:cubicBezTo>
                    <a:pt x="329" y="111"/>
                    <a:pt x="330" y="111"/>
                    <a:pt x="330" y="111"/>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6" name="Freeform 224">
              <a:extLst>
                <a:ext uri="{FF2B5EF4-FFF2-40B4-BE49-F238E27FC236}">
                  <a16:creationId xmlns:a16="http://schemas.microsoft.com/office/drawing/2014/main" id="{1F44FE62-F410-4663-9CC2-EC3C8D0B6133}"/>
                </a:ext>
              </a:extLst>
            </p:cNvPr>
            <p:cNvSpPr>
              <a:spLocks/>
            </p:cNvSpPr>
            <p:nvPr/>
          </p:nvSpPr>
          <p:spPr bwMode="auto">
            <a:xfrm>
              <a:off x="2935004" y="4298950"/>
              <a:ext cx="1882775" cy="1190625"/>
            </a:xfrm>
            <a:custGeom>
              <a:avLst/>
              <a:gdLst>
                <a:gd name="T0" fmla="*/ 145 w 499"/>
                <a:gd name="T1" fmla="*/ 281 h 316"/>
                <a:gd name="T2" fmla="*/ 442 w 499"/>
                <a:gd name="T3" fmla="*/ 127 h 316"/>
                <a:gd name="T4" fmla="*/ 408 w 499"/>
                <a:gd name="T5" fmla="*/ 2 h 316"/>
                <a:gd name="T6" fmla="*/ 324 w 499"/>
                <a:gd name="T7" fmla="*/ 2 h 316"/>
                <a:gd name="T8" fmla="*/ 0 w 499"/>
                <a:gd name="T9" fmla="*/ 209 h 316"/>
                <a:gd name="T10" fmla="*/ 51 w 499"/>
                <a:gd name="T11" fmla="*/ 316 h 316"/>
                <a:gd name="T12" fmla="*/ 145 w 499"/>
                <a:gd name="T13" fmla="*/ 281 h 316"/>
              </a:gdLst>
              <a:ahLst/>
              <a:cxnLst>
                <a:cxn ang="0">
                  <a:pos x="T0" y="T1"/>
                </a:cxn>
                <a:cxn ang="0">
                  <a:pos x="T2" y="T3"/>
                </a:cxn>
                <a:cxn ang="0">
                  <a:pos x="T4" y="T5"/>
                </a:cxn>
                <a:cxn ang="0">
                  <a:pos x="T6" y="T7"/>
                </a:cxn>
                <a:cxn ang="0">
                  <a:pos x="T8" y="T9"/>
                </a:cxn>
                <a:cxn ang="0">
                  <a:pos x="T10" y="T11"/>
                </a:cxn>
                <a:cxn ang="0">
                  <a:pos x="T12" y="T13"/>
                </a:cxn>
              </a:cxnLst>
              <a:rect l="0" t="0" r="r" b="b"/>
              <a:pathLst>
                <a:path w="499" h="316">
                  <a:moveTo>
                    <a:pt x="145" y="281"/>
                  </a:moveTo>
                  <a:cubicBezTo>
                    <a:pt x="181" y="267"/>
                    <a:pt x="373" y="206"/>
                    <a:pt x="442" y="127"/>
                  </a:cubicBezTo>
                  <a:cubicBezTo>
                    <a:pt x="499" y="61"/>
                    <a:pt x="408" y="2"/>
                    <a:pt x="408" y="2"/>
                  </a:cubicBezTo>
                  <a:cubicBezTo>
                    <a:pt x="408" y="2"/>
                    <a:pt x="345" y="0"/>
                    <a:pt x="324" y="2"/>
                  </a:cubicBezTo>
                  <a:cubicBezTo>
                    <a:pt x="302" y="4"/>
                    <a:pt x="0" y="209"/>
                    <a:pt x="0" y="209"/>
                  </a:cubicBezTo>
                  <a:cubicBezTo>
                    <a:pt x="0" y="209"/>
                    <a:pt x="53" y="312"/>
                    <a:pt x="51" y="316"/>
                  </a:cubicBezTo>
                  <a:lnTo>
                    <a:pt x="145" y="281"/>
                  </a:lnTo>
                  <a:close/>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7" name="Freeform 225">
              <a:extLst>
                <a:ext uri="{FF2B5EF4-FFF2-40B4-BE49-F238E27FC236}">
                  <a16:creationId xmlns:a16="http://schemas.microsoft.com/office/drawing/2014/main" id="{40BF943B-6225-4B50-B914-067D07A3FFFA}"/>
                </a:ext>
              </a:extLst>
            </p:cNvPr>
            <p:cNvSpPr>
              <a:spLocks/>
            </p:cNvSpPr>
            <p:nvPr/>
          </p:nvSpPr>
          <p:spPr bwMode="auto">
            <a:xfrm>
              <a:off x="2938179" y="4494213"/>
              <a:ext cx="906463" cy="995363"/>
            </a:xfrm>
            <a:custGeom>
              <a:avLst/>
              <a:gdLst>
                <a:gd name="T0" fmla="*/ 239 w 240"/>
                <a:gd name="T1" fmla="*/ 0 h 264"/>
                <a:gd name="T2" fmla="*/ 239 w 240"/>
                <a:gd name="T3" fmla="*/ 1 h 264"/>
                <a:gd name="T4" fmla="*/ 236 w 240"/>
                <a:gd name="T5" fmla="*/ 3 h 264"/>
                <a:gd name="T6" fmla="*/ 226 w 240"/>
                <a:gd name="T7" fmla="*/ 9 h 264"/>
                <a:gd name="T8" fmla="*/ 190 w 240"/>
                <a:gd name="T9" fmla="*/ 32 h 264"/>
                <a:gd name="T10" fmla="*/ 68 w 240"/>
                <a:gd name="T11" fmla="*/ 109 h 264"/>
                <a:gd name="T12" fmla="*/ 2 w 240"/>
                <a:gd name="T13" fmla="*/ 150 h 264"/>
                <a:gd name="T14" fmla="*/ 3 w 240"/>
                <a:gd name="T15" fmla="*/ 149 h 264"/>
                <a:gd name="T16" fmla="*/ 37 w 240"/>
                <a:gd name="T17" fmla="*/ 232 h 264"/>
                <a:gd name="T18" fmla="*/ 47 w 240"/>
                <a:gd name="T19" fmla="*/ 256 h 264"/>
                <a:gd name="T20" fmla="*/ 49 w 240"/>
                <a:gd name="T21" fmla="*/ 262 h 264"/>
                <a:gd name="T22" fmla="*/ 50 w 240"/>
                <a:gd name="T23" fmla="*/ 264 h 264"/>
                <a:gd name="T24" fmla="*/ 49 w 240"/>
                <a:gd name="T25" fmla="*/ 262 h 264"/>
                <a:gd name="T26" fmla="*/ 46 w 240"/>
                <a:gd name="T27" fmla="*/ 256 h 264"/>
                <a:gd name="T28" fmla="*/ 36 w 240"/>
                <a:gd name="T29" fmla="*/ 232 h 264"/>
                <a:gd name="T30" fmla="*/ 1 w 240"/>
                <a:gd name="T31" fmla="*/ 149 h 264"/>
                <a:gd name="T32" fmla="*/ 0 w 240"/>
                <a:gd name="T33" fmla="*/ 149 h 264"/>
                <a:gd name="T34" fmla="*/ 1 w 240"/>
                <a:gd name="T35" fmla="*/ 148 h 264"/>
                <a:gd name="T36" fmla="*/ 67 w 240"/>
                <a:gd name="T37" fmla="*/ 107 h 264"/>
                <a:gd name="T38" fmla="*/ 189 w 240"/>
                <a:gd name="T39" fmla="*/ 31 h 264"/>
                <a:gd name="T40" fmla="*/ 226 w 240"/>
                <a:gd name="T41" fmla="*/ 8 h 264"/>
                <a:gd name="T42" fmla="*/ 236 w 240"/>
                <a:gd name="T43" fmla="*/ 2 h 264"/>
                <a:gd name="T44" fmla="*/ 239 w 240"/>
                <a:gd name="T45" fmla="*/ 1 h 264"/>
                <a:gd name="T46" fmla="*/ 239 w 240"/>
                <a:gd name="T4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0" h="264">
                  <a:moveTo>
                    <a:pt x="239" y="0"/>
                  </a:moveTo>
                  <a:cubicBezTo>
                    <a:pt x="240" y="0"/>
                    <a:pt x="239" y="1"/>
                    <a:pt x="239" y="1"/>
                  </a:cubicBezTo>
                  <a:cubicBezTo>
                    <a:pt x="238" y="1"/>
                    <a:pt x="237" y="2"/>
                    <a:pt x="236" y="3"/>
                  </a:cubicBezTo>
                  <a:cubicBezTo>
                    <a:pt x="234" y="4"/>
                    <a:pt x="230" y="6"/>
                    <a:pt x="226" y="9"/>
                  </a:cubicBezTo>
                  <a:cubicBezTo>
                    <a:pt x="217" y="15"/>
                    <a:pt x="205" y="23"/>
                    <a:pt x="190" y="32"/>
                  </a:cubicBezTo>
                  <a:cubicBezTo>
                    <a:pt x="158" y="52"/>
                    <a:pt x="116" y="79"/>
                    <a:pt x="68" y="109"/>
                  </a:cubicBezTo>
                  <a:cubicBezTo>
                    <a:pt x="45" y="123"/>
                    <a:pt x="23" y="137"/>
                    <a:pt x="2" y="150"/>
                  </a:cubicBezTo>
                  <a:cubicBezTo>
                    <a:pt x="3" y="149"/>
                    <a:pt x="3" y="149"/>
                    <a:pt x="3" y="149"/>
                  </a:cubicBezTo>
                  <a:cubicBezTo>
                    <a:pt x="17" y="182"/>
                    <a:pt x="29" y="211"/>
                    <a:pt x="37" y="232"/>
                  </a:cubicBezTo>
                  <a:cubicBezTo>
                    <a:pt x="41" y="242"/>
                    <a:pt x="45" y="250"/>
                    <a:pt x="47" y="256"/>
                  </a:cubicBezTo>
                  <a:cubicBezTo>
                    <a:pt x="48" y="258"/>
                    <a:pt x="49" y="260"/>
                    <a:pt x="49" y="262"/>
                  </a:cubicBezTo>
                  <a:cubicBezTo>
                    <a:pt x="50" y="263"/>
                    <a:pt x="50" y="264"/>
                    <a:pt x="50" y="264"/>
                  </a:cubicBezTo>
                  <a:cubicBezTo>
                    <a:pt x="50" y="264"/>
                    <a:pt x="50" y="264"/>
                    <a:pt x="49" y="262"/>
                  </a:cubicBezTo>
                  <a:cubicBezTo>
                    <a:pt x="48" y="261"/>
                    <a:pt x="47" y="258"/>
                    <a:pt x="46" y="256"/>
                  </a:cubicBezTo>
                  <a:cubicBezTo>
                    <a:pt x="44" y="250"/>
                    <a:pt x="40" y="242"/>
                    <a:pt x="36" y="232"/>
                  </a:cubicBezTo>
                  <a:cubicBezTo>
                    <a:pt x="27" y="212"/>
                    <a:pt x="15" y="183"/>
                    <a:pt x="1" y="149"/>
                  </a:cubicBezTo>
                  <a:cubicBezTo>
                    <a:pt x="0" y="149"/>
                    <a:pt x="0" y="149"/>
                    <a:pt x="0" y="149"/>
                  </a:cubicBezTo>
                  <a:cubicBezTo>
                    <a:pt x="1" y="148"/>
                    <a:pt x="1" y="148"/>
                    <a:pt x="1" y="148"/>
                  </a:cubicBezTo>
                  <a:cubicBezTo>
                    <a:pt x="21" y="135"/>
                    <a:pt x="44" y="121"/>
                    <a:pt x="67" y="107"/>
                  </a:cubicBezTo>
                  <a:cubicBezTo>
                    <a:pt x="114" y="77"/>
                    <a:pt x="157" y="51"/>
                    <a:pt x="189" y="31"/>
                  </a:cubicBezTo>
                  <a:cubicBezTo>
                    <a:pt x="204" y="22"/>
                    <a:pt x="217" y="14"/>
                    <a:pt x="226" y="8"/>
                  </a:cubicBezTo>
                  <a:cubicBezTo>
                    <a:pt x="230" y="6"/>
                    <a:pt x="233" y="4"/>
                    <a:pt x="236" y="2"/>
                  </a:cubicBezTo>
                  <a:cubicBezTo>
                    <a:pt x="237" y="2"/>
                    <a:pt x="238" y="1"/>
                    <a:pt x="239" y="1"/>
                  </a:cubicBezTo>
                  <a:cubicBezTo>
                    <a:pt x="239" y="0"/>
                    <a:pt x="239" y="0"/>
                    <a:pt x="239"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8" name="Freeform 226">
              <a:extLst>
                <a:ext uri="{FF2B5EF4-FFF2-40B4-BE49-F238E27FC236}">
                  <a16:creationId xmlns:a16="http://schemas.microsoft.com/office/drawing/2014/main" id="{5BDA1054-395A-43E4-B38A-9DA0ABA19A7D}"/>
                </a:ext>
              </a:extLst>
            </p:cNvPr>
            <p:cNvSpPr>
              <a:spLocks/>
            </p:cNvSpPr>
            <p:nvPr/>
          </p:nvSpPr>
          <p:spPr bwMode="auto">
            <a:xfrm>
              <a:off x="2639729" y="4694238"/>
              <a:ext cx="196850" cy="147638"/>
            </a:xfrm>
            <a:custGeom>
              <a:avLst/>
              <a:gdLst>
                <a:gd name="T0" fmla="*/ 52 w 52"/>
                <a:gd name="T1" fmla="*/ 38 h 39"/>
                <a:gd name="T2" fmla="*/ 43 w 52"/>
                <a:gd name="T3" fmla="*/ 35 h 39"/>
                <a:gd name="T4" fmla="*/ 23 w 52"/>
                <a:gd name="T5" fmla="*/ 23 h 39"/>
                <a:gd name="T6" fmla="*/ 6 w 52"/>
                <a:gd name="T7" fmla="*/ 8 h 39"/>
                <a:gd name="T8" fmla="*/ 0 w 52"/>
                <a:gd name="T9" fmla="*/ 0 h 39"/>
                <a:gd name="T10" fmla="*/ 25 w 52"/>
                <a:gd name="T11" fmla="*/ 21 h 39"/>
                <a:gd name="T12" fmla="*/ 52 w 52"/>
                <a:gd name="T13" fmla="*/ 38 h 39"/>
              </a:gdLst>
              <a:ahLst/>
              <a:cxnLst>
                <a:cxn ang="0">
                  <a:pos x="T0" y="T1"/>
                </a:cxn>
                <a:cxn ang="0">
                  <a:pos x="T2" y="T3"/>
                </a:cxn>
                <a:cxn ang="0">
                  <a:pos x="T4" y="T5"/>
                </a:cxn>
                <a:cxn ang="0">
                  <a:pos x="T6" y="T7"/>
                </a:cxn>
                <a:cxn ang="0">
                  <a:pos x="T8" y="T9"/>
                </a:cxn>
                <a:cxn ang="0">
                  <a:pos x="T10" y="T11"/>
                </a:cxn>
                <a:cxn ang="0">
                  <a:pos x="T12" y="T13"/>
                </a:cxn>
              </a:cxnLst>
              <a:rect l="0" t="0" r="r" b="b"/>
              <a:pathLst>
                <a:path w="52" h="39">
                  <a:moveTo>
                    <a:pt x="52" y="38"/>
                  </a:moveTo>
                  <a:cubicBezTo>
                    <a:pt x="52" y="39"/>
                    <a:pt x="48" y="37"/>
                    <a:pt x="43" y="35"/>
                  </a:cubicBezTo>
                  <a:cubicBezTo>
                    <a:pt x="38" y="32"/>
                    <a:pt x="30" y="28"/>
                    <a:pt x="23" y="23"/>
                  </a:cubicBezTo>
                  <a:cubicBezTo>
                    <a:pt x="16" y="18"/>
                    <a:pt x="10" y="12"/>
                    <a:pt x="6" y="8"/>
                  </a:cubicBezTo>
                  <a:cubicBezTo>
                    <a:pt x="2" y="3"/>
                    <a:pt x="0" y="0"/>
                    <a:pt x="0" y="0"/>
                  </a:cubicBezTo>
                  <a:cubicBezTo>
                    <a:pt x="0" y="0"/>
                    <a:pt x="10" y="11"/>
                    <a:pt x="25" y="21"/>
                  </a:cubicBezTo>
                  <a:cubicBezTo>
                    <a:pt x="39" y="32"/>
                    <a:pt x="52" y="38"/>
                    <a:pt x="52" y="38"/>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49" name="Freeform 227">
              <a:extLst>
                <a:ext uri="{FF2B5EF4-FFF2-40B4-BE49-F238E27FC236}">
                  <a16:creationId xmlns:a16="http://schemas.microsoft.com/office/drawing/2014/main" id="{129449A6-3742-4194-9BF1-20DA26E8CF89}"/>
                </a:ext>
              </a:extLst>
            </p:cNvPr>
            <p:cNvSpPr>
              <a:spLocks/>
            </p:cNvSpPr>
            <p:nvPr/>
          </p:nvSpPr>
          <p:spPr bwMode="auto">
            <a:xfrm>
              <a:off x="3225517" y="4516438"/>
              <a:ext cx="36513" cy="309563"/>
            </a:xfrm>
            <a:custGeom>
              <a:avLst/>
              <a:gdLst>
                <a:gd name="T0" fmla="*/ 2 w 10"/>
                <a:gd name="T1" fmla="*/ 0 h 82"/>
                <a:gd name="T2" fmla="*/ 2 w 10"/>
                <a:gd name="T3" fmla="*/ 12 h 82"/>
                <a:gd name="T4" fmla="*/ 4 w 10"/>
                <a:gd name="T5" fmla="*/ 41 h 82"/>
                <a:gd name="T6" fmla="*/ 8 w 10"/>
                <a:gd name="T7" fmla="*/ 70 h 82"/>
                <a:gd name="T8" fmla="*/ 9 w 10"/>
                <a:gd name="T9" fmla="*/ 82 h 82"/>
                <a:gd name="T10" fmla="*/ 6 w 10"/>
                <a:gd name="T11" fmla="*/ 70 h 82"/>
                <a:gd name="T12" fmla="*/ 1 w 10"/>
                <a:gd name="T13" fmla="*/ 41 h 82"/>
                <a:gd name="T14" fmla="*/ 1 w 10"/>
                <a:gd name="T15" fmla="*/ 12 h 82"/>
                <a:gd name="T16" fmla="*/ 2 w 1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82">
                  <a:moveTo>
                    <a:pt x="2" y="0"/>
                  </a:moveTo>
                  <a:cubicBezTo>
                    <a:pt x="2" y="0"/>
                    <a:pt x="2" y="4"/>
                    <a:pt x="2" y="12"/>
                  </a:cubicBezTo>
                  <a:cubicBezTo>
                    <a:pt x="3" y="19"/>
                    <a:pt x="3" y="30"/>
                    <a:pt x="4" y="41"/>
                  </a:cubicBezTo>
                  <a:cubicBezTo>
                    <a:pt x="5" y="52"/>
                    <a:pt x="6" y="62"/>
                    <a:pt x="8" y="70"/>
                  </a:cubicBezTo>
                  <a:cubicBezTo>
                    <a:pt x="9" y="77"/>
                    <a:pt x="10" y="81"/>
                    <a:pt x="9" y="82"/>
                  </a:cubicBezTo>
                  <a:cubicBezTo>
                    <a:pt x="9" y="82"/>
                    <a:pt x="8" y="77"/>
                    <a:pt x="6" y="70"/>
                  </a:cubicBezTo>
                  <a:cubicBezTo>
                    <a:pt x="4" y="63"/>
                    <a:pt x="3" y="52"/>
                    <a:pt x="1" y="41"/>
                  </a:cubicBezTo>
                  <a:cubicBezTo>
                    <a:pt x="0" y="30"/>
                    <a:pt x="0" y="19"/>
                    <a:pt x="1" y="12"/>
                  </a:cubicBezTo>
                  <a:cubicBezTo>
                    <a:pt x="1" y="4"/>
                    <a:pt x="2" y="0"/>
                    <a:pt x="2"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0" name="Freeform 228">
              <a:extLst>
                <a:ext uri="{FF2B5EF4-FFF2-40B4-BE49-F238E27FC236}">
                  <a16:creationId xmlns:a16="http://schemas.microsoft.com/office/drawing/2014/main" id="{FCC90EFB-24B7-4125-B197-CE9D97A24980}"/>
                </a:ext>
              </a:extLst>
            </p:cNvPr>
            <p:cNvSpPr>
              <a:spLocks/>
            </p:cNvSpPr>
            <p:nvPr/>
          </p:nvSpPr>
          <p:spPr bwMode="auto">
            <a:xfrm>
              <a:off x="3269967" y="4505325"/>
              <a:ext cx="87313" cy="84138"/>
            </a:xfrm>
            <a:custGeom>
              <a:avLst/>
              <a:gdLst>
                <a:gd name="T0" fmla="*/ 13 w 23"/>
                <a:gd name="T1" fmla="*/ 0 h 22"/>
                <a:gd name="T2" fmla="*/ 15 w 23"/>
                <a:gd name="T3" fmla="*/ 1 h 22"/>
                <a:gd name="T4" fmla="*/ 20 w 23"/>
                <a:gd name="T5" fmla="*/ 5 h 22"/>
                <a:gd name="T6" fmla="*/ 21 w 23"/>
                <a:gd name="T7" fmla="*/ 15 h 22"/>
                <a:gd name="T8" fmla="*/ 12 w 23"/>
                <a:gd name="T9" fmla="*/ 21 h 22"/>
                <a:gd name="T10" fmla="*/ 1 w 23"/>
                <a:gd name="T11" fmla="*/ 15 h 22"/>
                <a:gd name="T12" fmla="*/ 3 w 23"/>
                <a:gd name="T13" fmla="*/ 6 h 22"/>
                <a:gd name="T14" fmla="*/ 8 w 23"/>
                <a:gd name="T15" fmla="*/ 2 h 22"/>
                <a:gd name="T16" fmla="*/ 10 w 23"/>
                <a:gd name="T17" fmla="*/ 2 h 22"/>
                <a:gd name="T18" fmla="*/ 4 w 23"/>
                <a:gd name="T19" fmla="*/ 7 h 22"/>
                <a:gd name="T20" fmla="*/ 3 w 23"/>
                <a:gd name="T21" fmla="*/ 15 h 22"/>
                <a:gd name="T22" fmla="*/ 11 w 23"/>
                <a:gd name="T23" fmla="*/ 19 h 22"/>
                <a:gd name="T24" fmla="*/ 19 w 23"/>
                <a:gd name="T25" fmla="*/ 14 h 22"/>
                <a:gd name="T26" fmla="*/ 18 w 23"/>
                <a:gd name="T27" fmla="*/ 6 h 22"/>
                <a:gd name="T28" fmla="*/ 13 w 23"/>
                <a:gd name="T2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2">
                  <a:moveTo>
                    <a:pt x="13" y="0"/>
                  </a:moveTo>
                  <a:cubicBezTo>
                    <a:pt x="13" y="0"/>
                    <a:pt x="13" y="0"/>
                    <a:pt x="15" y="1"/>
                  </a:cubicBezTo>
                  <a:cubicBezTo>
                    <a:pt x="16" y="1"/>
                    <a:pt x="18" y="2"/>
                    <a:pt x="20" y="5"/>
                  </a:cubicBezTo>
                  <a:cubicBezTo>
                    <a:pt x="21" y="7"/>
                    <a:pt x="23" y="11"/>
                    <a:pt x="21" y="15"/>
                  </a:cubicBezTo>
                  <a:cubicBezTo>
                    <a:pt x="20" y="18"/>
                    <a:pt x="16" y="21"/>
                    <a:pt x="12" y="21"/>
                  </a:cubicBezTo>
                  <a:cubicBezTo>
                    <a:pt x="7" y="22"/>
                    <a:pt x="3" y="19"/>
                    <a:pt x="1" y="15"/>
                  </a:cubicBezTo>
                  <a:cubicBezTo>
                    <a:pt x="0" y="12"/>
                    <a:pt x="1" y="8"/>
                    <a:pt x="3" y="6"/>
                  </a:cubicBezTo>
                  <a:cubicBezTo>
                    <a:pt x="4" y="3"/>
                    <a:pt x="6" y="2"/>
                    <a:pt x="8" y="2"/>
                  </a:cubicBezTo>
                  <a:cubicBezTo>
                    <a:pt x="9" y="1"/>
                    <a:pt x="10" y="2"/>
                    <a:pt x="10" y="2"/>
                  </a:cubicBezTo>
                  <a:cubicBezTo>
                    <a:pt x="10" y="2"/>
                    <a:pt x="7" y="2"/>
                    <a:pt x="4" y="7"/>
                  </a:cubicBezTo>
                  <a:cubicBezTo>
                    <a:pt x="3" y="9"/>
                    <a:pt x="2" y="12"/>
                    <a:pt x="3" y="15"/>
                  </a:cubicBezTo>
                  <a:cubicBezTo>
                    <a:pt x="4" y="17"/>
                    <a:pt x="8" y="19"/>
                    <a:pt x="11" y="19"/>
                  </a:cubicBezTo>
                  <a:cubicBezTo>
                    <a:pt x="15" y="19"/>
                    <a:pt x="18" y="17"/>
                    <a:pt x="19" y="14"/>
                  </a:cubicBezTo>
                  <a:cubicBezTo>
                    <a:pt x="20" y="11"/>
                    <a:pt x="20" y="8"/>
                    <a:pt x="18" y="6"/>
                  </a:cubicBezTo>
                  <a:cubicBezTo>
                    <a:pt x="16" y="1"/>
                    <a:pt x="12" y="1"/>
                    <a:pt x="13" y="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1" name="Freeform 231">
              <a:extLst>
                <a:ext uri="{FF2B5EF4-FFF2-40B4-BE49-F238E27FC236}">
                  <a16:creationId xmlns:a16="http://schemas.microsoft.com/office/drawing/2014/main" id="{6D67B4B1-3A86-486C-9C06-D5265C1CE98B}"/>
                </a:ext>
              </a:extLst>
            </p:cNvPr>
            <p:cNvSpPr>
              <a:spLocks/>
            </p:cNvSpPr>
            <p:nvPr/>
          </p:nvSpPr>
          <p:spPr bwMode="auto">
            <a:xfrm>
              <a:off x="4543142" y="3841750"/>
              <a:ext cx="641350" cy="361950"/>
            </a:xfrm>
            <a:custGeom>
              <a:avLst/>
              <a:gdLst>
                <a:gd name="T0" fmla="*/ 0 w 170"/>
                <a:gd name="T1" fmla="*/ 33 h 96"/>
                <a:gd name="T2" fmla="*/ 49 w 170"/>
                <a:gd name="T3" fmla="*/ 1 h 96"/>
                <a:gd name="T4" fmla="*/ 115 w 170"/>
                <a:gd name="T5" fmla="*/ 10 h 96"/>
                <a:gd name="T6" fmla="*/ 160 w 170"/>
                <a:gd name="T7" fmla="*/ 55 h 96"/>
                <a:gd name="T8" fmla="*/ 114 w 170"/>
                <a:gd name="T9" fmla="*/ 31 h 96"/>
                <a:gd name="T10" fmla="*/ 108 w 170"/>
                <a:gd name="T11" fmla="*/ 31 h 96"/>
                <a:gd name="T12" fmla="*/ 144 w 170"/>
                <a:gd name="T13" fmla="*/ 62 h 96"/>
                <a:gd name="T14" fmla="*/ 136 w 170"/>
                <a:gd name="T15" fmla="*/ 72 h 96"/>
                <a:gd name="T16" fmla="*/ 101 w 170"/>
                <a:gd name="T17" fmla="*/ 48 h 96"/>
                <a:gd name="T18" fmla="*/ 132 w 170"/>
                <a:gd name="T19" fmla="*/ 76 h 96"/>
                <a:gd name="T20" fmla="*/ 125 w 170"/>
                <a:gd name="T21" fmla="*/ 87 h 96"/>
                <a:gd name="T22" fmla="*/ 94 w 170"/>
                <a:gd name="T23" fmla="*/ 60 h 96"/>
                <a:gd name="T24" fmla="*/ 116 w 170"/>
                <a:gd name="T25" fmla="*/ 86 h 96"/>
                <a:gd name="T26" fmla="*/ 107 w 170"/>
                <a:gd name="T27" fmla="*/ 92 h 96"/>
                <a:gd name="T28" fmla="*/ 85 w 170"/>
                <a:gd name="T29" fmla="*/ 68 h 96"/>
                <a:gd name="T30" fmla="*/ 71 w 170"/>
                <a:gd name="T31" fmla="*/ 74 h 96"/>
                <a:gd name="T32" fmla="*/ 19 w 170"/>
                <a:gd name="T33" fmla="*/ 89 h 96"/>
                <a:gd name="T34" fmla="*/ 0 w 170"/>
                <a:gd name="T35" fmla="*/ 3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96">
                  <a:moveTo>
                    <a:pt x="0" y="33"/>
                  </a:moveTo>
                  <a:cubicBezTo>
                    <a:pt x="0" y="33"/>
                    <a:pt x="42" y="2"/>
                    <a:pt x="49" y="1"/>
                  </a:cubicBezTo>
                  <a:cubicBezTo>
                    <a:pt x="56" y="0"/>
                    <a:pt x="112" y="7"/>
                    <a:pt x="115" y="10"/>
                  </a:cubicBezTo>
                  <a:cubicBezTo>
                    <a:pt x="118" y="13"/>
                    <a:pt x="170" y="52"/>
                    <a:pt x="160" y="55"/>
                  </a:cubicBezTo>
                  <a:cubicBezTo>
                    <a:pt x="150" y="59"/>
                    <a:pt x="114" y="31"/>
                    <a:pt x="114" y="31"/>
                  </a:cubicBezTo>
                  <a:cubicBezTo>
                    <a:pt x="108" y="31"/>
                    <a:pt x="108" y="31"/>
                    <a:pt x="108" y="31"/>
                  </a:cubicBezTo>
                  <a:cubicBezTo>
                    <a:pt x="108" y="31"/>
                    <a:pt x="139" y="54"/>
                    <a:pt x="144" y="62"/>
                  </a:cubicBezTo>
                  <a:cubicBezTo>
                    <a:pt x="148" y="69"/>
                    <a:pt x="142" y="76"/>
                    <a:pt x="136" y="72"/>
                  </a:cubicBezTo>
                  <a:cubicBezTo>
                    <a:pt x="130" y="68"/>
                    <a:pt x="104" y="47"/>
                    <a:pt x="101" y="48"/>
                  </a:cubicBezTo>
                  <a:cubicBezTo>
                    <a:pt x="99" y="48"/>
                    <a:pt x="129" y="72"/>
                    <a:pt x="132" y="76"/>
                  </a:cubicBezTo>
                  <a:cubicBezTo>
                    <a:pt x="135" y="82"/>
                    <a:pt x="131" y="91"/>
                    <a:pt x="125" y="87"/>
                  </a:cubicBezTo>
                  <a:cubicBezTo>
                    <a:pt x="122" y="85"/>
                    <a:pt x="94" y="60"/>
                    <a:pt x="94" y="60"/>
                  </a:cubicBezTo>
                  <a:cubicBezTo>
                    <a:pt x="94" y="60"/>
                    <a:pt x="114" y="83"/>
                    <a:pt x="116" y="86"/>
                  </a:cubicBezTo>
                  <a:cubicBezTo>
                    <a:pt x="117" y="92"/>
                    <a:pt x="112" y="96"/>
                    <a:pt x="107" y="92"/>
                  </a:cubicBezTo>
                  <a:cubicBezTo>
                    <a:pt x="103" y="89"/>
                    <a:pt x="90" y="71"/>
                    <a:pt x="85" y="68"/>
                  </a:cubicBezTo>
                  <a:cubicBezTo>
                    <a:pt x="85" y="68"/>
                    <a:pt x="80" y="66"/>
                    <a:pt x="71" y="74"/>
                  </a:cubicBezTo>
                  <a:cubicBezTo>
                    <a:pt x="62" y="81"/>
                    <a:pt x="19" y="89"/>
                    <a:pt x="19" y="89"/>
                  </a:cubicBezTo>
                  <a:lnTo>
                    <a:pt x="0" y="33"/>
                  </a:ln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2" name="Freeform 232">
              <a:extLst>
                <a:ext uri="{FF2B5EF4-FFF2-40B4-BE49-F238E27FC236}">
                  <a16:creationId xmlns:a16="http://schemas.microsoft.com/office/drawing/2014/main" id="{5E0229E8-7614-4595-A607-BC9CE29206F2}"/>
                </a:ext>
              </a:extLst>
            </p:cNvPr>
            <p:cNvSpPr>
              <a:spLocks/>
            </p:cNvSpPr>
            <p:nvPr/>
          </p:nvSpPr>
          <p:spPr bwMode="auto">
            <a:xfrm>
              <a:off x="4592354" y="3913188"/>
              <a:ext cx="301625" cy="125413"/>
            </a:xfrm>
            <a:custGeom>
              <a:avLst/>
              <a:gdLst>
                <a:gd name="T0" fmla="*/ 0 w 80"/>
                <a:gd name="T1" fmla="*/ 22 h 33"/>
                <a:gd name="T2" fmla="*/ 13 w 80"/>
                <a:gd name="T3" fmla="*/ 28 h 33"/>
                <a:gd name="T4" fmla="*/ 28 w 80"/>
                <a:gd name="T5" fmla="*/ 25 h 33"/>
                <a:gd name="T6" fmla="*/ 75 w 80"/>
                <a:gd name="T7" fmla="*/ 31 h 33"/>
                <a:gd name="T8" fmla="*/ 80 w 80"/>
                <a:gd name="T9" fmla="*/ 27 h 33"/>
                <a:gd name="T10" fmla="*/ 76 w 80"/>
                <a:gd name="T11" fmla="*/ 23 h 33"/>
                <a:gd name="T12" fmla="*/ 29 w 8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80" h="33">
                  <a:moveTo>
                    <a:pt x="0" y="22"/>
                  </a:moveTo>
                  <a:cubicBezTo>
                    <a:pt x="2" y="27"/>
                    <a:pt x="8" y="29"/>
                    <a:pt x="13" y="28"/>
                  </a:cubicBezTo>
                  <a:cubicBezTo>
                    <a:pt x="18" y="28"/>
                    <a:pt x="23" y="26"/>
                    <a:pt x="28" y="25"/>
                  </a:cubicBezTo>
                  <a:cubicBezTo>
                    <a:pt x="44" y="23"/>
                    <a:pt x="60" y="33"/>
                    <a:pt x="75" y="31"/>
                  </a:cubicBezTo>
                  <a:cubicBezTo>
                    <a:pt x="77" y="30"/>
                    <a:pt x="80" y="29"/>
                    <a:pt x="80" y="27"/>
                  </a:cubicBezTo>
                  <a:cubicBezTo>
                    <a:pt x="80" y="25"/>
                    <a:pt x="78" y="23"/>
                    <a:pt x="76" y="23"/>
                  </a:cubicBezTo>
                  <a:cubicBezTo>
                    <a:pt x="60" y="15"/>
                    <a:pt x="45" y="7"/>
                    <a:pt x="29" y="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3" name="Freeform 233">
              <a:extLst>
                <a:ext uri="{FF2B5EF4-FFF2-40B4-BE49-F238E27FC236}">
                  <a16:creationId xmlns:a16="http://schemas.microsoft.com/office/drawing/2014/main" id="{0544AFEE-B69F-470F-8DA2-AA70324FDB79}"/>
                </a:ext>
              </a:extLst>
            </p:cNvPr>
            <p:cNvSpPr>
              <a:spLocks/>
            </p:cNvSpPr>
            <p:nvPr/>
          </p:nvSpPr>
          <p:spPr bwMode="auto">
            <a:xfrm>
              <a:off x="4592354" y="3910013"/>
              <a:ext cx="309563" cy="128588"/>
            </a:xfrm>
            <a:custGeom>
              <a:avLst/>
              <a:gdLst>
                <a:gd name="T0" fmla="*/ 29 w 82"/>
                <a:gd name="T1" fmla="*/ 1 h 34"/>
                <a:gd name="T2" fmla="*/ 34 w 82"/>
                <a:gd name="T3" fmla="*/ 3 h 34"/>
                <a:gd name="T4" fmla="*/ 48 w 82"/>
                <a:gd name="T5" fmla="*/ 9 h 34"/>
                <a:gd name="T6" fmla="*/ 69 w 82"/>
                <a:gd name="T7" fmla="*/ 19 h 34"/>
                <a:gd name="T8" fmla="*/ 75 w 82"/>
                <a:gd name="T9" fmla="*/ 21 h 34"/>
                <a:gd name="T10" fmla="*/ 81 w 82"/>
                <a:gd name="T11" fmla="*/ 26 h 34"/>
                <a:gd name="T12" fmla="*/ 80 w 82"/>
                <a:gd name="T13" fmla="*/ 31 h 34"/>
                <a:gd name="T14" fmla="*/ 76 w 82"/>
                <a:gd name="T15" fmla="*/ 33 h 34"/>
                <a:gd name="T16" fmla="*/ 68 w 82"/>
                <a:gd name="T17" fmla="*/ 33 h 34"/>
                <a:gd name="T18" fmla="*/ 40 w 82"/>
                <a:gd name="T19" fmla="*/ 28 h 34"/>
                <a:gd name="T20" fmla="*/ 29 w 82"/>
                <a:gd name="T21" fmla="*/ 27 h 34"/>
                <a:gd name="T22" fmla="*/ 18 w 82"/>
                <a:gd name="T23" fmla="*/ 30 h 34"/>
                <a:gd name="T24" fmla="*/ 3 w 82"/>
                <a:gd name="T25" fmla="*/ 27 h 34"/>
                <a:gd name="T26" fmla="*/ 0 w 82"/>
                <a:gd name="T27" fmla="*/ 23 h 34"/>
                <a:gd name="T28" fmla="*/ 4 w 82"/>
                <a:gd name="T29" fmla="*/ 26 h 34"/>
                <a:gd name="T30" fmla="*/ 18 w 82"/>
                <a:gd name="T31" fmla="*/ 27 h 34"/>
                <a:gd name="T32" fmla="*/ 28 w 82"/>
                <a:gd name="T33" fmla="*/ 25 h 34"/>
                <a:gd name="T34" fmla="*/ 41 w 82"/>
                <a:gd name="T35" fmla="*/ 25 h 34"/>
                <a:gd name="T36" fmla="*/ 68 w 82"/>
                <a:gd name="T37" fmla="*/ 31 h 34"/>
                <a:gd name="T38" fmla="*/ 75 w 82"/>
                <a:gd name="T39" fmla="*/ 30 h 34"/>
                <a:gd name="T40" fmla="*/ 78 w 82"/>
                <a:gd name="T41" fmla="*/ 27 h 34"/>
                <a:gd name="T42" fmla="*/ 74 w 82"/>
                <a:gd name="T43" fmla="*/ 24 h 34"/>
                <a:gd name="T44" fmla="*/ 68 w 82"/>
                <a:gd name="T45" fmla="*/ 21 h 34"/>
                <a:gd name="T46" fmla="*/ 47 w 82"/>
                <a:gd name="T47" fmla="*/ 11 h 34"/>
                <a:gd name="T48" fmla="*/ 34 w 82"/>
                <a:gd name="T49" fmla="*/ 4 h 34"/>
                <a:gd name="T50" fmla="*/ 29 w 82"/>
                <a:gd name="T51" fmla="*/ 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34">
                  <a:moveTo>
                    <a:pt x="29" y="1"/>
                  </a:moveTo>
                  <a:cubicBezTo>
                    <a:pt x="29" y="0"/>
                    <a:pt x="31" y="1"/>
                    <a:pt x="34" y="3"/>
                  </a:cubicBezTo>
                  <a:cubicBezTo>
                    <a:pt x="38" y="4"/>
                    <a:pt x="42" y="6"/>
                    <a:pt x="48" y="9"/>
                  </a:cubicBezTo>
                  <a:cubicBezTo>
                    <a:pt x="54" y="12"/>
                    <a:pt x="61" y="15"/>
                    <a:pt x="69" y="19"/>
                  </a:cubicBezTo>
                  <a:cubicBezTo>
                    <a:pt x="71" y="20"/>
                    <a:pt x="73" y="21"/>
                    <a:pt x="75" y="21"/>
                  </a:cubicBezTo>
                  <a:cubicBezTo>
                    <a:pt x="77" y="23"/>
                    <a:pt x="80" y="23"/>
                    <a:pt x="81" y="26"/>
                  </a:cubicBezTo>
                  <a:cubicBezTo>
                    <a:pt x="82" y="28"/>
                    <a:pt x="81" y="30"/>
                    <a:pt x="80" y="31"/>
                  </a:cubicBezTo>
                  <a:cubicBezTo>
                    <a:pt x="78" y="32"/>
                    <a:pt x="77" y="33"/>
                    <a:pt x="76" y="33"/>
                  </a:cubicBezTo>
                  <a:cubicBezTo>
                    <a:pt x="73" y="33"/>
                    <a:pt x="71" y="34"/>
                    <a:pt x="68" y="33"/>
                  </a:cubicBezTo>
                  <a:cubicBezTo>
                    <a:pt x="58" y="33"/>
                    <a:pt x="49" y="29"/>
                    <a:pt x="40" y="28"/>
                  </a:cubicBezTo>
                  <a:cubicBezTo>
                    <a:pt x="36" y="27"/>
                    <a:pt x="32" y="27"/>
                    <a:pt x="29" y="27"/>
                  </a:cubicBezTo>
                  <a:cubicBezTo>
                    <a:pt x="25" y="28"/>
                    <a:pt x="22" y="29"/>
                    <a:pt x="18" y="30"/>
                  </a:cubicBezTo>
                  <a:cubicBezTo>
                    <a:pt x="12" y="31"/>
                    <a:pt x="6" y="30"/>
                    <a:pt x="3" y="27"/>
                  </a:cubicBezTo>
                  <a:cubicBezTo>
                    <a:pt x="0" y="25"/>
                    <a:pt x="0" y="23"/>
                    <a:pt x="0" y="23"/>
                  </a:cubicBezTo>
                  <a:cubicBezTo>
                    <a:pt x="0" y="22"/>
                    <a:pt x="1" y="25"/>
                    <a:pt x="4" y="26"/>
                  </a:cubicBezTo>
                  <a:cubicBezTo>
                    <a:pt x="7" y="28"/>
                    <a:pt x="12" y="29"/>
                    <a:pt x="18" y="27"/>
                  </a:cubicBezTo>
                  <a:cubicBezTo>
                    <a:pt x="21" y="27"/>
                    <a:pt x="24" y="26"/>
                    <a:pt x="28" y="25"/>
                  </a:cubicBezTo>
                  <a:cubicBezTo>
                    <a:pt x="32" y="24"/>
                    <a:pt x="37" y="25"/>
                    <a:pt x="41" y="25"/>
                  </a:cubicBezTo>
                  <a:cubicBezTo>
                    <a:pt x="50" y="27"/>
                    <a:pt x="59" y="30"/>
                    <a:pt x="68" y="31"/>
                  </a:cubicBezTo>
                  <a:cubicBezTo>
                    <a:pt x="70" y="31"/>
                    <a:pt x="73" y="30"/>
                    <a:pt x="75" y="30"/>
                  </a:cubicBezTo>
                  <a:cubicBezTo>
                    <a:pt x="77" y="30"/>
                    <a:pt x="79" y="28"/>
                    <a:pt x="78" y="27"/>
                  </a:cubicBezTo>
                  <a:cubicBezTo>
                    <a:pt x="78" y="26"/>
                    <a:pt x="76" y="25"/>
                    <a:pt x="74" y="24"/>
                  </a:cubicBezTo>
                  <a:cubicBezTo>
                    <a:pt x="72" y="23"/>
                    <a:pt x="70" y="22"/>
                    <a:pt x="68" y="21"/>
                  </a:cubicBezTo>
                  <a:cubicBezTo>
                    <a:pt x="60" y="17"/>
                    <a:pt x="53" y="14"/>
                    <a:pt x="47" y="11"/>
                  </a:cubicBezTo>
                  <a:cubicBezTo>
                    <a:pt x="42" y="8"/>
                    <a:pt x="37" y="5"/>
                    <a:pt x="34" y="4"/>
                  </a:cubicBezTo>
                  <a:cubicBezTo>
                    <a:pt x="31" y="2"/>
                    <a:pt x="29" y="1"/>
                    <a:pt x="29" y="1"/>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4" name="Freeform 234">
              <a:extLst>
                <a:ext uri="{FF2B5EF4-FFF2-40B4-BE49-F238E27FC236}">
                  <a16:creationId xmlns:a16="http://schemas.microsoft.com/office/drawing/2014/main" id="{E8EFBAD5-ECA9-462D-A5AD-6C3563AB738A}"/>
                </a:ext>
              </a:extLst>
            </p:cNvPr>
            <p:cNvSpPr>
              <a:spLocks/>
            </p:cNvSpPr>
            <p:nvPr/>
          </p:nvSpPr>
          <p:spPr bwMode="auto">
            <a:xfrm>
              <a:off x="4866992" y="3940175"/>
              <a:ext cx="279400" cy="112713"/>
            </a:xfrm>
            <a:custGeom>
              <a:avLst/>
              <a:gdLst>
                <a:gd name="T0" fmla="*/ 73 w 74"/>
                <a:gd name="T1" fmla="*/ 29 h 30"/>
                <a:gd name="T2" fmla="*/ 62 w 74"/>
                <a:gd name="T3" fmla="*/ 27 h 30"/>
                <a:gd name="T4" fmla="*/ 50 w 74"/>
                <a:gd name="T5" fmla="*/ 22 h 30"/>
                <a:gd name="T6" fmla="*/ 37 w 74"/>
                <a:gd name="T7" fmla="*/ 12 h 30"/>
                <a:gd name="T8" fmla="*/ 27 w 74"/>
                <a:gd name="T9" fmla="*/ 6 h 30"/>
                <a:gd name="T10" fmla="*/ 28 w 74"/>
                <a:gd name="T11" fmla="*/ 6 h 30"/>
                <a:gd name="T12" fmla="*/ 0 w 74"/>
                <a:gd name="T13" fmla="*/ 1 h 30"/>
                <a:gd name="T14" fmla="*/ 28 w 74"/>
                <a:gd name="T15" fmla="*/ 3 h 30"/>
                <a:gd name="T16" fmla="*/ 29 w 74"/>
                <a:gd name="T17" fmla="*/ 3 h 30"/>
                <a:gd name="T18" fmla="*/ 29 w 74"/>
                <a:gd name="T19" fmla="*/ 3 h 30"/>
                <a:gd name="T20" fmla="*/ 39 w 74"/>
                <a:gd name="T21" fmla="*/ 10 h 30"/>
                <a:gd name="T22" fmla="*/ 51 w 74"/>
                <a:gd name="T23" fmla="*/ 19 h 30"/>
                <a:gd name="T24" fmla="*/ 63 w 74"/>
                <a:gd name="T25" fmla="*/ 25 h 30"/>
                <a:gd name="T26" fmla="*/ 73 w 74"/>
                <a:gd name="T27"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0">
                  <a:moveTo>
                    <a:pt x="73" y="29"/>
                  </a:moveTo>
                  <a:cubicBezTo>
                    <a:pt x="73" y="30"/>
                    <a:pt x="69" y="29"/>
                    <a:pt x="62" y="27"/>
                  </a:cubicBezTo>
                  <a:cubicBezTo>
                    <a:pt x="58" y="26"/>
                    <a:pt x="54" y="24"/>
                    <a:pt x="50" y="22"/>
                  </a:cubicBezTo>
                  <a:cubicBezTo>
                    <a:pt x="46" y="19"/>
                    <a:pt x="42" y="16"/>
                    <a:pt x="37" y="12"/>
                  </a:cubicBezTo>
                  <a:cubicBezTo>
                    <a:pt x="34" y="10"/>
                    <a:pt x="30" y="8"/>
                    <a:pt x="27" y="6"/>
                  </a:cubicBezTo>
                  <a:cubicBezTo>
                    <a:pt x="28" y="6"/>
                    <a:pt x="28" y="6"/>
                    <a:pt x="28" y="6"/>
                  </a:cubicBezTo>
                  <a:cubicBezTo>
                    <a:pt x="11" y="4"/>
                    <a:pt x="0" y="2"/>
                    <a:pt x="0" y="1"/>
                  </a:cubicBezTo>
                  <a:cubicBezTo>
                    <a:pt x="0" y="0"/>
                    <a:pt x="12" y="1"/>
                    <a:pt x="28" y="3"/>
                  </a:cubicBezTo>
                  <a:cubicBezTo>
                    <a:pt x="29" y="3"/>
                    <a:pt x="29" y="3"/>
                    <a:pt x="29" y="3"/>
                  </a:cubicBezTo>
                  <a:cubicBezTo>
                    <a:pt x="29" y="3"/>
                    <a:pt x="29" y="3"/>
                    <a:pt x="29" y="3"/>
                  </a:cubicBezTo>
                  <a:cubicBezTo>
                    <a:pt x="32" y="5"/>
                    <a:pt x="35" y="8"/>
                    <a:pt x="39" y="10"/>
                  </a:cubicBezTo>
                  <a:cubicBezTo>
                    <a:pt x="43" y="13"/>
                    <a:pt x="47" y="16"/>
                    <a:pt x="51" y="19"/>
                  </a:cubicBezTo>
                  <a:cubicBezTo>
                    <a:pt x="55" y="22"/>
                    <a:pt x="59" y="24"/>
                    <a:pt x="63" y="25"/>
                  </a:cubicBezTo>
                  <a:cubicBezTo>
                    <a:pt x="69" y="28"/>
                    <a:pt x="74" y="29"/>
                    <a:pt x="73" y="29"/>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5" name="Freeform 235">
              <a:extLst>
                <a:ext uri="{FF2B5EF4-FFF2-40B4-BE49-F238E27FC236}">
                  <a16:creationId xmlns:a16="http://schemas.microsoft.com/office/drawing/2014/main" id="{79BCE401-494F-4541-8807-9F94B15548D6}"/>
                </a:ext>
              </a:extLst>
            </p:cNvPr>
            <p:cNvSpPr>
              <a:spLocks/>
            </p:cNvSpPr>
            <p:nvPr/>
          </p:nvSpPr>
          <p:spPr bwMode="auto">
            <a:xfrm>
              <a:off x="2247617" y="5138738"/>
              <a:ext cx="857250" cy="366713"/>
            </a:xfrm>
            <a:custGeom>
              <a:avLst/>
              <a:gdLst>
                <a:gd name="T0" fmla="*/ 192 w 227"/>
                <a:gd name="T1" fmla="*/ 0 h 97"/>
                <a:gd name="T2" fmla="*/ 11 w 227"/>
                <a:gd name="T3" fmla="*/ 51 h 97"/>
                <a:gd name="T4" fmla="*/ 19 w 227"/>
                <a:gd name="T5" fmla="*/ 92 h 97"/>
                <a:gd name="T6" fmla="*/ 168 w 227"/>
                <a:gd name="T7" fmla="*/ 96 h 97"/>
                <a:gd name="T8" fmla="*/ 227 w 227"/>
                <a:gd name="T9" fmla="*/ 78 h 97"/>
                <a:gd name="T10" fmla="*/ 192 w 227"/>
                <a:gd name="T11" fmla="*/ 0 h 97"/>
              </a:gdLst>
              <a:ahLst/>
              <a:cxnLst>
                <a:cxn ang="0">
                  <a:pos x="T0" y="T1"/>
                </a:cxn>
                <a:cxn ang="0">
                  <a:pos x="T2" y="T3"/>
                </a:cxn>
                <a:cxn ang="0">
                  <a:pos x="T4" y="T5"/>
                </a:cxn>
                <a:cxn ang="0">
                  <a:pos x="T6" y="T7"/>
                </a:cxn>
                <a:cxn ang="0">
                  <a:pos x="T8" y="T9"/>
                </a:cxn>
                <a:cxn ang="0">
                  <a:pos x="T10" y="T11"/>
                </a:cxn>
              </a:cxnLst>
              <a:rect l="0" t="0" r="r" b="b"/>
              <a:pathLst>
                <a:path w="227" h="97">
                  <a:moveTo>
                    <a:pt x="192" y="0"/>
                  </a:moveTo>
                  <a:cubicBezTo>
                    <a:pt x="192" y="0"/>
                    <a:pt x="18" y="48"/>
                    <a:pt x="11" y="51"/>
                  </a:cubicBezTo>
                  <a:cubicBezTo>
                    <a:pt x="0" y="54"/>
                    <a:pt x="2" y="93"/>
                    <a:pt x="19" y="92"/>
                  </a:cubicBezTo>
                  <a:cubicBezTo>
                    <a:pt x="26" y="92"/>
                    <a:pt x="152" y="97"/>
                    <a:pt x="168" y="96"/>
                  </a:cubicBezTo>
                  <a:cubicBezTo>
                    <a:pt x="184" y="95"/>
                    <a:pt x="227" y="78"/>
                    <a:pt x="227" y="78"/>
                  </a:cubicBezTo>
                  <a:lnTo>
                    <a:pt x="192"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56" name="Freeform 236">
              <a:extLst>
                <a:ext uri="{FF2B5EF4-FFF2-40B4-BE49-F238E27FC236}">
                  <a16:creationId xmlns:a16="http://schemas.microsoft.com/office/drawing/2014/main" id="{ED610F8B-BF05-4B00-AFF3-ACCD89AB5615}"/>
                </a:ext>
              </a:extLst>
            </p:cNvPr>
            <p:cNvSpPr>
              <a:spLocks/>
            </p:cNvSpPr>
            <p:nvPr/>
          </p:nvSpPr>
          <p:spPr bwMode="auto">
            <a:xfrm>
              <a:off x="2620679" y="5256213"/>
              <a:ext cx="79375" cy="136525"/>
            </a:xfrm>
            <a:custGeom>
              <a:avLst/>
              <a:gdLst>
                <a:gd name="T0" fmla="*/ 21 w 21"/>
                <a:gd name="T1" fmla="*/ 35 h 36"/>
                <a:gd name="T2" fmla="*/ 13 w 21"/>
                <a:gd name="T3" fmla="*/ 17 h 36"/>
                <a:gd name="T4" fmla="*/ 1 w 21"/>
                <a:gd name="T5" fmla="*/ 1 h 36"/>
                <a:gd name="T6" fmla="*/ 15 w 21"/>
                <a:gd name="T7" fmla="*/ 15 h 36"/>
                <a:gd name="T8" fmla="*/ 21 w 21"/>
                <a:gd name="T9" fmla="*/ 35 h 36"/>
              </a:gdLst>
              <a:ahLst/>
              <a:cxnLst>
                <a:cxn ang="0">
                  <a:pos x="T0" y="T1"/>
                </a:cxn>
                <a:cxn ang="0">
                  <a:pos x="T2" y="T3"/>
                </a:cxn>
                <a:cxn ang="0">
                  <a:pos x="T4" y="T5"/>
                </a:cxn>
                <a:cxn ang="0">
                  <a:pos x="T6" y="T7"/>
                </a:cxn>
                <a:cxn ang="0">
                  <a:pos x="T8" y="T9"/>
                </a:cxn>
              </a:cxnLst>
              <a:rect l="0" t="0" r="r" b="b"/>
              <a:pathLst>
                <a:path w="21" h="36">
                  <a:moveTo>
                    <a:pt x="21" y="35"/>
                  </a:moveTo>
                  <a:cubicBezTo>
                    <a:pt x="20" y="36"/>
                    <a:pt x="19" y="26"/>
                    <a:pt x="13" y="17"/>
                  </a:cubicBezTo>
                  <a:cubicBezTo>
                    <a:pt x="7" y="7"/>
                    <a:pt x="0" y="1"/>
                    <a:pt x="1" y="1"/>
                  </a:cubicBezTo>
                  <a:cubicBezTo>
                    <a:pt x="1" y="0"/>
                    <a:pt x="10" y="5"/>
                    <a:pt x="15" y="15"/>
                  </a:cubicBezTo>
                  <a:cubicBezTo>
                    <a:pt x="21" y="26"/>
                    <a:pt x="21" y="36"/>
                    <a:pt x="21" y="35"/>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7" name="Freeform 237">
              <a:extLst>
                <a:ext uri="{FF2B5EF4-FFF2-40B4-BE49-F238E27FC236}">
                  <a16:creationId xmlns:a16="http://schemas.microsoft.com/office/drawing/2014/main" id="{5B4E0242-97BC-437D-AA45-53D7B458243D}"/>
                </a:ext>
              </a:extLst>
            </p:cNvPr>
            <p:cNvSpPr>
              <a:spLocks/>
            </p:cNvSpPr>
            <p:nvPr/>
          </p:nvSpPr>
          <p:spPr bwMode="auto">
            <a:xfrm>
              <a:off x="2700054" y="5230813"/>
              <a:ext cx="71438" cy="127000"/>
            </a:xfrm>
            <a:custGeom>
              <a:avLst/>
              <a:gdLst>
                <a:gd name="T0" fmla="*/ 18 w 19"/>
                <a:gd name="T1" fmla="*/ 34 h 34"/>
                <a:gd name="T2" fmla="*/ 11 w 19"/>
                <a:gd name="T3" fmla="*/ 17 h 34"/>
                <a:gd name="T4" fmla="*/ 1 w 19"/>
                <a:gd name="T5" fmla="*/ 1 h 34"/>
                <a:gd name="T6" fmla="*/ 13 w 19"/>
                <a:gd name="T7" fmla="*/ 16 h 34"/>
                <a:gd name="T8" fmla="*/ 18 w 19"/>
                <a:gd name="T9" fmla="*/ 34 h 34"/>
              </a:gdLst>
              <a:ahLst/>
              <a:cxnLst>
                <a:cxn ang="0">
                  <a:pos x="T0" y="T1"/>
                </a:cxn>
                <a:cxn ang="0">
                  <a:pos x="T2" y="T3"/>
                </a:cxn>
                <a:cxn ang="0">
                  <a:pos x="T4" y="T5"/>
                </a:cxn>
                <a:cxn ang="0">
                  <a:pos x="T6" y="T7"/>
                </a:cxn>
                <a:cxn ang="0">
                  <a:pos x="T8" y="T9"/>
                </a:cxn>
              </a:cxnLst>
              <a:rect l="0" t="0" r="r" b="b"/>
              <a:pathLst>
                <a:path w="19" h="34">
                  <a:moveTo>
                    <a:pt x="18" y="34"/>
                  </a:moveTo>
                  <a:cubicBezTo>
                    <a:pt x="17" y="34"/>
                    <a:pt x="15" y="26"/>
                    <a:pt x="11" y="17"/>
                  </a:cubicBezTo>
                  <a:cubicBezTo>
                    <a:pt x="6" y="8"/>
                    <a:pt x="0" y="2"/>
                    <a:pt x="1" y="1"/>
                  </a:cubicBezTo>
                  <a:cubicBezTo>
                    <a:pt x="2" y="0"/>
                    <a:pt x="8" y="6"/>
                    <a:pt x="13" y="16"/>
                  </a:cubicBezTo>
                  <a:cubicBezTo>
                    <a:pt x="18" y="25"/>
                    <a:pt x="19" y="34"/>
                    <a:pt x="18" y="34"/>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8" name="Freeform 238">
              <a:extLst>
                <a:ext uri="{FF2B5EF4-FFF2-40B4-BE49-F238E27FC236}">
                  <a16:creationId xmlns:a16="http://schemas.microsoft.com/office/drawing/2014/main" id="{405B5077-7065-43CB-BF52-151750F1E83F}"/>
                </a:ext>
              </a:extLst>
            </p:cNvPr>
            <p:cNvSpPr>
              <a:spLocks/>
            </p:cNvSpPr>
            <p:nvPr/>
          </p:nvSpPr>
          <p:spPr bwMode="auto">
            <a:xfrm>
              <a:off x="2779429" y="5207000"/>
              <a:ext cx="65088" cy="136525"/>
            </a:xfrm>
            <a:custGeom>
              <a:avLst/>
              <a:gdLst>
                <a:gd name="T0" fmla="*/ 14 w 17"/>
                <a:gd name="T1" fmla="*/ 36 h 36"/>
                <a:gd name="T2" fmla="*/ 10 w 17"/>
                <a:gd name="T3" fmla="*/ 17 h 36"/>
                <a:gd name="T4" fmla="*/ 0 w 17"/>
                <a:gd name="T5" fmla="*/ 1 h 36"/>
                <a:gd name="T6" fmla="*/ 12 w 17"/>
                <a:gd name="T7" fmla="*/ 16 h 36"/>
                <a:gd name="T8" fmla="*/ 14 w 17"/>
                <a:gd name="T9" fmla="*/ 36 h 36"/>
              </a:gdLst>
              <a:ahLst/>
              <a:cxnLst>
                <a:cxn ang="0">
                  <a:pos x="T0" y="T1"/>
                </a:cxn>
                <a:cxn ang="0">
                  <a:pos x="T2" y="T3"/>
                </a:cxn>
                <a:cxn ang="0">
                  <a:pos x="T4" y="T5"/>
                </a:cxn>
                <a:cxn ang="0">
                  <a:pos x="T6" y="T7"/>
                </a:cxn>
                <a:cxn ang="0">
                  <a:pos x="T8" y="T9"/>
                </a:cxn>
              </a:cxnLst>
              <a:rect l="0" t="0" r="r" b="b"/>
              <a:pathLst>
                <a:path w="17" h="36">
                  <a:moveTo>
                    <a:pt x="14" y="36"/>
                  </a:moveTo>
                  <a:cubicBezTo>
                    <a:pt x="13" y="36"/>
                    <a:pt x="14" y="27"/>
                    <a:pt x="10" y="17"/>
                  </a:cubicBezTo>
                  <a:cubicBezTo>
                    <a:pt x="6" y="8"/>
                    <a:pt x="0" y="2"/>
                    <a:pt x="0" y="1"/>
                  </a:cubicBezTo>
                  <a:cubicBezTo>
                    <a:pt x="1" y="0"/>
                    <a:pt x="8" y="6"/>
                    <a:pt x="12" y="16"/>
                  </a:cubicBezTo>
                  <a:cubicBezTo>
                    <a:pt x="17" y="27"/>
                    <a:pt x="15" y="36"/>
                    <a:pt x="14" y="36"/>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59" name="Freeform 239">
              <a:extLst>
                <a:ext uri="{FF2B5EF4-FFF2-40B4-BE49-F238E27FC236}">
                  <a16:creationId xmlns:a16="http://schemas.microsoft.com/office/drawing/2014/main" id="{6890E97F-DDE8-46C1-BBC9-A8C320497B59}"/>
                </a:ext>
              </a:extLst>
            </p:cNvPr>
            <p:cNvSpPr>
              <a:spLocks/>
            </p:cNvSpPr>
            <p:nvPr/>
          </p:nvSpPr>
          <p:spPr bwMode="auto">
            <a:xfrm>
              <a:off x="2549242" y="5283200"/>
              <a:ext cx="60325" cy="115888"/>
            </a:xfrm>
            <a:custGeom>
              <a:avLst/>
              <a:gdLst>
                <a:gd name="T0" fmla="*/ 13 w 16"/>
                <a:gd name="T1" fmla="*/ 30 h 31"/>
                <a:gd name="T2" fmla="*/ 9 w 16"/>
                <a:gd name="T3" fmla="*/ 15 h 31"/>
                <a:gd name="T4" fmla="*/ 1 w 16"/>
                <a:gd name="T5" fmla="*/ 1 h 31"/>
                <a:gd name="T6" fmla="*/ 12 w 16"/>
                <a:gd name="T7" fmla="*/ 14 h 31"/>
                <a:gd name="T8" fmla="*/ 13 w 16"/>
                <a:gd name="T9" fmla="*/ 30 h 31"/>
              </a:gdLst>
              <a:ahLst/>
              <a:cxnLst>
                <a:cxn ang="0">
                  <a:pos x="T0" y="T1"/>
                </a:cxn>
                <a:cxn ang="0">
                  <a:pos x="T2" y="T3"/>
                </a:cxn>
                <a:cxn ang="0">
                  <a:pos x="T4" y="T5"/>
                </a:cxn>
                <a:cxn ang="0">
                  <a:pos x="T6" y="T7"/>
                </a:cxn>
                <a:cxn ang="0">
                  <a:pos x="T8" y="T9"/>
                </a:cxn>
              </a:cxnLst>
              <a:rect l="0" t="0" r="r" b="b"/>
              <a:pathLst>
                <a:path w="16" h="31">
                  <a:moveTo>
                    <a:pt x="13" y="30"/>
                  </a:moveTo>
                  <a:cubicBezTo>
                    <a:pt x="12" y="30"/>
                    <a:pt x="13" y="23"/>
                    <a:pt x="9" y="15"/>
                  </a:cubicBezTo>
                  <a:cubicBezTo>
                    <a:pt x="6" y="6"/>
                    <a:pt x="0" y="2"/>
                    <a:pt x="1" y="1"/>
                  </a:cubicBezTo>
                  <a:cubicBezTo>
                    <a:pt x="1" y="0"/>
                    <a:pt x="8" y="4"/>
                    <a:pt x="12" y="14"/>
                  </a:cubicBezTo>
                  <a:cubicBezTo>
                    <a:pt x="16" y="23"/>
                    <a:pt x="14" y="31"/>
                    <a:pt x="13" y="3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0" name="Freeform 240">
              <a:extLst>
                <a:ext uri="{FF2B5EF4-FFF2-40B4-BE49-F238E27FC236}">
                  <a16:creationId xmlns:a16="http://schemas.microsoft.com/office/drawing/2014/main" id="{BDB63090-CECC-40E6-B398-11B50FD44592}"/>
                </a:ext>
              </a:extLst>
            </p:cNvPr>
            <p:cNvSpPr>
              <a:spLocks/>
            </p:cNvSpPr>
            <p:nvPr/>
          </p:nvSpPr>
          <p:spPr bwMode="auto">
            <a:xfrm>
              <a:off x="2349217" y="5426075"/>
              <a:ext cx="709613" cy="60325"/>
            </a:xfrm>
            <a:custGeom>
              <a:avLst/>
              <a:gdLst>
                <a:gd name="T0" fmla="*/ 187 w 188"/>
                <a:gd name="T1" fmla="*/ 0 h 16"/>
                <a:gd name="T2" fmla="*/ 181 w 188"/>
                <a:gd name="T3" fmla="*/ 4 h 16"/>
                <a:gd name="T4" fmla="*/ 161 w 188"/>
                <a:gd name="T5" fmla="*/ 10 h 16"/>
                <a:gd name="T6" fmla="*/ 95 w 188"/>
                <a:gd name="T7" fmla="*/ 16 h 16"/>
                <a:gd name="T8" fmla="*/ 28 w 188"/>
                <a:gd name="T9" fmla="*/ 14 h 16"/>
                <a:gd name="T10" fmla="*/ 8 w 188"/>
                <a:gd name="T11" fmla="*/ 13 h 16"/>
                <a:gd name="T12" fmla="*/ 0 w 188"/>
                <a:gd name="T13" fmla="*/ 12 h 16"/>
                <a:gd name="T14" fmla="*/ 8 w 188"/>
                <a:gd name="T15" fmla="*/ 12 h 16"/>
                <a:gd name="T16" fmla="*/ 28 w 188"/>
                <a:gd name="T17" fmla="*/ 12 h 16"/>
                <a:gd name="T18" fmla="*/ 95 w 188"/>
                <a:gd name="T19" fmla="*/ 13 h 16"/>
                <a:gd name="T20" fmla="*/ 161 w 188"/>
                <a:gd name="T21" fmla="*/ 8 h 16"/>
                <a:gd name="T22" fmla="*/ 187 w 188"/>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8" h="16">
                  <a:moveTo>
                    <a:pt x="187" y="0"/>
                  </a:moveTo>
                  <a:cubicBezTo>
                    <a:pt x="188" y="1"/>
                    <a:pt x="185" y="2"/>
                    <a:pt x="181" y="4"/>
                  </a:cubicBezTo>
                  <a:cubicBezTo>
                    <a:pt x="176" y="5"/>
                    <a:pt x="170" y="8"/>
                    <a:pt x="161" y="10"/>
                  </a:cubicBezTo>
                  <a:cubicBezTo>
                    <a:pt x="145" y="14"/>
                    <a:pt x="121" y="16"/>
                    <a:pt x="95" y="16"/>
                  </a:cubicBezTo>
                  <a:cubicBezTo>
                    <a:pt x="69" y="16"/>
                    <a:pt x="45" y="14"/>
                    <a:pt x="28" y="14"/>
                  </a:cubicBezTo>
                  <a:cubicBezTo>
                    <a:pt x="20" y="13"/>
                    <a:pt x="13" y="13"/>
                    <a:pt x="8" y="13"/>
                  </a:cubicBezTo>
                  <a:cubicBezTo>
                    <a:pt x="3" y="12"/>
                    <a:pt x="0" y="12"/>
                    <a:pt x="0" y="12"/>
                  </a:cubicBezTo>
                  <a:cubicBezTo>
                    <a:pt x="0" y="12"/>
                    <a:pt x="3" y="12"/>
                    <a:pt x="8" y="12"/>
                  </a:cubicBezTo>
                  <a:cubicBezTo>
                    <a:pt x="13" y="12"/>
                    <a:pt x="20" y="12"/>
                    <a:pt x="28" y="12"/>
                  </a:cubicBezTo>
                  <a:cubicBezTo>
                    <a:pt x="46" y="12"/>
                    <a:pt x="69" y="12"/>
                    <a:pt x="95" y="13"/>
                  </a:cubicBezTo>
                  <a:cubicBezTo>
                    <a:pt x="121" y="13"/>
                    <a:pt x="144" y="11"/>
                    <a:pt x="161" y="8"/>
                  </a:cubicBezTo>
                  <a:cubicBezTo>
                    <a:pt x="178" y="4"/>
                    <a:pt x="187" y="0"/>
                    <a:pt x="187" y="0"/>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1" name="Freeform 241">
              <a:extLst>
                <a:ext uri="{FF2B5EF4-FFF2-40B4-BE49-F238E27FC236}">
                  <a16:creationId xmlns:a16="http://schemas.microsoft.com/office/drawing/2014/main" id="{BDAA90B2-F189-4FF7-A094-F45737169C20}"/>
                </a:ext>
              </a:extLst>
            </p:cNvPr>
            <p:cNvSpPr>
              <a:spLocks/>
            </p:cNvSpPr>
            <p:nvPr/>
          </p:nvSpPr>
          <p:spPr bwMode="auto">
            <a:xfrm>
              <a:off x="2387317" y="5308600"/>
              <a:ext cx="55563" cy="163513"/>
            </a:xfrm>
            <a:custGeom>
              <a:avLst/>
              <a:gdLst>
                <a:gd name="T0" fmla="*/ 8 w 15"/>
                <a:gd name="T1" fmla="*/ 43 h 43"/>
                <a:gd name="T2" fmla="*/ 10 w 15"/>
                <a:gd name="T3" fmla="*/ 36 h 43"/>
                <a:gd name="T4" fmla="*/ 12 w 15"/>
                <a:gd name="T5" fmla="*/ 20 h 43"/>
                <a:gd name="T6" fmla="*/ 5 w 15"/>
                <a:gd name="T7" fmla="*/ 5 h 43"/>
                <a:gd name="T8" fmla="*/ 0 w 15"/>
                <a:gd name="T9" fmla="*/ 0 h 43"/>
                <a:gd name="T10" fmla="*/ 6 w 15"/>
                <a:gd name="T11" fmla="*/ 4 h 43"/>
                <a:gd name="T12" fmla="*/ 14 w 15"/>
                <a:gd name="T13" fmla="*/ 20 h 43"/>
                <a:gd name="T14" fmla="*/ 12 w 15"/>
                <a:gd name="T15" fmla="*/ 37 h 43"/>
                <a:gd name="T16" fmla="*/ 8 w 15"/>
                <a:gd name="T17"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43">
                  <a:moveTo>
                    <a:pt x="8" y="43"/>
                  </a:moveTo>
                  <a:cubicBezTo>
                    <a:pt x="7" y="43"/>
                    <a:pt x="9" y="40"/>
                    <a:pt x="10" y="36"/>
                  </a:cubicBezTo>
                  <a:cubicBezTo>
                    <a:pt x="12" y="32"/>
                    <a:pt x="13" y="26"/>
                    <a:pt x="12" y="20"/>
                  </a:cubicBezTo>
                  <a:cubicBezTo>
                    <a:pt x="10" y="14"/>
                    <a:pt x="7" y="8"/>
                    <a:pt x="5" y="5"/>
                  </a:cubicBezTo>
                  <a:cubicBezTo>
                    <a:pt x="2" y="2"/>
                    <a:pt x="0" y="0"/>
                    <a:pt x="0" y="0"/>
                  </a:cubicBezTo>
                  <a:cubicBezTo>
                    <a:pt x="0" y="0"/>
                    <a:pt x="3" y="1"/>
                    <a:pt x="6" y="4"/>
                  </a:cubicBezTo>
                  <a:cubicBezTo>
                    <a:pt x="9" y="7"/>
                    <a:pt x="13" y="13"/>
                    <a:pt x="14" y="20"/>
                  </a:cubicBezTo>
                  <a:cubicBezTo>
                    <a:pt x="15" y="26"/>
                    <a:pt x="14" y="33"/>
                    <a:pt x="12" y="37"/>
                  </a:cubicBezTo>
                  <a:cubicBezTo>
                    <a:pt x="10" y="41"/>
                    <a:pt x="8" y="43"/>
                    <a:pt x="8" y="43"/>
                  </a:cubicBezTo>
                </a:path>
              </a:pathLst>
            </a:custGeom>
            <a:solidFill>
              <a:srgbClr val="1A2E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2" name="Freeform 242">
              <a:extLst>
                <a:ext uri="{FF2B5EF4-FFF2-40B4-BE49-F238E27FC236}">
                  <a16:creationId xmlns:a16="http://schemas.microsoft.com/office/drawing/2014/main" id="{911DC1DF-D944-42FF-AEEE-818E1CF5DBB0}"/>
                </a:ext>
              </a:extLst>
            </p:cNvPr>
            <p:cNvSpPr>
              <a:spLocks/>
            </p:cNvSpPr>
            <p:nvPr/>
          </p:nvSpPr>
          <p:spPr bwMode="auto">
            <a:xfrm>
              <a:off x="3092167" y="3830638"/>
              <a:ext cx="615950" cy="561975"/>
            </a:xfrm>
            <a:custGeom>
              <a:avLst/>
              <a:gdLst>
                <a:gd name="T0" fmla="*/ 149 w 163"/>
                <a:gd name="T1" fmla="*/ 49 h 149"/>
                <a:gd name="T2" fmla="*/ 114 w 163"/>
                <a:gd name="T3" fmla="*/ 19 h 149"/>
                <a:gd name="T4" fmla="*/ 13 w 163"/>
                <a:gd name="T5" fmla="*/ 6 h 149"/>
                <a:gd name="T6" fmla="*/ 0 w 163"/>
                <a:gd name="T7" fmla="*/ 88 h 149"/>
                <a:gd name="T8" fmla="*/ 56 w 163"/>
                <a:gd name="T9" fmla="*/ 73 h 149"/>
                <a:gd name="T10" fmla="*/ 73 w 163"/>
                <a:gd name="T11" fmla="*/ 110 h 149"/>
                <a:gd name="T12" fmla="*/ 93 w 163"/>
                <a:gd name="T13" fmla="*/ 117 h 149"/>
                <a:gd name="T14" fmla="*/ 121 w 163"/>
                <a:gd name="T15" fmla="*/ 103 h 149"/>
                <a:gd name="T16" fmla="*/ 132 w 163"/>
                <a:gd name="T17" fmla="*/ 144 h 149"/>
                <a:gd name="T18" fmla="*/ 145 w 163"/>
                <a:gd name="T19" fmla="*/ 136 h 149"/>
                <a:gd name="T20" fmla="*/ 141 w 163"/>
                <a:gd name="T21" fmla="*/ 62 h 149"/>
                <a:gd name="T22" fmla="*/ 161 w 163"/>
                <a:gd name="T23" fmla="*/ 60 h 149"/>
                <a:gd name="T24" fmla="*/ 149 w 163"/>
                <a:gd name="T25" fmla="*/ 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3" h="149">
                  <a:moveTo>
                    <a:pt x="149" y="49"/>
                  </a:moveTo>
                  <a:cubicBezTo>
                    <a:pt x="134" y="44"/>
                    <a:pt x="141" y="28"/>
                    <a:pt x="114" y="19"/>
                  </a:cubicBezTo>
                  <a:cubicBezTo>
                    <a:pt x="94" y="12"/>
                    <a:pt x="72" y="0"/>
                    <a:pt x="13" y="6"/>
                  </a:cubicBezTo>
                  <a:cubicBezTo>
                    <a:pt x="0" y="88"/>
                    <a:pt x="0" y="88"/>
                    <a:pt x="0" y="88"/>
                  </a:cubicBezTo>
                  <a:cubicBezTo>
                    <a:pt x="56" y="73"/>
                    <a:pt x="56" y="73"/>
                    <a:pt x="56" y="73"/>
                  </a:cubicBezTo>
                  <a:cubicBezTo>
                    <a:pt x="73" y="110"/>
                    <a:pt x="73" y="110"/>
                    <a:pt x="73" y="110"/>
                  </a:cubicBezTo>
                  <a:cubicBezTo>
                    <a:pt x="76" y="117"/>
                    <a:pt x="85" y="120"/>
                    <a:pt x="93" y="117"/>
                  </a:cubicBezTo>
                  <a:cubicBezTo>
                    <a:pt x="121" y="103"/>
                    <a:pt x="121" y="103"/>
                    <a:pt x="121" y="103"/>
                  </a:cubicBezTo>
                  <a:cubicBezTo>
                    <a:pt x="121" y="103"/>
                    <a:pt x="130" y="143"/>
                    <a:pt x="132" y="144"/>
                  </a:cubicBezTo>
                  <a:cubicBezTo>
                    <a:pt x="139" y="149"/>
                    <a:pt x="146" y="142"/>
                    <a:pt x="145" y="136"/>
                  </a:cubicBezTo>
                  <a:cubicBezTo>
                    <a:pt x="144" y="131"/>
                    <a:pt x="141" y="62"/>
                    <a:pt x="141" y="62"/>
                  </a:cubicBezTo>
                  <a:cubicBezTo>
                    <a:pt x="141" y="62"/>
                    <a:pt x="163" y="68"/>
                    <a:pt x="161" y="60"/>
                  </a:cubicBezTo>
                  <a:cubicBezTo>
                    <a:pt x="161" y="60"/>
                    <a:pt x="163" y="53"/>
                    <a:pt x="149" y="49"/>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3" name="Freeform 243">
              <a:extLst>
                <a:ext uri="{FF2B5EF4-FFF2-40B4-BE49-F238E27FC236}">
                  <a16:creationId xmlns:a16="http://schemas.microsoft.com/office/drawing/2014/main" id="{F81C0919-66E2-4E81-952B-7DA3E2C1AA3F}"/>
                </a:ext>
              </a:extLst>
            </p:cNvPr>
            <p:cNvSpPr>
              <a:spLocks/>
            </p:cNvSpPr>
            <p:nvPr/>
          </p:nvSpPr>
          <p:spPr bwMode="auto">
            <a:xfrm>
              <a:off x="3409667" y="4170363"/>
              <a:ext cx="34925" cy="112713"/>
            </a:xfrm>
            <a:custGeom>
              <a:avLst/>
              <a:gdLst>
                <a:gd name="T0" fmla="*/ 3 w 9"/>
                <a:gd name="T1" fmla="*/ 30 h 30"/>
                <a:gd name="T2" fmla="*/ 5 w 9"/>
                <a:gd name="T3" fmla="*/ 26 h 30"/>
                <a:gd name="T4" fmla="*/ 7 w 9"/>
                <a:gd name="T5" fmla="*/ 15 h 30"/>
                <a:gd name="T6" fmla="*/ 3 w 9"/>
                <a:gd name="T7" fmla="*/ 4 h 30"/>
                <a:gd name="T8" fmla="*/ 0 w 9"/>
                <a:gd name="T9" fmla="*/ 0 h 30"/>
                <a:gd name="T10" fmla="*/ 4 w 9"/>
                <a:gd name="T11" fmla="*/ 3 h 30"/>
                <a:gd name="T12" fmla="*/ 8 w 9"/>
                <a:gd name="T13" fmla="*/ 14 h 30"/>
                <a:gd name="T14" fmla="*/ 6 w 9"/>
                <a:gd name="T15" fmla="*/ 26 h 30"/>
                <a:gd name="T16" fmla="*/ 3 w 9"/>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30">
                  <a:moveTo>
                    <a:pt x="3" y="30"/>
                  </a:moveTo>
                  <a:cubicBezTo>
                    <a:pt x="3" y="30"/>
                    <a:pt x="4" y="29"/>
                    <a:pt x="5" y="26"/>
                  </a:cubicBezTo>
                  <a:cubicBezTo>
                    <a:pt x="6" y="23"/>
                    <a:pt x="7" y="19"/>
                    <a:pt x="7" y="15"/>
                  </a:cubicBezTo>
                  <a:cubicBezTo>
                    <a:pt x="6" y="10"/>
                    <a:pt x="5" y="6"/>
                    <a:pt x="3" y="4"/>
                  </a:cubicBezTo>
                  <a:cubicBezTo>
                    <a:pt x="1" y="1"/>
                    <a:pt x="0" y="0"/>
                    <a:pt x="0" y="0"/>
                  </a:cubicBezTo>
                  <a:cubicBezTo>
                    <a:pt x="0" y="0"/>
                    <a:pt x="2" y="1"/>
                    <a:pt x="4" y="3"/>
                  </a:cubicBezTo>
                  <a:cubicBezTo>
                    <a:pt x="6" y="6"/>
                    <a:pt x="8" y="10"/>
                    <a:pt x="8" y="14"/>
                  </a:cubicBezTo>
                  <a:cubicBezTo>
                    <a:pt x="9" y="19"/>
                    <a:pt x="8" y="24"/>
                    <a:pt x="6" y="26"/>
                  </a:cubicBezTo>
                  <a:cubicBezTo>
                    <a:pt x="5" y="29"/>
                    <a:pt x="3" y="30"/>
                    <a:pt x="3" y="3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4" name="Freeform 244">
              <a:extLst>
                <a:ext uri="{FF2B5EF4-FFF2-40B4-BE49-F238E27FC236}">
                  <a16:creationId xmlns:a16="http://schemas.microsoft.com/office/drawing/2014/main" id="{E90B0B24-DDC5-420A-8D91-15B25AC722B4}"/>
                </a:ext>
              </a:extLst>
            </p:cNvPr>
            <p:cNvSpPr>
              <a:spLocks/>
            </p:cNvSpPr>
            <p:nvPr/>
          </p:nvSpPr>
          <p:spPr bwMode="auto">
            <a:xfrm>
              <a:off x="3469992" y="4148138"/>
              <a:ext cx="30163" cy="101600"/>
            </a:xfrm>
            <a:custGeom>
              <a:avLst/>
              <a:gdLst>
                <a:gd name="T0" fmla="*/ 5 w 8"/>
                <a:gd name="T1" fmla="*/ 27 h 27"/>
                <a:gd name="T2" fmla="*/ 6 w 8"/>
                <a:gd name="T3" fmla="*/ 13 h 27"/>
                <a:gd name="T4" fmla="*/ 0 w 8"/>
                <a:gd name="T5" fmla="*/ 0 h 27"/>
                <a:gd name="T6" fmla="*/ 3 w 8"/>
                <a:gd name="T7" fmla="*/ 3 h 27"/>
                <a:gd name="T8" fmla="*/ 7 w 8"/>
                <a:gd name="T9" fmla="*/ 12 h 27"/>
                <a:gd name="T10" fmla="*/ 7 w 8"/>
                <a:gd name="T11" fmla="*/ 23 h 27"/>
                <a:gd name="T12" fmla="*/ 5 w 8"/>
                <a:gd name="T13" fmla="*/ 27 h 27"/>
              </a:gdLst>
              <a:ahLst/>
              <a:cxnLst>
                <a:cxn ang="0">
                  <a:pos x="T0" y="T1"/>
                </a:cxn>
                <a:cxn ang="0">
                  <a:pos x="T2" y="T3"/>
                </a:cxn>
                <a:cxn ang="0">
                  <a:pos x="T4" y="T5"/>
                </a:cxn>
                <a:cxn ang="0">
                  <a:pos x="T6" y="T7"/>
                </a:cxn>
                <a:cxn ang="0">
                  <a:pos x="T8" y="T9"/>
                </a:cxn>
                <a:cxn ang="0">
                  <a:pos x="T10" y="T11"/>
                </a:cxn>
                <a:cxn ang="0">
                  <a:pos x="T12" y="T13"/>
                </a:cxn>
              </a:cxnLst>
              <a:rect l="0" t="0" r="r" b="b"/>
              <a:pathLst>
                <a:path w="8" h="27">
                  <a:moveTo>
                    <a:pt x="5" y="27"/>
                  </a:moveTo>
                  <a:cubicBezTo>
                    <a:pt x="5" y="26"/>
                    <a:pt x="7" y="20"/>
                    <a:pt x="6" y="13"/>
                  </a:cubicBezTo>
                  <a:cubicBezTo>
                    <a:pt x="4" y="5"/>
                    <a:pt x="0" y="0"/>
                    <a:pt x="0" y="0"/>
                  </a:cubicBezTo>
                  <a:cubicBezTo>
                    <a:pt x="1" y="0"/>
                    <a:pt x="2" y="1"/>
                    <a:pt x="3" y="3"/>
                  </a:cubicBezTo>
                  <a:cubicBezTo>
                    <a:pt x="5" y="5"/>
                    <a:pt x="6" y="8"/>
                    <a:pt x="7" y="12"/>
                  </a:cubicBezTo>
                  <a:cubicBezTo>
                    <a:pt x="8" y="16"/>
                    <a:pt x="8" y="20"/>
                    <a:pt x="7" y="23"/>
                  </a:cubicBezTo>
                  <a:cubicBezTo>
                    <a:pt x="6" y="25"/>
                    <a:pt x="6" y="27"/>
                    <a:pt x="5" y="27"/>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5" name="Freeform 245">
              <a:extLst>
                <a:ext uri="{FF2B5EF4-FFF2-40B4-BE49-F238E27FC236}">
                  <a16:creationId xmlns:a16="http://schemas.microsoft.com/office/drawing/2014/main" id="{13DA52DF-129C-447B-B734-8023686AED92}"/>
                </a:ext>
              </a:extLst>
            </p:cNvPr>
            <p:cNvSpPr>
              <a:spLocks/>
            </p:cNvSpPr>
            <p:nvPr/>
          </p:nvSpPr>
          <p:spPr bwMode="auto">
            <a:xfrm>
              <a:off x="3538254" y="4129088"/>
              <a:ext cx="15875" cy="85725"/>
            </a:xfrm>
            <a:custGeom>
              <a:avLst/>
              <a:gdLst>
                <a:gd name="T0" fmla="*/ 0 w 4"/>
                <a:gd name="T1" fmla="*/ 0 h 23"/>
                <a:gd name="T2" fmla="*/ 2 w 4"/>
                <a:gd name="T3" fmla="*/ 3 h 23"/>
                <a:gd name="T4" fmla="*/ 4 w 4"/>
                <a:gd name="T5" fmla="*/ 11 h 23"/>
                <a:gd name="T6" fmla="*/ 3 w 4"/>
                <a:gd name="T7" fmla="*/ 20 h 23"/>
                <a:gd name="T8" fmla="*/ 1 w 4"/>
                <a:gd name="T9" fmla="*/ 23 h 23"/>
                <a:gd name="T10" fmla="*/ 3 w 4"/>
                <a:gd name="T11" fmla="*/ 11 h 23"/>
                <a:gd name="T12" fmla="*/ 0 w 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 h="23">
                  <a:moveTo>
                    <a:pt x="0" y="0"/>
                  </a:moveTo>
                  <a:cubicBezTo>
                    <a:pt x="0" y="0"/>
                    <a:pt x="1" y="1"/>
                    <a:pt x="2" y="3"/>
                  </a:cubicBezTo>
                  <a:cubicBezTo>
                    <a:pt x="3" y="5"/>
                    <a:pt x="4" y="8"/>
                    <a:pt x="4" y="11"/>
                  </a:cubicBezTo>
                  <a:cubicBezTo>
                    <a:pt x="4" y="15"/>
                    <a:pt x="3" y="18"/>
                    <a:pt x="3" y="20"/>
                  </a:cubicBezTo>
                  <a:cubicBezTo>
                    <a:pt x="2" y="22"/>
                    <a:pt x="1" y="23"/>
                    <a:pt x="1" y="23"/>
                  </a:cubicBezTo>
                  <a:cubicBezTo>
                    <a:pt x="0" y="22"/>
                    <a:pt x="3" y="18"/>
                    <a:pt x="3" y="11"/>
                  </a:cubicBezTo>
                  <a:cubicBezTo>
                    <a:pt x="2" y="5"/>
                    <a:pt x="0" y="0"/>
                    <a:pt x="0" y="0"/>
                  </a:cubicBezTo>
                </a:path>
              </a:pathLst>
            </a:custGeom>
            <a:solidFill>
              <a:srgbClr val="FF99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6" name="Freeform 246">
              <a:extLst>
                <a:ext uri="{FF2B5EF4-FFF2-40B4-BE49-F238E27FC236}">
                  <a16:creationId xmlns:a16="http://schemas.microsoft.com/office/drawing/2014/main" id="{E6CA01B2-832B-46FC-A907-A3AB95C7ED19}"/>
                </a:ext>
              </a:extLst>
            </p:cNvPr>
            <p:cNvSpPr>
              <a:spLocks/>
            </p:cNvSpPr>
            <p:nvPr/>
          </p:nvSpPr>
          <p:spPr bwMode="auto">
            <a:xfrm>
              <a:off x="3122329" y="3589338"/>
              <a:ext cx="1925638" cy="882651"/>
            </a:xfrm>
            <a:custGeom>
              <a:avLst/>
              <a:gdLst>
                <a:gd name="T0" fmla="*/ 298 w 510"/>
                <a:gd name="T1" fmla="*/ 230 h 234"/>
                <a:gd name="T2" fmla="*/ 5 w 510"/>
                <a:gd name="T3" fmla="*/ 223 h 234"/>
                <a:gd name="T4" fmla="*/ 0 w 510"/>
                <a:gd name="T5" fmla="*/ 217 h 234"/>
                <a:gd name="T6" fmla="*/ 5 w 510"/>
                <a:gd name="T7" fmla="*/ 212 h 234"/>
                <a:gd name="T8" fmla="*/ 167 w 510"/>
                <a:gd name="T9" fmla="*/ 210 h 234"/>
                <a:gd name="T10" fmla="*/ 231 w 510"/>
                <a:gd name="T11" fmla="*/ 11 h 234"/>
                <a:gd name="T12" fmla="*/ 246 w 510"/>
                <a:gd name="T13" fmla="*/ 1 h 234"/>
                <a:gd name="T14" fmla="*/ 492 w 510"/>
                <a:gd name="T15" fmla="*/ 7 h 234"/>
                <a:gd name="T16" fmla="*/ 506 w 510"/>
                <a:gd name="T17" fmla="*/ 29 h 234"/>
                <a:gd name="T18" fmla="*/ 429 w 510"/>
                <a:gd name="T19" fmla="*/ 234 h 234"/>
                <a:gd name="T20" fmla="*/ 298 w 510"/>
                <a:gd name="T21" fmla="*/ 23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0" h="234">
                  <a:moveTo>
                    <a:pt x="298" y="230"/>
                  </a:moveTo>
                  <a:cubicBezTo>
                    <a:pt x="5" y="223"/>
                    <a:pt x="5" y="223"/>
                    <a:pt x="5" y="223"/>
                  </a:cubicBezTo>
                  <a:cubicBezTo>
                    <a:pt x="2" y="223"/>
                    <a:pt x="0" y="220"/>
                    <a:pt x="0" y="217"/>
                  </a:cubicBezTo>
                  <a:cubicBezTo>
                    <a:pt x="0" y="214"/>
                    <a:pt x="2" y="212"/>
                    <a:pt x="5" y="212"/>
                  </a:cubicBezTo>
                  <a:cubicBezTo>
                    <a:pt x="167" y="210"/>
                    <a:pt x="167" y="210"/>
                    <a:pt x="167" y="210"/>
                  </a:cubicBezTo>
                  <a:cubicBezTo>
                    <a:pt x="231" y="11"/>
                    <a:pt x="231" y="11"/>
                    <a:pt x="231" y="11"/>
                  </a:cubicBezTo>
                  <a:cubicBezTo>
                    <a:pt x="233" y="5"/>
                    <a:pt x="239" y="0"/>
                    <a:pt x="246" y="1"/>
                  </a:cubicBezTo>
                  <a:cubicBezTo>
                    <a:pt x="492" y="7"/>
                    <a:pt x="492" y="7"/>
                    <a:pt x="492" y="7"/>
                  </a:cubicBezTo>
                  <a:cubicBezTo>
                    <a:pt x="503" y="8"/>
                    <a:pt x="510" y="19"/>
                    <a:pt x="506" y="29"/>
                  </a:cubicBezTo>
                  <a:cubicBezTo>
                    <a:pt x="429" y="234"/>
                    <a:pt x="429" y="234"/>
                    <a:pt x="429" y="234"/>
                  </a:cubicBezTo>
                  <a:cubicBezTo>
                    <a:pt x="298" y="230"/>
                    <a:pt x="298" y="230"/>
                    <a:pt x="298" y="230"/>
                  </a:cubicBezTo>
                </a:path>
              </a:pathLst>
            </a:custGeom>
            <a:solidFill>
              <a:srgbClr val="375A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7" name="Freeform 248">
              <a:extLst>
                <a:ext uri="{FF2B5EF4-FFF2-40B4-BE49-F238E27FC236}">
                  <a16:creationId xmlns:a16="http://schemas.microsoft.com/office/drawing/2014/main" id="{0CFE22E0-D3B0-42DC-8C17-78F309D44D20}"/>
                </a:ext>
              </a:extLst>
            </p:cNvPr>
            <p:cNvSpPr>
              <a:spLocks/>
            </p:cNvSpPr>
            <p:nvPr/>
          </p:nvSpPr>
          <p:spPr bwMode="auto">
            <a:xfrm>
              <a:off x="2666717" y="3702050"/>
              <a:ext cx="3175" cy="19050"/>
            </a:xfrm>
            <a:custGeom>
              <a:avLst/>
              <a:gdLst>
                <a:gd name="T0" fmla="*/ 1 w 1"/>
                <a:gd name="T1" fmla="*/ 0 h 5"/>
                <a:gd name="T2" fmla="*/ 0 w 1"/>
                <a:gd name="T3" fmla="*/ 1 h 5"/>
                <a:gd name="T4" fmla="*/ 1 w 1"/>
                <a:gd name="T5" fmla="*/ 5 h 5"/>
                <a:gd name="T6" fmla="*/ 1 w 1"/>
                <a:gd name="T7" fmla="*/ 0 h 5"/>
              </a:gdLst>
              <a:ahLst/>
              <a:cxnLst>
                <a:cxn ang="0">
                  <a:pos x="T0" y="T1"/>
                </a:cxn>
                <a:cxn ang="0">
                  <a:pos x="T2" y="T3"/>
                </a:cxn>
                <a:cxn ang="0">
                  <a:pos x="T4" y="T5"/>
                </a:cxn>
                <a:cxn ang="0">
                  <a:pos x="T6" y="T7"/>
                </a:cxn>
              </a:cxnLst>
              <a:rect l="0" t="0" r="r" b="b"/>
              <a:pathLst>
                <a:path w="1" h="5">
                  <a:moveTo>
                    <a:pt x="1" y="0"/>
                  </a:moveTo>
                  <a:cubicBezTo>
                    <a:pt x="0" y="1"/>
                    <a:pt x="0" y="1"/>
                    <a:pt x="0" y="1"/>
                  </a:cubicBezTo>
                  <a:cubicBezTo>
                    <a:pt x="1" y="5"/>
                    <a:pt x="1" y="5"/>
                    <a:pt x="1" y="5"/>
                  </a:cubicBezTo>
                  <a:cubicBezTo>
                    <a:pt x="1" y="3"/>
                    <a:pt x="1" y="2"/>
                    <a:pt x="1" y="0"/>
                  </a:cubicBezTo>
                </a:path>
              </a:pathLst>
            </a:custGeom>
            <a:solidFill>
              <a:srgbClr val="B2B2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68" name="Freeform 249">
              <a:extLst>
                <a:ext uri="{FF2B5EF4-FFF2-40B4-BE49-F238E27FC236}">
                  <a16:creationId xmlns:a16="http://schemas.microsoft.com/office/drawing/2014/main" id="{F159C5AF-8FE7-4765-92BF-D760074F65DF}"/>
                </a:ext>
              </a:extLst>
            </p:cNvPr>
            <p:cNvSpPr>
              <a:spLocks/>
            </p:cNvSpPr>
            <p:nvPr/>
          </p:nvSpPr>
          <p:spPr bwMode="auto">
            <a:xfrm>
              <a:off x="2669892" y="3441700"/>
              <a:ext cx="139700" cy="404813"/>
            </a:xfrm>
            <a:custGeom>
              <a:avLst/>
              <a:gdLst>
                <a:gd name="T0" fmla="*/ 37 w 37"/>
                <a:gd name="T1" fmla="*/ 0 h 107"/>
                <a:gd name="T2" fmla="*/ 36 w 37"/>
                <a:gd name="T3" fmla="*/ 2 h 107"/>
                <a:gd name="T4" fmla="*/ 18 w 37"/>
                <a:gd name="T5" fmla="*/ 37 h 107"/>
                <a:gd name="T6" fmla="*/ 17 w 37"/>
                <a:gd name="T7" fmla="*/ 40 h 107"/>
                <a:gd name="T8" fmla="*/ 0 w 37"/>
                <a:gd name="T9" fmla="*/ 69 h 107"/>
                <a:gd name="T10" fmla="*/ 0 w 37"/>
                <a:gd name="T11" fmla="*/ 74 h 107"/>
                <a:gd name="T12" fmla="*/ 9 w 37"/>
                <a:gd name="T13" fmla="*/ 107 h 107"/>
                <a:gd name="T14" fmla="*/ 14 w 37"/>
                <a:gd name="T15" fmla="*/ 106 h 107"/>
                <a:gd name="T16" fmla="*/ 37 w 37"/>
                <a:gd name="T17" fmla="*/ 104 h 107"/>
                <a:gd name="T18" fmla="*/ 37 w 37"/>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07">
                  <a:moveTo>
                    <a:pt x="37" y="0"/>
                  </a:moveTo>
                  <a:cubicBezTo>
                    <a:pt x="37" y="1"/>
                    <a:pt x="36" y="1"/>
                    <a:pt x="36" y="2"/>
                  </a:cubicBezTo>
                  <a:cubicBezTo>
                    <a:pt x="31" y="11"/>
                    <a:pt x="25" y="24"/>
                    <a:pt x="18" y="37"/>
                  </a:cubicBezTo>
                  <a:cubicBezTo>
                    <a:pt x="17" y="40"/>
                    <a:pt x="17" y="40"/>
                    <a:pt x="17" y="40"/>
                  </a:cubicBezTo>
                  <a:cubicBezTo>
                    <a:pt x="0" y="69"/>
                    <a:pt x="0" y="69"/>
                    <a:pt x="0" y="69"/>
                  </a:cubicBezTo>
                  <a:cubicBezTo>
                    <a:pt x="0" y="71"/>
                    <a:pt x="0" y="72"/>
                    <a:pt x="0" y="74"/>
                  </a:cubicBezTo>
                  <a:cubicBezTo>
                    <a:pt x="9" y="107"/>
                    <a:pt x="9" y="107"/>
                    <a:pt x="9" y="107"/>
                  </a:cubicBezTo>
                  <a:cubicBezTo>
                    <a:pt x="11" y="107"/>
                    <a:pt x="13" y="107"/>
                    <a:pt x="14" y="106"/>
                  </a:cubicBezTo>
                  <a:cubicBezTo>
                    <a:pt x="21" y="106"/>
                    <a:pt x="29" y="105"/>
                    <a:pt x="37" y="104"/>
                  </a:cubicBezTo>
                  <a:cubicBezTo>
                    <a:pt x="37" y="0"/>
                    <a:pt x="37" y="0"/>
                    <a:pt x="37" y="0"/>
                  </a:cubicBezTo>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ID"/>
            </a:p>
          </p:txBody>
        </p:sp>
        <p:sp>
          <p:nvSpPr>
            <p:cNvPr id="69" name="Freeform 250">
              <a:extLst>
                <a:ext uri="{FF2B5EF4-FFF2-40B4-BE49-F238E27FC236}">
                  <a16:creationId xmlns:a16="http://schemas.microsoft.com/office/drawing/2014/main" id="{CBE547DE-C795-4CF0-B1AD-5F01E90A0FF0}"/>
                </a:ext>
              </a:extLst>
            </p:cNvPr>
            <p:cNvSpPr>
              <a:spLocks/>
            </p:cNvSpPr>
            <p:nvPr/>
          </p:nvSpPr>
          <p:spPr bwMode="auto">
            <a:xfrm>
              <a:off x="2666717" y="3581400"/>
              <a:ext cx="71438" cy="125413"/>
            </a:xfrm>
            <a:custGeom>
              <a:avLst/>
              <a:gdLst>
                <a:gd name="T0" fmla="*/ 19 w 19"/>
                <a:gd name="T1" fmla="*/ 0 h 33"/>
                <a:gd name="T2" fmla="*/ 13 w 19"/>
                <a:gd name="T3" fmla="*/ 9 h 33"/>
                <a:gd name="T4" fmla="*/ 1 w 19"/>
                <a:gd name="T5" fmla="*/ 31 h 33"/>
                <a:gd name="T6" fmla="*/ 0 w 19"/>
                <a:gd name="T7" fmla="*/ 32 h 33"/>
                <a:gd name="T8" fmla="*/ 0 w 19"/>
                <a:gd name="T9" fmla="*/ 33 h 33"/>
                <a:gd name="T10" fmla="*/ 1 w 19"/>
                <a:gd name="T11" fmla="*/ 32 h 33"/>
                <a:gd name="T12" fmla="*/ 18 w 19"/>
                <a:gd name="T13" fmla="*/ 3 h 33"/>
                <a:gd name="T14" fmla="*/ 19 w 19"/>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33">
                  <a:moveTo>
                    <a:pt x="19" y="0"/>
                  </a:moveTo>
                  <a:cubicBezTo>
                    <a:pt x="17" y="3"/>
                    <a:pt x="15" y="6"/>
                    <a:pt x="13" y="9"/>
                  </a:cubicBezTo>
                  <a:cubicBezTo>
                    <a:pt x="9" y="17"/>
                    <a:pt x="5" y="25"/>
                    <a:pt x="1" y="31"/>
                  </a:cubicBezTo>
                  <a:cubicBezTo>
                    <a:pt x="0" y="32"/>
                    <a:pt x="0" y="32"/>
                    <a:pt x="0" y="32"/>
                  </a:cubicBezTo>
                  <a:cubicBezTo>
                    <a:pt x="0" y="33"/>
                    <a:pt x="0" y="33"/>
                    <a:pt x="0" y="33"/>
                  </a:cubicBezTo>
                  <a:cubicBezTo>
                    <a:pt x="1" y="32"/>
                    <a:pt x="1" y="32"/>
                    <a:pt x="1" y="32"/>
                  </a:cubicBezTo>
                  <a:cubicBezTo>
                    <a:pt x="18" y="3"/>
                    <a:pt x="18" y="3"/>
                    <a:pt x="18" y="3"/>
                  </a:cubicBezTo>
                  <a:cubicBezTo>
                    <a:pt x="19" y="0"/>
                    <a:pt x="19" y="0"/>
                    <a:pt x="19" y="0"/>
                  </a:cubicBezTo>
                </a:path>
              </a:pathLst>
            </a:custGeom>
            <a:solidFill>
              <a:srgbClr val="B237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0" name="Freeform 251">
              <a:extLst>
                <a:ext uri="{FF2B5EF4-FFF2-40B4-BE49-F238E27FC236}">
                  <a16:creationId xmlns:a16="http://schemas.microsoft.com/office/drawing/2014/main" id="{A9ED5023-8512-4E7A-AAB8-67DDBC4B23FC}"/>
                </a:ext>
              </a:extLst>
            </p:cNvPr>
            <p:cNvSpPr>
              <a:spLocks/>
            </p:cNvSpPr>
            <p:nvPr/>
          </p:nvSpPr>
          <p:spPr bwMode="auto">
            <a:xfrm>
              <a:off x="2669892" y="3435350"/>
              <a:ext cx="139700" cy="263525"/>
            </a:xfrm>
            <a:custGeom>
              <a:avLst/>
              <a:gdLst>
                <a:gd name="T0" fmla="*/ 37 w 37"/>
                <a:gd name="T1" fmla="*/ 0 h 70"/>
                <a:gd name="T2" fmla="*/ 37 w 37"/>
                <a:gd name="T3" fmla="*/ 0 h 70"/>
                <a:gd name="T4" fmla="*/ 0 w 37"/>
                <a:gd name="T5" fmla="*/ 70 h 70"/>
                <a:gd name="T6" fmla="*/ 12 w 37"/>
                <a:gd name="T7" fmla="*/ 48 h 70"/>
                <a:gd name="T8" fmla="*/ 18 w 37"/>
                <a:gd name="T9" fmla="*/ 39 h 70"/>
                <a:gd name="T10" fmla="*/ 36 w 37"/>
                <a:gd name="T11" fmla="*/ 4 h 70"/>
                <a:gd name="T12" fmla="*/ 37 w 37"/>
                <a:gd name="T13" fmla="*/ 2 h 70"/>
                <a:gd name="T14" fmla="*/ 37 w 37"/>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70">
                  <a:moveTo>
                    <a:pt x="37" y="0"/>
                  </a:moveTo>
                  <a:cubicBezTo>
                    <a:pt x="37" y="0"/>
                    <a:pt x="37" y="0"/>
                    <a:pt x="37" y="0"/>
                  </a:cubicBezTo>
                  <a:cubicBezTo>
                    <a:pt x="0" y="70"/>
                    <a:pt x="0" y="70"/>
                    <a:pt x="0" y="70"/>
                  </a:cubicBezTo>
                  <a:cubicBezTo>
                    <a:pt x="4" y="64"/>
                    <a:pt x="8" y="56"/>
                    <a:pt x="12" y="48"/>
                  </a:cubicBezTo>
                  <a:cubicBezTo>
                    <a:pt x="14" y="45"/>
                    <a:pt x="16" y="42"/>
                    <a:pt x="18" y="39"/>
                  </a:cubicBezTo>
                  <a:cubicBezTo>
                    <a:pt x="25" y="26"/>
                    <a:pt x="31" y="13"/>
                    <a:pt x="36" y="4"/>
                  </a:cubicBezTo>
                  <a:cubicBezTo>
                    <a:pt x="36" y="3"/>
                    <a:pt x="37" y="3"/>
                    <a:pt x="37" y="2"/>
                  </a:cubicBezTo>
                  <a:cubicBezTo>
                    <a:pt x="37" y="0"/>
                    <a:pt x="37" y="0"/>
                    <a:pt x="37"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1" name="Freeform 252">
              <a:extLst>
                <a:ext uri="{FF2B5EF4-FFF2-40B4-BE49-F238E27FC236}">
                  <a16:creationId xmlns:a16="http://schemas.microsoft.com/office/drawing/2014/main" id="{532ADC13-5ED9-459A-A3C8-10EF09B281E3}"/>
                </a:ext>
              </a:extLst>
            </p:cNvPr>
            <p:cNvSpPr>
              <a:spLocks/>
            </p:cNvSpPr>
            <p:nvPr/>
          </p:nvSpPr>
          <p:spPr bwMode="auto">
            <a:xfrm>
              <a:off x="2704817" y="3833813"/>
              <a:ext cx="104775" cy="12700"/>
            </a:xfrm>
            <a:custGeom>
              <a:avLst/>
              <a:gdLst>
                <a:gd name="T0" fmla="*/ 28 w 28"/>
                <a:gd name="T1" fmla="*/ 0 h 3"/>
                <a:gd name="T2" fmla="*/ 5 w 28"/>
                <a:gd name="T3" fmla="*/ 2 h 3"/>
                <a:gd name="T4" fmla="*/ 0 w 28"/>
                <a:gd name="T5" fmla="*/ 3 h 3"/>
                <a:gd name="T6" fmla="*/ 0 w 28"/>
                <a:gd name="T7" fmla="*/ 3 h 3"/>
                <a:gd name="T8" fmla="*/ 28 w 28"/>
                <a:gd name="T9" fmla="*/ 1 h 3"/>
                <a:gd name="T10" fmla="*/ 28 w 28"/>
                <a:gd name="T11" fmla="*/ 0 h 3"/>
              </a:gdLst>
              <a:ahLst/>
              <a:cxnLst>
                <a:cxn ang="0">
                  <a:pos x="T0" y="T1"/>
                </a:cxn>
                <a:cxn ang="0">
                  <a:pos x="T2" y="T3"/>
                </a:cxn>
                <a:cxn ang="0">
                  <a:pos x="T4" y="T5"/>
                </a:cxn>
                <a:cxn ang="0">
                  <a:pos x="T6" y="T7"/>
                </a:cxn>
                <a:cxn ang="0">
                  <a:pos x="T8" y="T9"/>
                </a:cxn>
                <a:cxn ang="0">
                  <a:pos x="T10" y="T11"/>
                </a:cxn>
              </a:cxnLst>
              <a:rect l="0" t="0" r="r" b="b"/>
              <a:pathLst>
                <a:path w="28" h="3">
                  <a:moveTo>
                    <a:pt x="28" y="0"/>
                  </a:moveTo>
                  <a:cubicBezTo>
                    <a:pt x="20" y="1"/>
                    <a:pt x="12" y="2"/>
                    <a:pt x="5" y="2"/>
                  </a:cubicBezTo>
                  <a:cubicBezTo>
                    <a:pt x="4" y="3"/>
                    <a:pt x="2" y="3"/>
                    <a:pt x="0" y="3"/>
                  </a:cubicBezTo>
                  <a:cubicBezTo>
                    <a:pt x="0" y="3"/>
                    <a:pt x="0" y="3"/>
                    <a:pt x="0" y="3"/>
                  </a:cubicBezTo>
                  <a:cubicBezTo>
                    <a:pt x="28" y="1"/>
                    <a:pt x="28" y="1"/>
                    <a:pt x="28" y="1"/>
                  </a:cubicBezTo>
                  <a:cubicBezTo>
                    <a:pt x="28" y="0"/>
                    <a:pt x="28" y="0"/>
                    <a:pt x="28" y="0"/>
                  </a:cubicBezTo>
                </a:path>
              </a:pathLst>
            </a:custGeom>
            <a:solidFill>
              <a:srgbClr val="1220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2" name="Freeform 253">
              <a:extLst>
                <a:ext uri="{FF2B5EF4-FFF2-40B4-BE49-F238E27FC236}">
                  <a16:creationId xmlns:a16="http://schemas.microsoft.com/office/drawing/2014/main" id="{E6A9D0C1-0189-45FE-B48D-53BDD51C1F4A}"/>
                </a:ext>
              </a:extLst>
            </p:cNvPr>
            <p:cNvSpPr>
              <a:spLocks/>
            </p:cNvSpPr>
            <p:nvPr/>
          </p:nvSpPr>
          <p:spPr bwMode="auto">
            <a:xfrm>
              <a:off x="2900079" y="1522413"/>
              <a:ext cx="1125538" cy="1290638"/>
            </a:xfrm>
            <a:custGeom>
              <a:avLst/>
              <a:gdLst>
                <a:gd name="T0" fmla="*/ 109 w 298"/>
                <a:gd name="T1" fmla="*/ 287 h 342"/>
                <a:gd name="T2" fmla="*/ 19 w 298"/>
                <a:gd name="T3" fmla="*/ 203 h 342"/>
                <a:gd name="T4" fmla="*/ 34 w 298"/>
                <a:gd name="T5" fmla="*/ 65 h 342"/>
                <a:gd name="T6" fmla="*/ 161 w 298"/>
                <a:gd name="T7" fmla="*/ 13 h 342"/>
                <a:gd name="T8" fmla="*/ 284 w 298"/>
                <a:gd name="T9" fmla="*/ 115 h 342"/>
                <a:gd name="T10" fmla="*/ 109 w 298"/>
                <a:gd name="T11" fmla="*/ 287 h 342"/>
              </a:gdLst>
              <a:ahLst/>
              <a:cxnLst>
                <a:cxn ang="0">
                  <a:pos x="T0" y="T1"/>
                </a:cxn>
                <a:cxn ang="0">
                  <a:pos x="T2" y="T3"/>
                </a:cxn>
                <a:cxn ang="0">
                  <a:pos x="T4" y="T5"/>
                </a:cxn>
                <a:cxn ang="0">
                  <a:pos x="T6" y="T7"/>
                </a:cxn>
                <a:cxn ang="0">
                  <a:pos x="T8" y="T9"/>
                </a:cxn>
                <a:cxn ang="0">
                  <a:pos x="T10" y="T11"/>
                </a:cxn>
              </a:cxnLst>
              <a:rect l="0" t="0" r="r" b="b"/>
              <a:pathLst>
                <a:path w="298" h="342">
                  <a:moveTo>
                    <a:pt x="109" y="287"/>
                  </a:moveTo>
                  <a:cubicBezTo>
                    <a:pt x="109" y="287"/>
                    <a:pt x="39" y="274"/>
                    <a:pt x="19" y="203"/>
                  </a:cubicBezTo>
                  <a:cubicBezTo>
                    <a:pt x="0" y="136"/>
                    <a:pt x="15" y="101"/>
                    <a:pt x="34" y="65"/>
                  </a:cubicBezTo>
                  <a:cubicBezTo>
                    <a:pt x="49" y="37"/>
                    <a:pt x="96" y="0"/>
                    <a:pt x="161" y="13"/>
                  </a:cubicBezTo>
                  <a:cubicBezTo>
                    <a:pt x="228" y="27"/>
                    <a:pt x="277" y="61"/>
                    <a:pt x="284" y="115"/>
                  </a:cubicBezTo>
                  <a:cubicBezTo>
                    <a:pt x="298" y="217"/>
                    <a:pt x="216" y="342"/>
                    <a:pt x="109" y="287"/>
                  </a:cubicBezTo>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3" name="Freeform 254">
              <a:extLst>
                <a:ext uri="{FF2B5EF4-FFF2-40B4-BE49-F238E27FC236}">
                  <a16:creationId xmlns:a16="http://schemas.microsoft.com/office/drawing/2014/main" id="{4C287DA9-B970-406A-B069-B39AE31A5227}"/>
                </a:ext>
              </a:extLst>
            </p:cNvPr>
            <p:cNvSpPr>
              <a:spLocks/>
            </p:cNvSpPr>
            <p:nvPr/>
          </p:nvSpPr>
          <p:spPr bwMode="auto">
            <a:xfrm>
              <a:off x="2855629" y="1544638"/>
              <a:ext cx="534988" cy="784225"/>
            </a:xfrm>
            <a:custGeom>
              <a:avLst/>
              <a:gdLst>
                <a:gd name="T0" fmla="*/ 34 w 142"/>
                <a:gd name="T1" fmla="*/ 208 h 208"/>
                <a:gd name="T2" fmla="*/ 31 w 142"/>
                <a:gd name="T3" fmla="*/ 206 h 208"/>
                <a:gd name="T4" fmla="*/ 25 w 142"/>
                <a:gd name="T5" fmla="*/ 81 h 208"/>
                <a:gd name="T6" fmla="*/ 93 w 142"/>
                <a:gd name="T7" fmla="*/ 9 h 208"/>
                <a:gd name="T8" fmla="*/ 139 w 142"/>
                <a:gd name="T9" fmla="*/ 1 h 208"/>
                <a:gd name="T10" fmla="*/ 142 w 142"/>
                <a:gd name="T11" fmla="*/ 5 h 208"/>
                <a:gd name="T12" fmla="*/ 138 w 142"/>
                <a:gd name="T13" fmla="*/ 8 h 208"/>
                <a:gd name="T14" fmla="*/ 95 w 142"/>
                <a:gd name="T15" fmla="*/ 16 h 208"/>
                <a:gd name="T16" fmla="*/ 32 w 142"/>
                <a:gd name="T17" fmla="*/ 84 h 208"/>
                <a:gd name="T18" fmla="*/ 37 w 142"/>
                <a:gd name="T19" fmla="*/ 203 h 208"/>
                <a:gd name="T20" fmla="*/ 36 w 142"/>
                <a:gd name="T21" fmla="*/ 208 h 208"/>
                <a:gd name="T22" fmla="*/ 34 w 142"/>
                <a:gd name="T23"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208">
                  <a:moveTo>
                    <a:pt x="34" y="208"/>
                  </a:moveTo>
                  <a:cubicBezTo>
                    <a:pt x="33" y="208"/>
                    <a:pt x="32" y="208"/>
                    <a:pt x="31" y="206"/>
                  </a:cubicBezTo>
                  <a:cubicBezTo>
                    <a:pt x="30" y="204"/>
                    <a:pt x="0" y="151"/>
                    <a:pt x="25" y="81"/>
                  </a:cubicBezTo>
                  <a:cubicBezTo>
                    <a:pt x="40" y="38"/>
                    <a:pt x="70" y="18"/>
                    <a:pt x="93" y="9"/>
                  </a:cubicBezTo>
                  <a:cubicBezTo>
                    <a:pt x="117" y="0"/>
                    <a:pt x="138" y="1"/>
                    <a:pt x="139" y="1"/>
                  </a:cubicBezTo>
                  <a:cubicBezTo>
                    <a:pt x="141" y="1"/>
                    <a:pt x="142" y="3"/>
                    <a:pt x="142" y="5"/>
                  </a:cubicBezTo>
                  <a:cubicBezTo>
                    <a:pt x="142" y="7"/>
                    <a:pt x="140" y="8"/>
                    <a:pt x="138" y="8"/>
                  </a:cubicBezTo>
                  <a:cubicBezTo>
                    <a:pt x="138" y="8"/>
                    <a:pt x="118" y="7"/>
                    <a:pt x="95" y="16"/>
                  </a:cubicBezTo>
                  <a:cubicBezTo>
                    <a:pt x="65" y="28"/>
                    <a:pt x="43" y="51"/>
                    <a:pt x="32" y="84"/>
                  </a:cubicBezTo>
                  <a:cubicBezTo>
                    <a:pt x="8" y="150"/>
                    <a:pt x="37" y="202"/>
                    <a:pt x="37" y="203"/>
                  </a:cubicBezTo>
                  <a:cubicBezTo>
                    <a:pt x="38" y="205"/>
                    <a:pt x="38" y="207"/>
                    <a:pt x="36" y="208"/>
                  </a:cubicBezTo>
                  <a:cubicBezTo>
                    <a:pt x="35" y="208"/>
                    <a:pt x="35" y="208"/>
                    <a:pt x="34" y="20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D"/>
            </a:p>
          </p:txBody>
        </p:sp>
        <p:sp>
          <p:nvSpPr>
            <p:cNvPr id="74" name="Freeform 255">
              <a:extLst>
                <a:ext uri="{FF2B5EF4-FFF2-40B4-BE49-F238E27FC236}">
                  <a16:creationId xmlns:a16="http://schemas.microsoft.com/office/drawing/2014/main" id="{F08987A8-EC94-4DCA-9EC4-0DCC4F16BA98}"/>
                </a:ext>
              </a:extLst>
            </p:cNvPr>
            <p:cNvSpPr>
              <a:spLocks/>
            </p:cNvSpPr>
            <p:nvPr/>
          </p:nvSpPr>
          <p:spPr bwMode="auto">
            <a:xfrm>
              <a:off x="3636679" y="2498725"/>
              <a:ext cx="279400" cy="268288"/>
            </a:xfrm>
            <a:custGeom>
              <a:avLst/>
              <a:gdLst>
                <a:gd name="T0" fmla="*/ 28 w 74"/>
                <a:gd name="T1" fmla="*/ 0 h 71"/>
                <a:gd name="T2" fmla="*/ 4 w 74"/>
                <a:gd name="T3" fmla="*/ 27 h 71"/>
                <a:gd name="T4" fmla="*/ 31 w 74"/>
                <a:gd name="T5" fmla="*/ 67 h 71"/>
                <a:gd name="T6" fmla="*/ 71 w 74"/>
                <a:gd name="T7" fmla="*/ 40 h 71"/>
                <a:gd name="T8" fmla="*/ 57 w 74"/>
                <a:gd name="T9" fmla="*/ 5 h 71"/>
                <a:gd name="T10" fmla="*/ 44 w 74"/>
                <a:gd name="T11" fmla="*/ 0 h 71"/>
                <a:gd name="T12" fmla="*/ 44 w 74"/>
                <a:gd name="T13" fmla="*/ 0 h 71"/>
                <a:gd name="T14" fmla="*/ 45 w 74"/>
                <a:gd name="T15" fmla="*/ 5 h 71"/>
                <a:gd name="T16" fmla="*/ 55 w 74"/>
                <a:gd name="T17" fmla="*/ 10 h 71"/>
                <a:gd name="T18" fmla="*/ 66 w 74"/>
                <a:gd name="T19" fmla="*/ 39 h 71"/>
                <a:gd name="T20" fmla="*/ 32 w 74"/>
                <a:gd name="T21" fmla="*/ 62 h 71"/>
                <a:gd name="T22" fmla="*/ 9 w 74"/>
                <a:gd name="T23" fmla="*/ 28 h 71"/>
                <a:gd name="T24" fmla="*/ 30 w 74"/>
                <a:gd name="T25" fmla="*/ 6 h 71"/>
                <a:gd name="T26" fmla="*/ 28 w 74"/>
                <a:gd name="T2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0"/>
                  </a:moveTo>
                  <a:cubicBezTo>
                    <a:pt x="16" y="4"/>
                    <a:pt x="6" y="14"/>
                    <a:pt x="4" y="27"/>
                  </a:cubicBezTo>
                  <a:cubicBezTo>
                    <a:pt x="0" y="45"/>
                    <a:pt x="12" y="63"/>
                    <a:pt x="31" y="67"/>
                  </a:cubicBezTo>
                  <a:cubicBezTo>
                    <a:pt x="49" y="71"/>
                    <a:pt x="67" y="59"/>
                    <a:pt x="71" y="40"/>
                  </a:cubicBezTo>
                  <a:cubicBezTo>
                    <a:pt x="74" y="26"/>
                    <a:pt x="68" y="13"/>
                    <a:pt x="57" y="5"/>
                  </a:cubicBezTo>
                  <a:cubicBezTo>
                    <a:pt x="53" y="3"/>
                    <a:pt x="49" y="1"/>
                    <a:pt x="44" y="0"/>
                  </a:cubicBezTo>
                  <a:cubicBezTo>
                    <a:pt x="44" y="0"/>
                    <a:pt x="44" y="0"/>
                    <a:pt x="44" y="0"/>
                  </a:cubicBezTo>
                  <a:cubicBezTo>
                    <a:pt x="43" y="2"/>
                    <a:pt x="44" y="4"/>
                    <a:pt x="45" y="5"/>
                  </a:cubicBezTo>
                  <a:cubicBezTo>
                    <a:pt x="49" y="6"/>
                    <a:pt x="52" y="8"/>
                    <a:pt x="55" y="10"/>
                  </a:cubicBezTo>
                  <a:cubicBezTo>
                    <a:pt x="64" y="17"/>
                    <a:pt x="68" y="28"/>
                    <a:pt x="66" y="39"/>
                  </a:cubicBezTo>
                  <a:cubicBezTo>
                    <a:pt x="63" y="55"/>
                    <a:pt x="47" y="65"/>
                    <a:pt x="32" y="62"/>
                  </a:cubicBezTo>
                  <a:cubicBezTo>
                    <a:pt x="16" y="59"/>
                    <a:pt x="6" y="43"/>
                    <a:pt x="9" y="28"/>
                  </a:cubicBezTo>
                  <a:cubicBezTo>
                    <a:pt x="11" y="16"/>
                    <a:pt x="20" y="8"/>
                    <a:pt x="30" y="6"/>
                  </a:cubicBezTo>
                  <a:lnTo>
                    <a:pt x="28"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75" name="Freeform 256">
              <a:extLst>
                <a:ext uri="{FF2B5EF4-FFF2-40B4-BE49-F238E27FC236}">
                  <a16:creationId xmlns:a16="http://schemas.microsoft.com/office/drawing/2014/main" id="{896BFA43-D895-42D5-8309-FFE403F795C3}"/>
                </a:ext>
              </a:extLst>
            </p:cNvPr>
            <p:cNvSpPr>
              <a:spLocks/>
            </p:cNvSpPr>
            <p:nvPr/>
          </p:nvSpPr>
          <p:spPr bwMode="auto">
            <a:xfrm>
              <a:off x="3050892" y="2514600"/>
              <a:ext cx="514350" cy="603250"/>
            </a:xfrm>
            <a:custGeom>
              <a:avLst/>
              <a:gdLst>
                <a:gd name="T0" fmla="*/ 136 w 136"/>
                <a:gd name="T1" fmla="*/ 55 h 160"/>
                <a:gd name="T2" fmla="*/ 126 w 136"/>
                <a:gd name="T3" fmla="*/ 115 h 160"/>
                <a:gd name="T4" fmla="*/ 0 w 136"/>
                <a:gd name="T5" fmla="*/ 78 h 160"/>
                <a:gd name="T6" fmla="*/ 27 w 136"/>
                <a:gd name="T7" fmla="*/ 0 h 160"/>
                <a:gd name="T8" fmla="*/ 44 w 136"/>
                <a:gd name="T9" fmla="*/ 12 h 160"/>
                <a:gd name="T10" fmla="*/ 51 w 136"/>
                <a:gd name="T11" fmla="*/ 17 h 160"/>
                <a:gd name="T12" fmla="*/ 136 w 136"/>
                <a:gd name="T13" fmla="*/ 55 h 160"/>
              </a:gdLst>
              <a:ahLst/>
              <a:cxnLst>
                <a:cxn ang="0">
                  <a:pos x="T0" y="T1"/>
                </a:cxn>
                <a:cxn ang="0">
                  <a:pos x="T2" y="T3"/>
                </a:cxn>
                <a:cxn ang="0">
                  <a:pos x="T4" y="T5"/>
                </a:cxn>
                <a:cxn ang="0">
                  <a:pos x="T6" y="T7"/>
                </a:cxn>
                <a:cxn ang="0">
                  <a:pos x="T8" y="T9"/>
                </a:cxn>
                <a:cxn ang="0">
                  <a:pos x="T10" y="T11"/>
                </a:cxn>
                <a:cxn ang="0">
                  <a:pos x="T12" y="T13"/>
                </a:cxn>
              </a:cxnLst>
              <a:rect l="0" t="0" r="r" b="b"/>
              <a:pathLst>
                <a:path w="136" h="160">
                  <a:moveTo>
                    <a:pt x="136" y="55"/>
                  </a:moveTo>
                  <a:cubicBezTo>
                    <a:pt x="126" y="115"/>
                    <a:pt x="126" y="115"/>
                    <a:pt x="126" y="115"/>
                  </a:cubicBezTo>
                  <a:cubicBezTo>
                    <a:pt x="126" y="115"/>
                    <a:pt x="81" y="160"/>
                    <a:pt x="0" y="78"/>
                  </a:cubicBezTo>
                  <a:cubicBezTo>
                    <a:pt x="22" y="62"/>
                    <a:pt x="30" y="24"/>
                    <a:pt x="27" y="0"/>
                  </a:cubicBezTo>
                  <a:cubicBezTo>
                    <a:pt x="27" y="0"/>
                    <a:pt x="34" y="3"/>
                    <a:pt x="44" y="12"/>
                  </a:cubicBezTo>
                  <a:cubicBezTo>
                    <a:pt x="46" y="14"/>
                    <a:pt x="48" y="16"/>
                    <a:pt x="51" y="17"/>
                  </a:cubicBezTo>
                  <a:cubicBezTo>
                    <a:pt x="72" y="32"/>
                    <a:pt x="105" y="51"/>
                    <a:pt x="136" y="55"/>
                  </a:cubicBezTo>
                  <a:close/>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6" name="Freeform 257">
              <a:extLst>
                <a:ext uri="{FF2B5EF4-FFF2-40B4-BE49-F238E27FC236}">
                  <a16:creationId xmlns:a16="http://schemas.microsoft.com/office/drawing/2014/main" id="{5780E606-FA98-49A4-810E-9A424C226059}"/>
                </a:ext>
              </a:extLst>
            </p:cNvPr>
            <p:cNvSpPr>
              <a:spLocks/>
            </p:cNvSpPr>
            <p:nvPr/>
          </p:nvSpPr>
          <p:spPr bwMode="auto">
            <a:xfrm>
              <a:off x="3217579" y="2559050"/>
              <a:ext cx="347663" cy="268288"/>
            </a:xfrm>
            <a:custGeom>
              <a:avLst/>
              <a:gdLst>
                <a:gd name="T0" fmla="*/ 92 w 92"/>
                <a:gd name="T1" fmla="*/ 43 h 71"/>
                <a:gd name="T2" fmla="*/ 87 w 92"/>
                <a:gd name="T3" fmla="*/ 71 h 71"/>
                <a:gd name="T4" fmla="*/ 0 w 92"/>
                <a:gd name="T5" fmla="*/ 0 h 71"/>
                <a:gd name="T6" fmla="*/ 7 w 92"/>
                <a:gd name="T7" fmla="*/ 5 h 71"/>
                <a:gd name="T8" fmla="*/ 92 w 92"/>
                <a:gd name="T9" fmla="*/ 43 h 71"/>
              </a:gdLst>
              <a:ahLst/>
              <a:cxnLst>
                <a:cxn ang="0">
                  <a:pos x="T0" y="T1"/>
                </a:cxn>
                <a:cxn ang="0">
                  <a:pos x="T2" y="T3"/>
                </a:cxn>
                <a:cxn ang="0">
                  <a:pos x="T4" y="T5"/>
                </a:cxn>
                <a:cxn ang="0">
                  <a:pos x="T6" y="T7"/>
                </a:cxn>
                <a:cxn ang="0">
                  <a:pos x="T8" y="T9"/>
                </a:cxn>
              </a:cxnLst>
              <a:rect l="0" t="0" r="r" b="b"/>
              <a:pathLst>
                <a:path w="92" h="71">
                  <a:moveTo>
                    <a:pt x="92" y="43"/>
                  </a:moveTo>
                  <a:cubicBezTo>
                    <a:pt x="87" y="71"/>
                    <a:pt x="87" y="71"/>
                    <a:pt x="87" y="71"/>
                  </a:cubicBezTo>
                  <a:cubicBezTo>
                    <a:pt x="63" y="60"/>
                    <a:pt x="19" y="37"/>
                    <a:pt x="0" y="0"/>
                  </a:cubicBezTo>
                  <a:cubicBezTo>
                    <a:pt x="2" y="2"/>
                    <a:pt x="4" y="4"/>
                    <a:pt x="7" y="5"/>
                  </a:cubicBezTo>
                  <a:cubicBezTo>
                    <a:pt x="28" y="20"/>
                    <a:pt x="61" y="39"/>
                    <a:pt x="92" y="43"/>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7" name="Freeform 258">
              <a:extLst>
                <a:ext uri="{FF2B5EF4-FFF2-40B4-BE49-F238E27FC236}">
                  <a16:creationId xmlns:a16="http://schemas.microsoft.com/office/drawing/2014/main" id="{DBAA2158-4664-4D51-8DB9-9D65C345D3DE}"/>
                </a:ext>
              </a:extLst>
            </p:cNvPr>
            <p:cNvSpPr>
              <a:spLocks/>
            </p:cNvSpPr>
            <p:nvPr/>
          </p:nvSpPr>
          <p:spPr bwMode="auto">
            <a:xfrm>
              <a:off x="3154079" y="1752600"/>
              <a:ext cx="795338" cy="1090613"/>
            </a:xfrm>
            <a:custGeom>
              <a:avLst/>
              <a:gdLst>
                <a:gd name="T0" fmla="*/ 200 w 211"/>
                <a:gd name="T1" fmla="*/ 140 h 289"/>
                <a:gd name="T2" fmla="*/ 196 w 211"/>
                <a:gd name="T3" fmla="*/ 158 h 289"/>
                <a:gd name="T4" fmla="*/ 193 w 211"/>
                <a:gd name="T5" fmla="*/ 176 h 289"/>
                <a:gd name="T6" fmla="*/ 164 w 211"/>
                <a:gd name="T7" fmla="*/ 248 h 289"/>
                <a:gd name="T8" fmla="*/ 1 w 211"/>
                <a:gd name="T9" fmla="*/ 202 h 289"/>
                <a:gd name="T10" fmla="*/ 0 w 211"/>
                <a:gd name="T11" fmla="*/ 202 h 289"/>
                <a:gd name="T12" fmla="*/ 0 w 211"/>
                <a:gd name="T13" fmla="*/ 187 h 289"/>
                <a:gd name="T14" fmla="*/ 19 w 211"/>
                <a:gd name="T15" fmla="*/ 77 h 289"/>
                <a:gd name="T16" fmla="*/ 89 w 211"/>
                <a:gd name="T17" fmla="*/ 6 h 289"/>
                <a:gd name="T18" fmla="*/ 173 w 211"/>
                <a:gd name="T19" fmla="*/ 32 h 289"/>
                <a:gd name="T20" fmla="*/ 200 w 211"/>
                <a:gd name="T21" fmla="*/ 14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289">
                  <a:moveTo>
                    <a:pt x="200" y="140"/>
                  </a:moveTo>
                  <a:cubicBezTo>
                    <a:pt x="199" y="146"/>
                    <a:pt x="198" y="152"/>
                    <a:pt x="196" y="158"/>
                  </a:cubicBezTo>
                  <a:cubicBezTo>
                    <a:pt x="195" y="164"/>
                    <a:pt x="194" y="170"/>
                    <a:pt x="193" y="176"/>
                  </a:cubicBezTo>
                  <a:cubicBezTo>
                    <a:pt x="184" y="217"/>
                    <a:pt x="176" y="239"/>
                    <a:pt x="164" y="248"/>
                  </a:cubicBezTo>
                  <a:cubicBezTo>
                    <a:pt x="103" y="289"/>
                    <a:pt x="4" y="205"/>
                    <a:pt x="1" y="202"/>
                  </a:cubicBezTo>
                  <a:cubicBezTo>
                    <a:pt x="0" y="202"/>
                    <a:pt x="0" y="202"/>
                    <a:pt x="0" y="202"/>
                  </a:cubicBezTo>
                  <a:cubicBezTo>
                    <a:pt x="0" y="197"/>
                    <a:pt x="0" y="192"/>
                    <a:pt x="0" y="187"/>
                  </a:cubicBezTo>
                  <a:cubicBezTo>
                    <a:pt x="1" y="147"/>
                    <a:pt x="8" y="111"/>
                    <a:pt x="19" y="77"/>
                  </a:cubicBezTo>
                  <a:cubicBezTo>
                    <a:pt x="24" y="41"/>
                    <a:pt x="53" y="12"/>
                    <a:pt x="89" y="6"/>
                  </a:cubicBezTo>
                  <a:cubicBezTo>
                    <a:pt x="127" y="0"/>
                    <a:pt x="155" y="22"/>
                    <a:pt x="173" y="32"/>
                  </a:cubicBezTo>
                  <a:cubicBezTo>
                    <a:pt x="200" y="47"/>
                    <a:pt x="211" y="87"/>
                    <a:pt x="200" y="140"/>
                  </a:cubicBezTo>
                </a:path>
              </a:pathLst>
            </a:custGeom>
            <a:solidFill>
              <a:srgbClr val="FFBE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8" name="Freeform 259">
              <a:extLst>
                <a:ext uri="{FF2B5EF4-FFF2-40B4-BE49-F238E27FC236}">
                  <a16:creationId xmlns:a16="http://schemas.microsoft.com/office/drawing/2014/main" id="{E4679448-34A6-4753-B2B1-38674D561B0F}"/>
                </a:ext>
              </a:extLst>
            </p:cNvPr>
            <p:cNvSpPr>
              <a:spLocks/>
            </p:cNvSpPr>
            <p:nvPr/>
          </p:nvSpPr>
          <p:spPr bwMode="auto">
            <a:xfrm>
              <a:off x="3201704" y="1593850"/>
              <a:ext cx="865188" cy="487363"/>
            </a:xfrm>
            <a:custGeom>
              <a:avLst/>
              <a:gdLst>
                <a:gd name="T0" fmla="*/ 8 w 229"/>
                <a:gd name="T1" fmla="*/ 82 h 129"/>
                <a:gd name="T2" fmla="*/ 136 w 229"/>
                <a:gd name="T3" fmla="*/ 23 h 129"/>
                <a:gd name="T4" fmla="*/ 227 w 229"/>
                <a:gd name="T5" fmla="*/ 105 h 129"/>
                <a:gd name="T6" fmla="*/ 183 w 229"/>
                <a:gd name="T7" fmla="*/ 90 h 129"/>
                <a:gd name="T8" fmla="*/ 166 w 229"/>
                <a:gd name="T9" fmla="*/ 117 h 129"/>
                <a:gd name="T10" fmla="*/ 127 w 229"/>
                <a:gd name="T11" fmla="*/ 70 h 129"/>
                <a:gd name="T12" fmla="*/ 28 w 229"/>
                <a:gd name="T13" fmla="*/ 106 h 129"/>
                <a:gd name="T14" fmla="*/ 8 w 229"/>
                <a:gd name="T15" fmla="*/ 82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129">
                  <a:moveTo>
                    <a:pt x="8" y="82"/>
                  </a:moveTo>
                  <a:cubicBezTo>
                    <a:pt x="8" y="82"/>
                    <a:pt x="51" y="0"/>
                    <a:pt x="136" y="23"/>
                  </a:cubicBezTo>
                  <a:cubicBezTo>
                    <a:pt x="221" y="46"/>
                    <a:pt x="226" y="85"/>
                    <a:pt x="227" y="105"/>
                  </a:cubicBezTo>
                  <a:cubicBezTo>
                    <a:pt x="229" y="125"/>
                    <a:pt x="183" y="90"/>
                    <a:pt x="183" y="90"/>
                  </a:cubicBezTo>
                  <a:cubicBezTo>
                    <a:pt x="183" y="90"/>
                    <a:pt x="181" y="129"/>
                    <a:pt x="166" y="117"/>
                  </a:cubicBezTo>
                  <a:cubicBezTo>
                    <a:pt x="148" y="102"/>
                    <a:pt x="127" y="70"/>
                    <a:pt x="127" y="70"/>
                  </a:cubicBezTo>
                  <a:cubicBezTo>
                    <a:pt x="127" y="70"/>
                    <a:pt x="76" y="120"/>
                    <a:pt x="28" y="106"/>
                  </a:cubicBezTo>
                  <a:cubicBezTo>
                    <a:pt x="0" y="99"/>
                    <a:pt x="8" y="82"/>
                    <a:pt x="8" y="8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79" name="Freeform 260">
              <a:extLst>
                <a:ext uri="{FF2B5EF4-FFF2-40B4-BE49-F238E27FC236}">
                  <a16:creationId xmlns:a16="http://schemas.microsoft.com/office/drawing/2014/main" id="{82862D7D-50EB-4F17-8C0F-EAF5FC740460}"/>
                </a:ext>
              </a:extLst>
            </p:cNvPr>
            <p:cNvSpPr>
              <a:spLocks/>
            </p:cNvSpPr>
            <p:nvPr/>
          </p:nvSpPr>
          <p:spPr bwMode="auto">
            <a:xfrm>
              <a:off x="3549367" y="2533650"/>
              <a:ext cx="117475" cy="52388"/>
            </a:xfrm>
            <a:custGeom>
              <a:avLst/>
              <a:gdLst>
                <a:gd name="T0" fmla="*/ 21 w 31"/>
                <a:gd name="T1" fmla="*/ 14 h 14"/>
                <a:gd name="T2" fmla="*/ 2 w 31"/>
                <a:gd name="T3" fmla="*/ 6 h 14"/>
                <a:gd name="T4" fmla="*/ 2 w 31"/>
                <a:gd name="T5" fmla="*/ 1 h 14"/>
                <a:gd name="T6" fmla="*/ 6 w 31"/>
                <a:gd name="T7" fmla="*/ 1 h 14"/>
                <a:gd name="T8" fmla="*/ 27 w 31"/>
                <a:gd name="T9" fmla="*/ 6 h 14"/>
                <a:gd name="T10" fmla="*/ 31 w 31"/>
                <a:gd name="T11" fmla="*/ 8 h 14"/>
                <a:gd name="T12" fmla="*/ 29 w 31"/>
                <a:gd name="T13" fmla="*/ 12 h 14"/>
                <a:gd name="T14" fmla="*/ 21 w 31"/>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14">
                  <a:moveTo>
                    <a:pt x="21" y="14"/>
                  </a:moveTo>
                  <a:cubicBezTo>
                    <a:pt x="10" y="14"/>
                    <a:pt x="2" y="6"/>
                    <a:pt x="2" y="6"/>
                  </a:cubicBezTo>
                  <a:cubicBezTo>
                    <a:pt x="0" y="4"/>
                    <a:pt x="1" y="2"/>
                    <a:pt x="2" y="1"/>
                  </a:cubicBezTo>
                  <a:cubicBezTo>
                    <a:pt x="3" y="0"/>
                    <a:pt x="5" y="0"/>
                    <a:pt x="6" y="1"/>
                  </a:cubicBezTo>
                  <a:cubicBezTo>
                    <a:pt x="6" y="2"/>
                    <a:pt x="15" y="10"/>
                    <a:pt x="27" y="6"/>
                  </a:cubicBezTo>
                  <a:cubicBezTo>
                    <a:pt x="28" y="6"/>
                    <a:pt x="30" y="7"/>
                    <a:pt x="31" y="8"/>
                  </a:cubicBezTo>
                  <a:cubicBezTo>
                    <a:pt x="31" y="10"/>
                    <a:pt x="30" y="12"/>
                    <a:pt x="29" y="12"/>
                  </a:cubicBezTo>
                  <a:cubicBezTo>
                    <a:pt x="26" y="13"/>
                    <a:pt x="23" y="14"/>
                    <a:pt x="21" y="14"/>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0" name="Freeform 261">
              <a:extLst>
                <a:ext uri="{FF2B5EF4-FFF2-40B4-BE49-F238E27FC236}">
                  <a16:creationId xmlns:a16="http://schemas.microsoft.com/office/drawing/2014/main" id="{C30905AC-54DF-457D-9EF1-9A6F6C4E90E9}"/>
                </a:ext>
              </a:extLst>
            </p:cNvPr>
            <p:cNvSpPr>
              <a:spLocks/>
            </p:cNvSpPr>
            <p:nvPr/>
          </p:nvSpPr>
          <p:spPr bwMode="auto">
            <a:xfrm>
              <a:off x="3523967" y="2397125"/>
              <a:ext cx="244475" cy="158750"/>
            </a:xfrm>
            <a:custGeom>
              <a:avLst/>
              <a:gdLst>
                <a:gd name="T0" fmla="*/ 2 w 65"/>
                <a:gd name="T1" fmla="*/ 0 h 42"/>
                <a:gd name="T2" fmla="*/ 65 w 65"/>
                <a:gd name="T3" fmla="*/ 12 h 42"/>
                <a:gd name="T4" fmla="*/ 24 w 65"/>
                <a:gd name="T5" fmla="*/ 32 h 42"/>
                <a:gd name="T6" fmla="*/ 2 w 65"/>
                <a:gd name="T7" fmla="*/ 0 h 42"/>
              </a:gdLst>
              <a:ahLst/>
              <a:cxnLst>
                <a:cxn ang="0">
                  <a:pos x="T0" y="T1"/>
                </a:cxn>
                <a:cxn ang="0">
                  <a:pos x="T2" y="T3"/>
                </a:cxn>
                <a:cxn ang="0">
                  <a:pos x="T4" y="T5"/>
                </a:cxn>
                <a:cxn ang="0">
                  <a:pos x="T6" y="T7"/>
                </a:cxn>
              </a:cxnLst>
              <a:rect l="0" t="0" r="r" b="b"/>
              <a:pathLst>
                <a:path w="65" h="42">
                  <a:moveTo>
                    <a:pt x="2" y="0"/>
                  </a:moveTo>
                  <a:cubicBezTo>
                    <a:pt x="2" y="0"/>
                    <a:pt x="43" y="12"/>
                    <a:pt x="65" y="12"/>
                  </a:cubicBezTo>
                  <a:cubicBezTo>
                    <a:pt x="65" y="12"/>
                    <a:pt x="54" y="42"/>
                    <a:pt x="24" y="32"/>
                  </a:cubicBezTo>
                  <a:cubicBezTo>
                    <a:pt x="0" y="24"/>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1" name="Freeform 262">
              <a:extLst>
                <a:ext uri="{FF2B5EF4-FFF2-40B4-BE49-F238E27FC236}">
                  <a16:creationId xmlns:a16="http://schemas.microsoft.com/office/drawing/2014/main" id="{DCA5C4AE-D19C-4B0C-A44E-AF9CBA438D1F}"/>
                </a:ext>
              </a:extLst>
            </p:cNvPr>
            <p:cNvSpPr>
              <a:spLocks/>
            </p:cNvSpPr>
            <p:nvPr/>
          </p:nvSpPr>
          <p:spPr bwMode="auto">
            <a:xfrm>
              <a:off x="3779554" y="2068513"/>
              <a:ext cx="185738" cy="133350"/>
            </a:xfrm>
            <a:custGeom>
              <a:avLst/>
              <a:gdLst>
                <a:gd name="T0" fmla="*/ 10 w 49"/>
                <a:gd name="T1" fmla="*/ 1 h 35"/>
                <a:gd name="T2" fmla="*/ 2 w 49"/>
                <a:gd name="T3" fmla="*/ 11 h 35"/>
                <a:gd name="T4" fmla="*/ 38 w 49"/>
                <a:gd name="T5" fmla="*/ 35 h 35"/>
                <a:gd name="T6" fmla="*/ 10 w 49"/>
                <a:gd name="T7" fmla="*/ 1 h 35"/>
              </a:gdLst>
              <a:ahLst/>
              <a:cxnLst>
                <a:cxn ang="0">
                  <a:pos x="T0" y="T1"/>
                </a:cxn>
                <a:cxn ang="0">
                  <a:pos x="T2" y="T3"/>
                </a:cxn>
                <a:cxn ang="0">
                  <a:pos x="T4" y="T5"/>
                </a:cxn>
                <a:cxn ang="0">
                  <a:pos x="T6" y="T7"/>
                </a:cxn>
              </a:cxnLst>
              <a:rect l="0" t="0" r="r" b="b"/>
              <a:pathLst>
                <a:path w="49" h="35">
                  <a:moveTo>
                    <a:pt x="10" y="1"/>
                  </a:moveTo>
                  <a:cubicBezTo>
                    <a:pt x="10" y="1"/>
                    <a:pt x="0" y="0"/>
                    <a:pt x="2" y="11"/>
                  </a:cubicBezTo>
                  <a:cubicBezTo>
                    <a:pt x="3" y="21"/>
                    <a:pt x="26" y="15"/>
                    <a:pt x="38" y="35"/>
                  </a:cubicBezTo>
                  <a:cubicBezTo>
                    <a:pt x="38" y="35"/>
                    <a:pt x="49" y="14"/>
                    <a:pt x="10" y="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2" name="Freeform 263">
              <a:extLst>
                <a:ext uri="{FF2B5EF4-FFF2-40B4-BE49-F238E27FC236}">
                  <a16:creationId xmlns:a16="http://schemas.microsoft.com/office/drawing/2014/main" id="{D27B4927-47E5-46DD-8727-5F17519E07E1}"/>
                </a:ext>
              </a:extLst>
            </p:cNvPr>
            <p:cNvSpPr>
              <a:spLocks/>
            </p:cNvSpPr>
            <p:nvPr/>
          </p:nvSpPr>
          <p:spPr bwMode="auto">
            <a:xfrm>
              <a:off x="3489042" y="2024063"/>
              <a:ext cx="188913" cy="93663"/>
            </a:xfrm>
            <a:custGeom>
              <a:avLst/>
              <a:gdLst>
                <a:gd name="T0" fmla="*/ 40 w 50"/>
                <a:gd name="T1" fmla="*/ 4 h 25"/>
                <a:gd name="T2" fmla="*/ 45 w 50"/>
                <a:gd name="T3" fmla="*/ 16 h 25"/>
                <a:gd name="T4" fmla="*/ 2 w 50"/>
                <a:gd name="T5" fmla="*/ 24 h 25"/>
                <a:gd name="T6" fmla="*/ 40 w 50"/>
                <a:gd name="T7" fmla="*/ 4 h 25"/>
              </a:gdLst>
              <a:ahLst/>
              <a:cxnLst>
                <a:cxn ang="0">
                  <a:pos x="T0" y="T1"/>
                </a:cxn>
                <a:cxn ang="0">
                  <a:pos x="T2" y="T3"/>
                </a:cxn>
                <a:cxn ang="0">
                  <a:pos x="T4" y="T5"/>
                </a:cxn>
                <a:cxn ang="0">
                  <a:pos x="T6" y="T7"/>
                </a:cxn>
              </a:cxnLst>
              <a:rect l="0" t="0" r="r" b="b"/>
              <a:pathLst>
                <a:path w="50" h="25">
                  <a:moveTo>
                    <a:pt x="40" y="4"/>
                  </a:moveTo>
                  <a:cubicBezTo>
                    <a:pt x="40" y="4"/>
                    <a:pt x="50" y="7"/>
                    <a:pt x="45" y="16"/>
                  </a:cubicBezTo>
                  <a:cubicBezTo>
                    <a:pt x="39" y="25"/>
                    <a:pt x="20" y="10"/>
                    <a:pt x="2" y="24"/>
                  </a:cubicBezTo>
                  <a:cubicBezTo>
                    <a:pt x="2" y="24"/>
                    <a:pt x="0" y="0"/>
                    <a:pt x="40" y="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3" name="Freeform 264">
              <a:extLst>
                <a:ext uri="{FF2B5EF4-FFF2-40B4-BE49-F238E27FC236}">
                  <a16:creationId xmlns:a16="http://schemas.microsoft.com/office/drawing/2014/main" id="{C3E6C298-209A-4096-92D9-CD990F892695}"/>
                </a:ext>
              </a:extLst>
            </p:cNvPr>
            <p:cNvSpPr>
              <a:spLocks/>
            </p:cNvSpPr>
            <p:nvPr/>
          </p:nvSpPr>
          <p:spPr bwMode="auto">
            <a:xfrm>
              <a:off x="3398554" y="2257425"/>
              <a:ext cx="173038" cy="87313"/>
            </a:xfrm>
            <a:custGeom>
              <a:avLst/>
              <a:gdLst>
                <a:gd name="T0" fmla="*/ 46 w 46"/>
                <a:gd name="T1" fmla="*/ 16 h 23"/>
                <a:gd name="T2" fmla="*/ 21 w 46"/>
                <a:gd name="T3" fmla="*/ 20 h 23"/>
                <a:gd name="T4" fmla="*/ 1 w 46"/>
                <a:gd name="T5" fmla="*/ 7 h 23"/>
                <a:gd name="T6" fmla="*/ 25 w 46"/>
                <a:gd name="T7" fmla="*/ 2 h 23"/>
                <a:gd name="T8" fmla="*/ 46 w 46"/>
                <a:gd name="T9" fmla="*/ 16 h 23"/>
              </a:gdLst>
              <a:ahLst/>
              <a:cxnLst>
                <a:cxn ang="0">
                  <a:pos x="T0" y="T1"/>
                </a:cxn>
                <a:cxn ang="0">
                  <a:pos x="T2" y="T3"/>
                </a:cxn>
                <a:cxn ang="0">
                  <a:pos x="T4" y="T5"/>
                </a:cxn>
                <a:cxn ang="0">
                  <a:pos x="T6" y="T7"/>
                </a:cxn>
                <a:cxn ang="0">
                  <a:pos x="T8" y="T9"/>
                </a:cxn>
              </a:cxnLst>
              <a:rect l="0" t="0" r="r" b="b"/>
              <a:pathLst>
                <a:path w="46" h="23">
                  <a:moveTo>
                    <a:pt x="46" y="16"/>
                  </a:moveTo>
                  <a:cubicBezTo>
                    <a:pt x="45" y="21"/>
                    <a:pt x="34" y="23"/>
                    <a:pt x="21" y="20"/>
                  </a:cubicBezTo>
                  <a:cubicBezTo>
                    <a:pt x="9" y="18"/>
                    <a:pt x="0" y="12"/>
                    <a:pt x="1" y="7"/>
                  </a:cubicBezTo>
                  <a:cubicBezTo>
                    <a:pt x="2" y="2"/>
                    <a:pt x="12" y="0"/>
                    <a:pt x="25" y="2"/>
                  </a:cubicBezTo>
                  <a:cubicBezTo>
                    <a:pt x="37" y="5"/>
                    <a:pt x="46" y="11"/>
                    <a:pt x="46" y="16"/>
                  </a:cubicBezTo>
                  <a:close/>
                </a:path>
              </a:pathLst>
            </a:custGeom>
            <a:solidFill>
              <a:srgbClr val="F56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4" name="Freeform 265">
              <a:extLst>
                <a:ext uri="{FF2B5EF4-FFF2-40B4-BE49-F238E27FC236}">
                  <a16:creationId xmlns:a16="http://schemas.microsoft.com/office/drawing/2014/main" id="{2F09EE07-2972-4057-99EB-FD6546B532B7}"/>
                </a:ext>
              </a:extLst>
            </p:cNvPr>
            <p:cNvSpPr>
              <a:spLocks/>
            </p:cNvSpPr>
            <p:nvPr/>
          </p:nvSpPr>
          <p:spPr bwMode="auto">
            <a:xfrm>
              <a:off x="3806542" y="2344738"/>
              <a:ext cx="87313" cy="71438"/>
            </a:xfrm>
            <a:custGeom>
              <a:avLst/>
              <a:gdLst>
                <a:gd name="T0" fmla="*/ 15 w 23"/>
                <a:gd name="T1" fmla="*/ 0 h 19"/>
                <a:gd name="T2" fmla="*/ 1 w 23"/>
                <a:gd name="T3" fmla="*/ 6 h 19"/>
                <a:gd name="T4" fmla="*/ 20 w 23"/>
                <a:gd name="T5" fmla="*/ 19 h 19"/>
                <a:gd name="T6" fmla="*/ 23 w 23"/>
                <a:gd name="T7" fmla="*/ 1 h 19"/>
                <a:gd name="T8" fmla="*/ 15 w 23"/>
                <a:gd name="T9" fmla="*/ 0 h 19"/>
              </a:gdLst>
              <a:ahLst/>
              <a:cxnLst>
                <a:cxn ang="0">
                  <a:pos x="T0" y="T1"/>
                </a:cxn>
                <a:cxn ang="0">
                  <a:pos x="T2" y="T3"/>
                </a:cxn>
                <a:cxn ang="0">
                  <a:pos x="T4" y="T5"/>
                </a:cxn>
                <a:cxn ang="0">
                  <a:pos x="T6" y="T7"/>
                </a:cxn>
                <a:cxn ang="0">
                  <a:pos x="T8" y="T9"/>
                </a:cxn>
              </a:cxnLst>
              <a:rect l="0" t="0" r="r" b="b"/>
              <a:pathLst>
                <a:path w="23" h="19">
                  <a:moveTo>
                    <a:pt x="15" y="0"/>
                  </a:moveTo>
                  <a:cubicBezTo>
                    <a:pt x="7" y="0"/>
                    <a:pt x="2" y="2"/>
                    <a:pt x="1" y="6"/>
                  </a:cubicBezTo>
                  <a:cubicBezTo>
                    <a:pt x="0" y="10"/>
                    <a:pt x="8" y="16"/>
                    <a:pt x="20" y="19"/>
                  </a:cubicBezTo>
                  <a:cubicBezTo>
                    <a:pt x="21" y="13"/>
                    <a:pt x="22" y="7"/>
                    <a:pt x="23" y="1"/>
                  </a:cubicBezTo>
                  <a:cubicBezTo>
                    <a:pt x="20" y="1"/>
                    <a:pt x="18" y="0"/>
                    <a:pt x="15" y="0"/>
                  </a:cubicBezTo>
                </a:path>
              </a:pathLst>
            </a:custGeom>
            <a:solidFill>
              <a:srgbClr val="F77C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5" name="Freeform 266">
              <a:extLst>
                <a:ext uri="{FF2B5EF4-FFF2-40B4-BE49-F238E27FC236}">
                  <a16:creationId xmlns:a16="http://schemas.microsoft.com/office/drawing/2014/main" id="{1F1B9C98-C8CC-4A5B-84F6-EC1FA4AB6814}"/>
                </a:ext>
              </a:extLst>
            </p:cNvPr>
            <p:cNvSpPr>
              <a:spLocks/>
            </p:cNvSpPr>
            <p:nvPr/>
          </p:nvSpPr>
          <p:spPr bwMode="auto">
            <a:xfrm>
              <a:off x="3546192" y="2171700"/>
              <a:ext cx="63500" cy="96838"/>
            </a:xfrm>
            <a:custGeom>
              <a:avLst/>
              <a:gdLst>
                <a:gd name="T0" fmla="*/ 15 w 17"/>
                <a:gd name="T1" fmla="*/ 14 h 26"/>
                <a:gd name="T2" fmla="*/ 6 w 17"/>
                <a:gd name="T3" fmla="*/ 25 h 26"/>
                <a:gd name="T4" fmla="*/ 2 w 17"/>
                <a:gd name="T5" fmla="*/ 12 h 26"/>
                <a:gd name="T6" fmla="*/ 11 w 17"/>
                <a:gd name="T7" fmla="*/ 1 h 26"/>
                <a:gd name="T8" fmla="*/ 15 w 17"/>
                <a:gd name="T9" fmla="*/ 14 h 26"/>
              </a:gdLst>
              <a:ahLst/>
              <a:cxnLst>
                <a:cxn ang="0">
                  <a:pos x="T0" y="T1"/>
                </a:cxn>
                <a:cxn ang="0">
                  <a:pos x="T2" y="T3"/>
                </a:cxn>
                <a:cxn ang="0">
                  <a:pos x="T4" y="T5"/>
                </a:cxn>
                <a:cxn ang="0">
                  <a:pos x="T6" y="T7"/>
                </a:cxn>
                <a:cxn ang="0">
                  <a:pos x="T8" y="T9"/>
                </a:cxn>
              </a:cxnLst>
              <a:rect l="0" t="0" r="r" b="b"/>
              <a:pathLst>
                <a:path w="17" h="26">
                  <a:moveTo>
                    <a:pt x="15" y="14"/>
                  </a:moveTo>
                  <a:cubicBezTo>
                    <a:pt x="14" y="21"/>
                    <a:pt x="10" y="26"/>
                    <a:pt x="6" y="25"/>
                  </a:cubicBezTo>
                  <a:cubicBezTo>
                    <a:pt x="2" y="24"/>
                    <a:pt x="0" y="18"/>
                    <a:pt x="2" y="12"/>
                  </a:cubicBezTo>
                  <a:cubicBezTo>
                    <a:pt x="3" y="5"/>
                    <a:pt x="7" y="0"/>
                    <a:pt x="11" y="1"/>
                  </a:cubicBezTo>
                  <a:cubicBezTo>
                    <a:pt x="15" y="2"/>
                    <a:pt x="17" y="8"/>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6" name="Freeform 267">
              <a:extLst>
                <a:ext uri="{FF2B5EF4-FFF2-40B4-BE49-F238E27FC236}">
                  <a16:creationId xmlns:a16="http://schemas.microsoft.com/office/drawing/2014/main" id="{EFF9CA18-8AB3-4605-BB8C-647A14631371}"/>
                </a:ext>
              </a:extLst>
            </p:cNvPr>
            <p:cNvSpPr>
              <a:spLocks/>
            </p:cNvSpPr>
            <p:nvPr/>
          </p:nvSpPr>
          <p:spPr bwMode="auto">
            <a:xfrm>
              <a:off x="3798604" y="2224088"/>
              <a:ext cx="60325" cy="93663"/>
            </a:xfrm>
            <a:custGeom>
              <a:avLst/>
              <a:gdLst>
                <a:gd name="T0" fmla="*/ 15 w 16"/>
                <a:gd name="T1" fmla="*/ 14 h 25"/>
                <a:gd name="T2" fmla="*/ 5 w 16"/>
                <a:gd name="T3" fmla="*/ 25 h 25"/>
                <a:gd name="T4" fmla="*/ 1 w 16"/>
                <a:gd name="T5" fmla="*/ 11 h 25"/>
                <a:gd name="T6" fmla="*/ 10 w 16"/>
                <a:gd name="T7" fmla="*/ 0 h 25"/>
                <a:gd name="T8" fmla="*/ 15 w 16"/>
                <a:gd name="T9" fmla="*/ 14 h 25"/>
              </a:gdLst>
              <a:ahLst/>
              <a:cxnLst>
                <a:cxn ang="0">
                  <a:pos x="T0" y="T1"/>
                </a:cxn>
                <a:cxn ang="0">
                  <a:pos x="T2" y="T3"/>
                </a:cxn>
                <a:cxn ang="0">
                  <a:pos x="T4" y="T5"/>
                </a:cxn>
                <a:cxn ang="0">
                  <a:pos x="T6" y="T7"/>
                </a:cxn>
                <a:cxn ang="0">
                  <a:pos x="T8" y="T9"/>
                </a:cxn>
              </a:cxnLst>
              <a:rect l="0" t="0" r="r" b="b"/>
              <a:pathLst>
                <a:path w="16" h="25">
                  <a:moveTo>
                    <a:pt x="15" y="14"/>
                  </a:moveTo>
                  <a:cubicBezTo>
                    <a:pt x="13" y="21"/>
                    <a:pt x="9" y="25"/>
                    <a:pt x="5" y="25"/>
                  </a:cubicBezTo>
                  <a:cubicBezTo>
                    <a:pt x="2" y="24"/>
                    <a:pt x="0" y="18"/>
                    <a:pt x="1" y="11"/>
                  </a:cubicBezTo>
                  <a:cubicBezTo>
                    <a:pt x="2" y="4"/>
                    <a:pt x="7" y="0"/>
                    <a:pt x="10" y="0"/>
                  </a:cubicBezTo>
                  <a:cubicBezTo>
                    <a:pt x="14" y="1"/>
                    <a:pt x="16" y="7"/>
                    <a:pt x="15" y="14"/>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7" name="Freeform 268">
              <a:extLst>
                <a:ext uri="{FF2B5EF4-FFF2-40B4-BE49-F238E27FC236}">
                  <a16:creationId xmlns:a16="http://schemas.microsoft.com/office/drawing/2014/main" id="{4C80FADD-E6CE-411B-905E-7D9A358E8982}"/>
                </a:ext>
              </a:extLst>
            </p:cNvPr>
            <p:cNvSpPr>
              <a:spLocks/>
            </p:cNvSpPr>
            <p:nvPr/>
          </p:nvSpPr>
          <p:spPr bwMode="auto">
            <a:xfrm>
              <a:off x="3674779" y="2205038"/>
              <a:ext cx="82550" cy="139700"/>
            </a:xfrm>
            <a:custGeom>
              <a:avLst/>
              <a:gdLst>
                <a:gd name="T0" fmla="*/ 13 w 22"/>
                <a:gd name="T1" fmla="*/ 37 h 37"/>
                <a:gd name="T2" fmla="*/ 19 w 22"/>
                <a:gd name="T3" fmla="*/ 37 h 37"/>
                <a:gd name="T4" fmla="*/ 21 w 22"/>
                <a:gd name="T5" fmla="*/ 36 h 37"/>
                <a:gd name="T6" fmla="*/ 22 w 22"/>
                <a:gd name="T7" fmla="*/ 34 h 37"/>
                <a:gd name="T8" fmla="*/ 17 w 22"/>
                <a:gd name="T9" fmla="*/ 3 h 37"/>
                <a:gd name="T10" fmla="*/ 14 w 22"/>
                <a:gd name="T11" fmla="*/ 0 h 37"/>
                <a:gd name="T12" fmla="*/ 12 w 22"/>
                <a:gd name="T13" fmla="*/ 4 h 37"/>
                <a:gd name="T14" fmla="*/ 16 w 22"/>
                <a:gd name="T15" fmla="*/ 31 h 37"/>
                <a:gd name="T16" fmla="*/ 5 w 22"/>
                <a:gd name="T17" fmla="*/ 27 h 37"/>
                <a:gd name="T18" fmla="*/ 1 w 22"/>
                <a:gd name="T19" fmla="*/ 27 h 37"/>
                <a:gd name="T20" fmla="*/ 1 w 22"/>
                <a:gd name="T21" fmla="*/ 31 h 37"/>
                <a:gd name="T22" fmla="*/ 13 w 22"/>
                <a:gd name="T2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7">
                  <a:moveTo>
                    <a:pt x="13" y="37"/>
                  </a:moveTo>
                  <a:cubicBezTo>
                    <a:pt x="17" y="37"/>
                    <a:pt x="19" y="37"/>
                    <a:pt x="19" y="37"/>
                  </a:cubicBezTo>
                  <a:cubicBezTo>
                    <a:pt x="20" y="37"/>
                    <a:pt x="21" y="37"/>
                    <a:pt x="21" y="36"/>
                  </a:cubicBezTo>
                  <a:cubicBezTo>
                    <a:pt x="22" y="36"/>
                    <a:pt x="22" y="35"/>
                    <a:pt x="22" y="34"/>
                  </a:cubicBezTo>
                  <a:cubicBezTo>
                    <a:pt x="17" y="3"/>
                    <a:pt x="17" y="3"/>
                    <a:pt x="17" y="3"/>
                  </a:cubicBezTo>
                  <a:cubicBezTo>
                    <a:pt x="17" y="1"/>
                    <a:pt x="16" y="0"/>
                    <a:pt x="14" y="0"/>
                  </a:cubicBezTo>
                  <a:cubicBezTo>
                    <a:pt x="13" y="1"/>
                    <a:pt x="12" y="2"/>
                    <a:pt x="12" y="4"/>
                  </a:cubicBezTo>
                  <a:cubicBezTo>
                    <a:pt x="16" y="31"/>
                    <a:pt x="16" y="31"/>
                    <a:pt x="16" y="31"/>
                  </a:cubicBezTo>
                  <a:cubicBezTo>
                    <a:pt x="13" y="31"/>
                    <a:pt x="9" y="30"/>
                    <a:pt x="5" y="27"/>
                  </a:cubicBezTo>
                  <a:cubicBezTo>
                    <a:pt x="4" y="26"/>
                    <a:pt x="2" y="26"/>
                    <a:pt x="1" y="27"/>
                  </a:cubicBezTo>
                  <a:cubicBezTo>
                    <a:pt x="0" y="28"/>
                    <a:pt x="0" y="30"/>
                    <a:pt x="1" y="31"/>
                  </a:cubicBezTo>
                  <a:cubicBezTo>
                    <a:pt x="5" y="35"/>
                    <a:pt x="10" y="36"/>
                    <a:pt x="13" y="37"/>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8" name="Freeform 269">
              <a:extLst>
                <a:ext uri="{FF2B5EF4-FFF2-40B4-BE49-F238E27FC236}">
                  <a16:creationId xmlns:a16="http://schemas.microsoft.com/office/drawing/2014/main" id="{60D894B5-67B8-492A-9AF2-7A5B31C2C9CB}"/>
                </a:ext>
              </a:extLst>
            </p:cNvPr>
            <p:cNvSpPr>
              <a:spLocks/>
            </p:cNvSpPr>
            <p:nvPr/>
          </p:nvSpPr>
          <p:spPr bwMode="auto">
            <a:xfrm>
              <a:off x="3154079" y="2427288"/>
              <a:ext cx="104775" cy="87313"/>
            </a:xfrm>
            <a:custGeom>
              <a:avLst/>
              <a:gdLst>
                <a:gd name="T0" fmla="*/ 28 w 28"/>
                <a:gd name="T1" fmla="*/ 0 h 23"/>
                <a:gd name="T2" fmla="*/ 1 w 28"/>
                <a:gd name="T3" fmla="*/ 23 h 23"/>
                <a:gd name="T4" fmla="*/ 1 w 28"/>
                <a:gd name="T5" fmla="*/ 23 h 23"/>
                <a:gd name="T6" fmla="*/ 0 w 28"/>
                <a:gd name="T7" fmla="*/ 23 h 23"/>
                <a:gd name="T8" fmla="*/ 0 w 28"/>
                <a:gd name="T9" fmla="*/ 8 h 23"/>
                <a:gd name="T10" fmla="*/ 28 w 28"/>
                <a:gd name="T11" fmla="*/ 0 h 23"/>
              </a:gdLst>
              <a:ahLst/>
              <a:cxnLst>
                <a:cxn ang="0">
                  <a:pos x="T0" y="T1"/>
                </a:cxn>
                <a:cxn ang="0">
                  <a:pos x="T2" y="T3"/>
                </a:cxn>
                <a:cxn ang="0">
                  <a:pos x="T4" y="T5"/>
                </a:cxn>
                <a:cxn ang="0">
                  <a:pos x="T6" y="T7"/>
                </a:cxn>
                <a:cxn ang="0">
                  <a:pos x="T8" y="T9"/>
                </a:cxn>
                <a:cxn ang="0">
                  <a:pos x="T10" y="T11"/>
                </a:cxn>
              </a:cxnLst>
              <a:rect l="0" t="0" r="r" b="b"/>
              <a:pathLst>
                <a:path w="28" h="23">
                  <a:moveTo>
                    <a:pt x="28" y="0"/>
                  </a:moveTo>
                  <a:cubicBezTo>
                    <a:pt x="27" y="1"/>
                    <a:pt x="14" y="19"/>
                    <a:pt x="1" y="23"/>
                  </a:cubicBezTo>
                  <a:cubicBezTo>
                    <a:pt x="1" y="23"/>
                    <a:pt x="1" y="23"/>
                    <a:pt x="1" y="23"/>
                  </a:cubicBezTo>
                  <a:cubicBezTo>
                    <a:pt x="0" y="23"/>
                    <a:pt x="0" y="23"/>
                    <a:pt x="0" y="23"/>
                  </a:cubicBezTo>
                  <a:cubicBezTo>
                    <a:pt x="0" y="18"/>
                    <a:pt x="0" y="13"/>
                    <a:pt x="0" y="8"/>
                  </a:cubicBezTo>
                  <a:cubicBezTo>
                    <a:pt x="1" y="8"/>
                    <a:pt x="14" y="9"/>
                    <a:pt x="28" y="0"/>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89" name="Freeform 270">
              <a:extLst>
                <a:ext uri="{FF2B5EF4-FFF2-40B4-BE49-F238E27FC236}">
                  <a16:creationId xmlns:a16="http://schemas.microsoft.com/office/drawing/2014/main" id="{7D94F947-695D-4301-A816-1D1E0F856B4F}"/>
                </a:ext>
              </a:extLst>
            </p:cNvPr>
            <p:cNvSpPr>
              <a:spLocks/>
            </p:cNvSpPr>
            <p:nvPr/>
          </p:nvSpPr>
          <p:spPr bwMode="auto">
            <a:xfrm>
              <a:off x="2998504" y="2084388"/>
              <a:ext cx="249238" cy="422275"/>
            </a:xfrm>
            <a:custGeom>
              <a:avLst/>
              <a:gdLst>
                <a:gd name="T0" fmla="*/ 66 w 66"/>
                <a:gd name="T1" fmla="*/ 42 h 112"/>
                <a:gd name="T2" fmla="*/ 21 w 66"/>
                <a:gd name="T3" fmla="*/ 25 h 112"/>
                <a:gd name="T4" fmla="*/ 55 w 66"/>
                <a:gd name="T5" fmla="*/ 97 h 112"/>
                <a:gd name="T6" fmla="*/ 66 w 66"/>
                <a:gd name="T7" fmla="*/ 42 h 112"/>
              </a:gdLst>
              <a:ahLst/>
              <a:cxnLst>
                <a:cxn ang="0">
                  <a:pos x="T0" y="T1"/>
                </a:cxn>
                <a:cxn ang="0">
                  <a:pos x="T2" y="T3"/>
                </a:cxn>
                <a:cxn ang="0">
                  <a:pos x="T4" y="T5"/>
                </a:cxn>
                <a:cxn ang="0">
                  <a:pos x="T6" y="T7"/>
                </a:cxn>
              </a:cxnLst>
              <a:rect l="0" t="0" r="r" b="b"/>
              <a:pathLst>
                <a:path w="66" h="112">
                  <a:moveTo>
                    <a:pt x="66" y="42"/>
                  </a:moveTo>
                  <a:cubicBezTo>
                    <a:pt x="66" y="42"/>
                    <a:pt x="47" y="0"/>
                    <a:pt x="21" y="25"/>
                  </a:cubicBezTo>
                  <a:cubicBezTo>
                    <a:pt x="0" y="45"/>
                    <a:pt x="19" y="112"/>
                    <a:pt x="55" y="97"/>
                  </a:cubicBezTo>
                  <a:lnTo>
                    <a:pt x="66" y="42"/>
                  </a:lnTo>
                  <a:close/>
                </a:path>
              </a:pathLst>
            </a:custGeom>
            <a:solidFill>
              <a:srgbClr val="FF9B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0" name="Freeform 271">
              <a:extLst>
                <a:ext uri="{FF2B5EF4-FFF2-40B4-BE49-F238E27FC236}">
                  <a16:creationId xmlns:a16="http://schemas.microsoft.com/office/drawing/2014/main" id="{6C60B2F3-8605-4584-9606-3317106D65F6}"/>
                </a:ext>
              </a:extLst>
            </p:cNvPr>
            <p:cNvSpPr>
              <a:spLocks/>
            </p:cNvSpPr>
            <p:nvPr/>
          </p:nvSpPr>
          <p:spPr bwMode="auto">
            <a:xfrm>
              <a:off x="2960404" y="2374900"/>
              <a:ext cx="279400" cy="268288"/>
            </a:xfrm>
            <a:custGeom>
              <a:avLst/>
              <a:gdLst>
                <a:gd name="T0" fmla="*/ 28 w 74"/>
                <a:gd name="T1" fmla="*/ 1 h 71"/>
                <a:gd name="T2" fmla="*/ 4 w 74"/>
                <a:gd name="T3" fmla="*/ 27 h 71"/>
                <a:gd name="T4" fmla="*/ 31 w 74"/>
                <a:gd name="T5" fmla="*/ 67 h 71"/>
                <a:gd name="T6" fmla="*/ 71 w 74"/>
                <a:gd name="T7" fmla="*/ 41 h 71"/>
                <a:gd name="T8" fmla="*/ 57 w 74"/>
                <a:gd name="T9" fmla="*/ 5 h 71"/>
                <a:gd name="T10" fmla="*/ 45 w 74"/>
                <a:gd name="T11" fmla="*/ 0 h 71"/>
                <a:gd name="T12" fmla="*/ 44 w 74"/>
                <a:gd name="T13" fmla="*/ 0 h 71"/>
                <a:gd name="T14" fmla="*/ 45 w 74"/>
                <a:gd name="T15" fmla="*/ 6 h 71"/>
                <a:gd name="T16" fmla="*/ 55 w 74"/>
                <a:gd name="T17" fmla="*/ 11 h 71"/>
                <a:gd name="T18" fmla="*/ 66 w 74"/>
                <a:gd name="T19" fmla="*/ 40 h 71"/>
                <a:gd name="T20" fmla="*/ 32 w 74"/>
                <a:gd name="T21" fmla="*/ 62 h 71"/>
                <a:gd name="T22" fmla="*/ 9 w 74"/>
                <a:gd name="T23" fmla="*/ 28 h 71"/>
                <a:gd name="T24" fmla="*/ 31 w 74"/>
                <a:gd name="T25" fmla="*/ 6 h 71"/>
                <a:gd name="T26" fmla="*/ 28 w 74"/>
                <a:gd name="T27" fmla="*/ 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71">
                  <a:moveTo>
                    <a:pt x="28" y="1"/>
                  </a:moveTo>
                  <a:cubicBezTo>
                    <a:pt x="17" y="4"/>
                    <a:pt x="7" y="14"/>
                    <a:pt x="4" y="27"/>
                  </a:cubicBezTo>
                  <a:cubicBezTo>
                    <a:pt x="0" y="46"/>
                    <a:pt x="12" y="64"/>
                    <a:pt x="31" y="67"/>
                  </a:cubicBezTo>
                  <a:cubicBezTo>
                    <a:pt x="50" y="71"/>
                    <a:pt x="68" y="59"/>
                    <a:pt x="71" y="41"/>
                  </a:cubicBezTo>
                  <a:cubicBezTo>
                    <a:pt x="74" y="27"/>
                    <a:pt x="68" y="13"/>
                    <a:pt x="57" y="5"/>
                  </a:cubicBezTo>
                  <a:cubicBezTo>
                    <a:pt x="54" y="3"/>
                    <a:pt x="49" y="1"/>
                    <a:pt x="45" y="0"/>
                  </a:cubicBezTo>
                  <a:cubicBezTo>
                    <a:pt x="44" y="0"/>
                    <a:pt x="44" y="0"/>
                    <a:pt x="44" y="0"/>
                  </a:cubicBezTo>
                  <a:cubicBezTo>
                    <a:pt x="44" y="2"/>
                    <a:pt x="44" y="4"/>
                    <a:pt x="45" y="6"/>
                  </a:cubicBezTo>
                  <a:cubicBezTo>
                    <a:pt x="49" y="7"/>
                    <a:pt x="52" y="8"/>
                    <a:pt x="55" y="11"/>
                  </a:cubicBezTo>
                  <a:cubicBezTo>
                    <a:pt x="64" y="17"/>
                    <a:pt x="69" y="28"/>
                    <a:pt x="66" y="40"/>
                  </a:cubicBezTo>
                  <a:cubicBezTo>
                    <a:pt x="63" y="55"/>
                    <a:pt x="48" y="65"/>
                    <a:pt x="32" y="62"/>
                  </a:cubicBezTo>
                  <a:cubicBezTo>
                    <a:pt x="16" y="59"/>
                    <a:pt x="6" y="44"/>
                    <a:pt x="9" y="28"/>
                  </a:cubicBezTo>
                  <a:cubicBezTo>
                    <a:pt x="12" y="17"/>
                    <a:pt x="20" y="8"/>
                    <a:pt x="31" y="6"/>
                  </a:cubicBezTo>
                  <a:lnTo>
                    <a:pt x="28" y="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D"/>
            </a:p>
          </p:txBody>
        </p:sp>
        <p:sp>
          <p:nvSpPr>
            <p:cNvPr id="91" name="Freeform 272">
              <a:extLst>
                <a:ext uri="{FF2B5EF4-FFF2-40B4-BE49-F238E27FC236}">
                  <a16:creationId xmlns:a16="http://schemas.microsoft.com/office/drawing/2014/main" id="{D9FC8511-8BB1-4E4C-AE64-8FEF6BE8AAC6}"/>
                </a:ext>
              </a:extLst>
            </p:cNvPr>
            <p:cNvSpPr>
              <a:spLocks/>
            </p:cNvSpPr>
            <p:nvPr/>
          </p:nvSpPr>
          <p:spPr bwMode="auto">
            <a:xfrm>
              <a:off x="3111217" y="2216150"/>
              <a:ext cx="114300" cy="192088"/>
            </a:xfrm>
            <a:custGeom>
              <a:avLst/>
              <a:gdLst>
                <a:gd name="T0" fmla="*/ 23 w 30"/>
                <a:gd name="T1" fmla="*/ 51 h 51"/>
                <a:gd name="T2" fmla="*/ 24 w 30"/>
                <a:gd name="T3" fmla="*/ 51 h 51"/>
                <a:gd name="T4" fmla="*/ 27 w 30"/>
                <a:gd name="T5" fmla="*/ 48 h 51"/>
                <a:gd name="T6" fmla="*/ 5 w 30"/>
                <a:gd name="T7" fmla="*/ 1 h 51"/>
                <a:gd name="T8" fmla="*/ 1 w 30"/>
                <a:gd name="T9" fmla="*/ 1 h 51"/>
                <a:gd name="T10" fmla="*/ 2 w 30"/>
                <a:gd name="T11" fmla="*/ 5 h 51"/>
                <a:gd name="T12" fmla="*/ 21 w 30"/>
                <a:gd name="T13" fmla="*/ 48 h 51"/>
                <a:gd name="T14" fmla="*/ 23 w 30"/>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51">
                  <a:moveTo>
                    <a:pt x="23" y="51"/>
                  </a:moveTo>
                  <a:cubicBezTo>
                    <a:pt x="24" y="51"/>
                    <a:pt x="24" y="51"/>
                    <a:pt x="24" y="51"/>
                  </a:cubicBezTo>
                  <a:cubicBezTo>
                    <a:pt x="25" y="51"/>
                    <a:pt x="27" y="50"/>
                    <a:pt x="27" y="48"/>
                  </a:cubicBezTo>
                  <a:cubicBezTo>
                    <a:pt x="30" y="17"/>
                    <a:pt x="6" y="1"/>
                    <a:pt x="5" y="1"/>
                  </a:cubicBezTo>
                  <a:cubicBezTo>
                    <a:pt x="4" y="0"/>
                    <a:pt x="2" y="0"/>
                    <a:pt x="1" y="1"/>
                  </a:cubicBezTo>
                  <a:cubicBezTo>
                    <a:pt x="0" y="3"/>
                    <a:pt x="0" y="4"/>
                    <a:pt x="2" y="5"/>
                  </a:cubicBezTo>
                  <a:cubicBezTo>
                    <a:pt x="3" y="6"/>
                    <a:pt x="24" y="20"/>
                    <a:pt x="21" y="48"/>
                  </a:cubicBezTo>
                  <a:cubicBezTo>
                    <a:pt x="21" y="49"/>
                    <a:pt x="22" y="51"/>
                    <a:pt x="23" y="51"/>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2" name="Freeform 273">
              <a:extLst>
                <a:ext uri="{FF2B5EF4-FFF2-40B4-BE49-F238E27FC236}">
                  <a16:creationId xmlns:a16="http://schemas.microsoft.com/office/drawing/2014/main" id="{38879DAD-32C3-4C92-B839-25C7BCF94620}"/>
                </a:ext>
              </a:extLst>
            </p:cNvPr>
            <p:cNvSpPr>
              <a:spLocks/>
            </p:cNvSpPr>
            <p:nvPr/>
          </p:nvSpPr>
          <p:spPr bwMode="auto">
            <a:xfrm>
              <a:off x="3104867" y="2281238"/>
              <a:ext cx="93663" cy="44450"/>
            </a:xfrm>
            <a:custGeom>
              <a:avLst/>
              <a:gdLst>
                <a:gd name="T0" fmla="*/ 3 w 25"/>
                <a:gd name="T1" fmla="*/ 12 h 12"/>
                <a:gd name="T2" fmla="*/ 5 w 25"/>
                <a:gd name="T3" fmla="*/ 12 h 12"/>
                <a:gd name="T4" fmla="*/ 20 w 25"/>
                <a:gd name="T5" fmla="*/ 9 h 12"/>
                <a:gd name="T6" fmla="*/ 24 w 25"/>
                <a:gd name="T7" fmla="*/ 8 h 12"/>
                <a:gd name="T8" fmla="*/ 23 w 25"/>
                <a:gd name="T9" fmla="*/ 4 h 12"/>
                <a:gd name="T10" fmla="*/ 2 w 25"/>
                <a:gd name="T11" fmla="*/ 7 h 12"/>
                <a:gd name="T12" fmla="*/ 1 w 25"/>
                <a:gd name="T13" fmla="*/ 10 h 12"/>
                <a:gd name="T14" fmla="*/ 3 w 25"/>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12">
                  <a:moveTo>
                    <a:pt x="3" y="12"/>
                  </a:moveTo>
                  <a:cubicBezTo>
                    <a:pt x="4" y="12"/>
                    <a:pt x="4" y="12"/>
                    <a:pt x="5" y="12"/>
                  </a:cubicBezTo>
                  <a:cubicBezTo>
                    <a:pt x="8" y="10"/>
                    <a:pt x="16" y="7"/>
                    <a:pt x="20" y="9"/>
                  </a:cubicBezTo>
                  <a:cubicBezTo>
                    <a:pt x="22" y="10"/>
                    <a:pt x="23" y="9"/>
                    <a:pt x="24" y="8"/>
                  </a:cubicBezTo>
                  <a:cubicBezTo>
                    <a:pt x="25" y="6"/>
                    <a:pt x="24" y="5"/>
                    <a:pt x="23" y="4"/>
                  </a:cubicBezTo>
                  <a:cubicBezTo>
                    <a:pt x="15" y="0"/>
                    <a:pt x="3" y="6"/>
                    <a:pt x="2" y="7"/>
                  </a:cubicBezTo>
                  <a:cubicBezTo>
                    <a:pt x="1" y="7"/>
                    <a:pt x="0" y="9"/>
                    <a:pt x="1" y="10"/>
                  </a:cubicBezTo>
                  <a:cubicBezTo>
                    <a:pt x="1" y="11"/>
                    <a:pt x="2" y="12"/>
                    <a:pt x="3" y="12"/>
                  </a:cubicBez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sp>
          <p:nvSpPr>
            <p:cNvPr id="93" name="Freeform 274">
              <a:extLst>
                <a:ext uri="{FF2B5EF4-FFF2-40B4-BE49-F238E27FC236}">
                  <a16:creationId xmlns:a16="http://schemas.microsoft.com/office/drawing/2014/main" id="{858EB4AD-6AAF-4EEA-A3FF-982D5509D3BB}"/>
                </a:ext>
              </a:extLst>
            </p:cNvPr>
            <p:cNvSpPr>
              <a:spLocks/>
            </p:cNvSpPr>
            <p:nvPr/>
          </p:nvSpPr>
          <p:spPr bwMode="auto">
            <a:xfrm>
              <a:off x="3135029" y="1903413"/>
              <a:ext cx="206375" cy="471488"/>
            </a:xfrm>
            <a:custGeom>
              <a:avLst/>
              <a:gdLst>
                <a:gd name="T0" fmla="*/ 55 w 55"/>
                <a:gd name="T1" fmla="*/ 20 h 125"/>
                <a:gd name="T2" fmla="*/ 28 w 55"/>
                <a:gd name="T3" fmla="*/ 105 h 125"/>
                <a:gd name="T4" fmla="*/ 26 w 55"/>
                <a:gd name="T5" fmla="*/ 0 h 125"/>
                <a:gd name="T6" fmla="*/ 55 w 55"/>
                <a:gd name="T7" fmla="*/ 20 h 125"/>
              </a:gdLst>
              <a:ahLst/>
              <a:cxnLst>
                <a:cxn ang="0">
                  <a:pos x="T0" y="T1"/>
                </a:cxn>
                <a:cxn ang="0">
                  <a:pos x="T2" y="T3"/>
                </a:cxn>
                <a:cxn ang="0">
                  <a:pos x="T4" y="T5"/>
                </a:cxn>
                <a:cxn ang="0">
                  <a:pos x="T6" y="T7"/>
                </a:cxn>
              </a:cxnLst>
              <a:rect l="0" t="0" r="r" b="b"/>
              <a:pathLst>
                <a:path w="55" h="125">
                  <a:moveTo>
                    <a:pt x="55" y="20"/>
                  </a:moveTo>
                  <a:cubicBezTo>
                    <a:pt x="55" y="20"/>
                    <a:pt x="29" y="91"/>
                    <a:pt x="28" y="105"/>
                  </a:cubicBezTo>
                  <a:cubicBezTo>
                    <a:pt x="26" y="125"/>
                    <a:pt x="0" y="58"/>
                    <a:pt x="26" y="0"/>
                  </a:cubicBezTo>
                  <a:lnTo>
                    <a:pt x="55" y="20"/>
                  </a:lnTo>
                  <a:close/>
                </a:path>
              </a:pathLst>
            </a:custGeom>
            <a:solidFill>
              <a:srgbClr val="363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D"/>
            </a:p>
          </p:txBody>
        </p:sp>
      </p:grpSp>
      <p:sp>
        <p:nvSpPr>
          <p:cNvPr id="109" name="TextBox 108">
            <a:extLst>
              <a:ext uri="{FF2B5EF4-FFF2-40B4-BE49-F238E27FC236}">
                <a16:creationId xmlns:a16="http://schemas.microsoft.com/office/drawing/2014/main" id="{D54840CE-9A6E-4351-9AB1-3DA4041F49F5}"/>
              </a:ext>
            </a:extLst>
          </p:cNvPr>
          <p:cNvSpPr txBox="1"/>
          <p:nvPr/>
        </p:nvSpPr>
        <p:spPr>
          <a:xfrm>
            <a:off x="6096000" y="1388854"/>
            <a:ext cx="4985798" cy="564257"/>
          </a:xfrm>
          <a:prstGeom prst="rect">
            <a:avLst/>
          </a:prstGeom>
          <a:noFill/>
          <a:ln>
            <a:noFill/>
          </a:ln>
        </p:spPr>
        <p:txBody>
          <a:bodyPr wrap="square" lIns="0" tIns="0" rIns="0" bIns="0" rtlCol="0" anchor="ctr" anchorCtr="0">
            <a:spAutoFit/>
          </a:bodyPr>
          <a:lstStyle/>
          <a:p>
            <a:pPr>
              <a:lnSpc>
                <a:spcPts val="4400"/>
              </a:lnSpc>
            </a:pPr>
            <a:r>
              <a:rPr lang="en-IN" sz="4000" b="1" i="0" dirty="0">
                <a:solidFill>
                  <a:srgbClr val="FFFF00"/>
                </a:solidFill>
                <a:effectLst/>
                <a:latin typeface="Söhne"/>
              </a:rPr>
              <a:t>Technology Stack</a:t>
            </a:r>
            <a:endParaRPr lang="en-US" sz="4000" b="1" dirty="0">
              <a:solidFill>
                <a:srgbClr val="FFFF00"/>
              </a:solidFill>
              <a:latin typeface="PT Serif" panose="020A0603040505020204" pitchFamily="18" charset="0"/>
              <a:ea typeface="Source Serif Pro" panose="02040603050405020204" pitchFamily="18" charset="0"/>
            </a:endParaRPr>
          </a:p>
        </p:txBody>
      </p:sp>
      <p:pic>
        <p:nvPicPr>
          <p:cNvPr id="9" name="Picture 8">
            <a:extLst>
              <a:ext uri="{FF2B5EF4-FFF2-40B4-BE49-F238E27FC236}">
                <a16:creationId xmlns:a16="http://schemas.microsoft.com/office/drawing/2014/main" id="{E52C7175-3EB0-5E74-DC80-228C67B2997B}"/>
              </a:ext>
            </a:extLst>
          </p:cNvPr>
          <p:cNvPicPr>
            <a:picLocks noChangeAspect="1"/>
          </p:cNvPicPr>
          <p:nvPr/>
        </p:nvPicPr>
        <p:blipFill>
          <a:blip r:embed="rId2"/>
          <a:stretch>
            <a:fillRect/>
          </a:stretch>
        </p:blipFill>
        <p:spPr>
          <a:xfrm>
            <a:off x="3146179" y="1148518"/>
            <a:ext cx="534902" cy="480672"/>
          </a:xfrm>
          <a:prstGeom prst="rect">
            <a:avLst/>
          </a:prstGeom>
        </p:spPr>
      </p:pic>
      <p:sp>
        <p:nvSpPr>
          <p:cNvPr id="98" name="TextBox 97">
            <a:extLst>
              <a:ext uri="{FF2B5EF4-FFF2-40B4-BE49-F238E27FC236}">
                <a16:creationId xmlns:a16="http://schemas.microsoft.com/office/drawing/2014/main" id="{335476FE-D36B-069B-4644-268450A9C8FD}"/>
              </a:ext>
            </a:extLst>
          </p:cNvPr>
          <p:cNvSpPr txBox="1"/>
          <p:nvPr/>
        </p:nvSpPr>
        <p:spPr>
          <a:xfrm>
            <a:off x="6084327" y="2193646"/>
            <a:ext cx="6528376" cy="2308324"/>
          </a:xfrm>
          <a:prstGeom prst="rect">
            <a:avLst/>
          </a:prstGeom>
          <a:noFill/>
        </p:spPr>
        <p:txBody>
          <a:bodyPr wrap="square">
            <a:spAutoFit/>
          </a:bodyPr>
          <a:lstStyle/>
          <a:p>
            <a:pPr marL="285750" indent="-285750">
              <a:buFont typeface="Wingdings" panose="05000000000000000000" pitchFamily="2" charset="2"/>
              <a:buChar char="§"/>
            </a:pPr>
            <a:r>
              <a:rPr lang="en-IN" dirty="0">
                <a:solidFill>
                  <a:schemeClr val="bg1"/>
                </a:solidFill>
              </a:rPr>
              <a:t>AWS</a:t>
            </a:r>
            <a:r>
              <a:rPr lang="en-US" dirty="0">
                <a:solidFill>
                  <a:schemeClr val="bg1"/>
                </a:solidFill>
              </a:rPr>
              <a:t> SERVICES Like EC2,Lambda, Cloud watch, Event Bridge</a:t>
            </a:r>
            <a:endParaRPr lang="en-IN" dirty="0">
              <a:solidFill>
                <a:schemeClr val="bg1"/>
              </a:solidFill>
            </a:endParaRPr>
          </a:p>
          <a:p>
            <a:pPr marL="285750" indent="-285750">
              <a:buFont typeface="Wingdings" panose="05000000000000000000" pitchFamily="2" charset="2"/>
              <a:buChar char="§"/>
            </a:pPr>
            <a:endParaRPr lang="en-IN" dirty="0">
              <a:solidFill>
                <a:schemeClr val="bg1"/>
              </a:solidFill>
            </a:endParaRPr>
          </a:p>
          <a:p>
            <a:pPr marL="285750" indent="-285750">
              <a:buFont typeface="Wingdings" panose="05000000000000000000" pitchFamily="2" charset="2"/>
              <a:buChar char="§"/>
            </a:pPr>
            <a:r>
              <a:rPr lang="en-US" dirty="0">
                <a:solidFill>
                  <a:schemeClr val="bg1"/>
                </a:solidFill>
              </a:rPr>
              <a:t>AWS SNS Service</a:t>
            </a:r>
          </a:p>
          <a:p>
            <a:pPr marL="285750" indent="-285750">
              <a:buFont typeface="Wingdings" panose="05000000000000000000" pitchFamily="2" charset="2"/>
              <a:buChar char="§"/>
            </a:pPr>
            <a:endParaRPr lang="en-US" dirty="0">
              <a:solidFill>
                <a:schemeClr val="bg1"/>
              </a:solidFill>
            </a:endParaRPr>
          </a:p>
          <a:p>
            <a:pPr marL="285750" indent="-285750">
              <a:buFont typeface="Wingdings" panose="05000000000000000000" pitchFamily="2" charset="2"/>
              <a:buChar char="§"/>
            </a:pPr>
            <a:r>
              <a:rPr lang="en-US" dirty="0">
                <a:solidFill>
                  <a:schemeClr val="bg1"/>
                </a:solidFill>
              </a:rPr>
              <a:t>PYTHON</a:t>
            </a:r>
            <a:endParaRPr lang="en-IN" dirty="0">
              <a:solidFill>
                <a:schemeClr val="bg1"/>
              </a:solidFill>
            </a:endParaRPr>
          </a:p>
          <a:p>
            <a:r>
              <a:rPr lang="en-IN" dirty="0">
                <a:solidFill>
                  <a:schemeClr val="bg1"/>
                </a:solidFill>
              </a:rPr>
              <a:t> </a:t>
            </a:r>
          </a:p>
          <a:p>
            <a:pPr marL="285750" indent="-285750">
              <a:buFont typeface="Wingdings" panose="05000000000000000000" pitchFamily="2" charset="2"/>
              <a:buChar char="§"/>
            </a:pPr>
            <a:endParaRPr lang="en-IN" dirty="0">
              <a:solidFill>
                <a:schemeClr val="bg1"/>
              </a:solidFill>
            </a:endParaRPr>
          </a:p>
          <a:p>
            <a:endParaRPr lang="en-IN" dirty="0">
              <a:solidFill>
                <a:schemeClr val="bg1"/>
              </a:solidFill>
            </a:endParaRPr>
          </a:p>
        </p:txBody>
      </p:sp>
      <p:pic>
        <p:nvPicPr>
          <p:cNvPr id="7176" name="Picture 8">
            <a:extLst>
              <a:ext uri="{FF2B5EF4-FFF2-40B4-BE49-F238E27FC236}">
                <a16:creationId xmlns:a16="http://schemas.microsoft.com/office/drawing/2014/main" id="{800B5F2B-97F5-232F-0883-D07F22EF79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5732" y="4173318"/>
            <a:ext cx="492980" cy="540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21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176"/>
                                        </p:tgtEl>
                                        <p:attrNameLst>
                                          <p:attrName>style.visibility</p:attrName>
                                        </p:attrNameLst>
                                      </p:cBhvr>
                                      <p:to>
                                        <p:strVal val="visible"/>
                                      </p:to>
                                    </p:set>
                                    <p:anim calcmode="lin" valueType="num">
                                      <p:cBhvr additive="base">
                                        <p:cTn id="27" dur="500" fill="hold"/>
                                        <p:tgtEl>
                                          <p:spTgt spid="7176"/>
                                        </p:tgtEl>
                                        <p:attrNameLst>
                                          <p:attrName>ppt_x</p:attrName>
                                        </p:attrNameLst>
                                      </p:cBhvr>
                                      <p:tavLst>
                                        <p:tav tm="0">
                                          <p:val>
                                            <p:strVal val="#ppt_x"/>
                                          </p:val>
                                        </p:tav>
                                        <p:tav tm="100000">
                                          <p:val>
                                            <p:strVal val="#ppt_x"/>
                                          </p:val>
                                        </p:tav>
                                      </p:tavLst>
                                    </p:anim>
                                    <p:anim calcmode="lin" valueType="num">
                                      <p:cBhvr additive="base">
                                        <p:cTn id="2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Office Theme">
  <a:themeElements>
    <a:clrScheme name="Pitch Deck Green">
      <a:dk1>
        <a:srgbClr val="687C51"/>
      </a:dk1>
      <a:lt1>
        <a:sysClr val="window" lastClr="FFFFFF"/>
      </a:lt1>
      <a:dk2>
        <a:srgbClr val="000000"/>
      </a:dk2>
      <a:lt2>
        <a:srgbClr val="F8F8F8"/>
      </a:lt2>
      <a:accent1>
        <a:srgbClr val="C7D2BC"/>
      </a:accent1>
      <a:accent2>
        <a:srgbClr val="8A8A8A"/>
      </a:accent2>
      <a:accent3>
        <a:srgbClr val="8A8A8A"/>
      </a:accent3>
      <a:accent4>
        <a:srgbClr val="8A8A8A"/>
      </a:accent4>
      <a:accent5>
        <a:srgbClr val="8A8A8A"/>
      </a:accent5>
      <a:accent6>
        <a:srgbClr val="FFEBB3"/>
      </a:accent6>
      <a:hlink>
        <a:srgbClr val="8A8A8A"/>
      </a:hlink>
      <a:folHlink>
        <a:srgbClr val="D3D3D3"/>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75274</TotalTime>
  <Words>1226</Words>
  <Application>Microsoft Office PowerPoint</Application>
  <PresentationFormat>Widescreen</PresentationFormat>
  <Paragraphs>215</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Dewa Pastika Bagya</dc:creator>
  <cp:lastModifiedBy>syamshankar1262@gmail.com</cp:lastModifiedBy>
  <cp:revision>3928</cp:revision>
  <dcterms:created xsi:type="dcterms:W3CDTF">2018-11-21T06:39:41Z</dcterms:created>
  <dcterms:modified xsi:type="dcterms:W3CDTF">2024-03-19T07:25:16Z</dcterms:modified>
</cp:coreProperties>
</file>