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6"/>
  </p:notesMasterIdLst>
  <p:sldIdLst>
    <p:sldId id="269" r:id="rId2"/>
    <p:sldId id="275" r:id="rId3"/>
    <p:sldId id="276" r:id="rId4"/>
    <p:sldId id="288" r:id="rId5"/>
    <p:sldId id="281" r:id="rId6"/>
    <p:sldId id="282" r:id="rId7"/>
    <p:sldId id="280" r:id="rId8"/>
    <p:sldId id="270" r:id="rId9"/>
    <p:sldId id="271" r:id="rId10"/>
    <p:sldId id="291" r:id="rId11"/>
    <p:sldId id="272" r:id="rId12"/>
    <p:sldId id="285" r:id="rId13"/>
    <p:sldId id="286" r:id="rId14"/>
    <p:sldId id="289" r:id="rId15"/>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E4401"/>
    <a:srgbClr val="FFFF00"/>
    <a:srgbClr val="DCDEE0"/>
    <a:srgbClr val="000000"/>
    <a:srgbClr val="959FD6"/>
    <a:srgbClr val="ADB5DF"/>
    <a:srgbClr val="6472C3"/>
    <a:srgbClr val="0EAAE3"/>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2" autoAdjust="0"/>
    <p:restoredTop sz="94371" autoAdjust="0"/>
  </p:normalViewPr>
  <p:slideViewPr>
    <p:cSldViewPr snapToGrid="0">
      <p:cViewPr>
        <p:scale>
          <a:sx n="75" d="100"/>
          <a:sy n="75" d="100"/>
        </p:scale>
        <p:origin x="436" y="168"/>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04/11/2024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8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736" r:id="rId1"/>
    <p:sldLayoutId id="214748373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txBody>
          <a:bodyPr/>
          <a:lstStyle/>
          <a:p>
            <a:endParaRPr lang="en-IN"/>
          </a:p>
        </p:txBody>
      </p:sp>
      <p:sp>
        <p:nvSpPr>
          <p:cNvPr id="21" name="Rectangle 20">
            <a:extLst>
              <a:ext uri="{FF2B5EF4-FFF2-40B4-BE49-F238E27FC236}">
                <a16:creationId xmlns:a16="http://schemas.microsoft.com/office/drawing/2014/main" id="{9D014CB8-9E99-4B78-9028-92419BD1BD54}"/>
              </a:ext>
            </a:extLst>
          </p:cNvPr>
          <p:cNvSpPr/>
          <p:nvPr/>
        </p:nvSpPr>
        <p:spPr>
          <a:xfrm>
            <a:off x="-22649" y="0"/>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15" name="Rectangle 14">
            <a:extLst>
              <a:ext uri="{FF2B5EF4-FFF2-40B4-BE49-F238E27FC236}">
                <a16:creationId xmlns:a16="http://schemas.microsoft.com/office/drawing/2014/main" id="{417B28C5-9C3C-4013-81F8-00723BE420E7}"/>
              </a:ext>
            </a:extLst>
          </p:cNvPr>
          <p:cNvSpPr/>
          <p:nvPr/>
        </p:nvSpPr>
        <p:spPr>
          <a:xfrm>
            <a:off x="650558" y="982841"/>
            <a:ext cx="5889092" cy="27741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5" name="TextBox 4">
            <a:extLst>
              <a:ext uri="{FF2B5EF4-FFF2-40B4-BE49-F238E27FC236}">
                <a16:creationId xmlns:a16="http://schemas.microsoft.com/office/drawing/2014/main" id="{A13AD02B-C197-B9E5-F941-B51141792B0A}"/>
              </a:ext>
            </a:extLst>
          </p:cNvPr>
          <p:cNvSpPr txBox="1"/>
          <p:nvPr/>
        </p:nvSpPr>
        <p:spPr>
          <a:xfrm>
            <a:off x="912332" y="1349942"/>
            <a:ext cx="7805369" cy="1446550"/>
          </a:xfrm>
          <a:prstGeom prst="rect">
            <a:avLst/>
          </a:prstGeom>
          <a:noFill/>
        </p:spPr>
        <p:txBody>
          <a:bodyPr wrap="square" rtlCol="0">
            <a:spAutoFit/>
          </a:bodyPr>
          <a:lstStyle/>
          <a:p>
            <a:pPr algn="l"/>
            <a:r>
              <a:rPr lang="en-US" sz="4400" b="1" dirty="0">
                <a:solidFill>
                  <a:srgbClr val="FFFF00"/>
                </a:solidFill>
                <a:latin typeface="Times New Roman" panose="02020603050405020304" pitchFamily="18" charset="0"/>
                <a:cs typeface="Times New Roman" panose="02020603050405020304" pitchFamily="18" charset="0"/>
              </a:rPr>
              <a:t>DATA BACKUP </a:t>
            </a:r>
          </a:p>
          <a:p>
            <a:pPr algn="l"/>
            <a:r>
              <a:rPr lang="en-US" sz="4400" b="1" dirty="0">
                <a:solidFill>
                  <a:srgbClr val="FFFF00"/>
                </a:solidFill>
                <a:latin typeface="Times New Roman" panose="02020603050405020304" pitchFamily="18" charset="0"/>
                <a:cs typeface="Times New Roman" panose="02020603050405020304" pitchFamily="18" charset="0"/>
              </a:rPr>
              <a:t>              ASSISTANT </a:t>
            </a:r>
          </a:p>
        </p:txBody>
      </p:sp>
      <p:sp>
        <p:nvSpPr>
          <p:cNvPr id="6" name="TextBox 5">
            <a:extLst>
              <a:ext uri="{FF2B5EF4-FFF2-40B4-BE49-F238E27FC236}">
                <a16:creationId xmlns:a16="http://schemas.microsoft.com/office/drawing/2014/main" id="{A72A392B-6B49-2436-D000-FC9BF32C6E9D}"/>
              </a:ext>
            </a:extLst>
          </p:cNvPr>
          <p:cNvSpPr txBox="1"/>
          <p:nvPr/>
        </p:nvSpPr>
        <p:spPr>
          <a:xfrm>
            <a:off x="8078197" y="3429000"/>
            <a:ext cx="5652350" cy="3108543"/>
          </a:xfrm>
          <a:prstGeom prst="rect">
            <a:avLst/>
          </a:prstGeom>
          <a:noFill/>
        </p:spPr>
        <p:txBody>
          <a:bodyPr wrap="square" rtlCol="0">
            <a:spAutoFit/>
          </a:bodyPr>
          <a:lstStyle/>
          <a:p>
            <a:pPr algn="l"/>
            <a:r>
              <a:rPr lang="en-US" sz="2800" dirty="0">
                <a:solidFill>
                  <a:srgbClr val="FFFF00"/>
                </a:solidFill>
                <a:latin typeface="Times New Roman" panose="02020603050405020304" pitchFamily="18" charset="0"/>
                <a:cs typeface="Times New Roman" panose="02020603050405020304" pitchFamily="18" charset="0"/>
              </a:rPr>
              <a:t>TEAM MEMBERS</a:t>
            </a:r>
            <a:r>
              <a:rPr lang="en-US" sz="2800" dirty="0">
                <a:latin typeface="Times New Roman" panose="02020603050405020304" pitchFamily="18" charset="0"/>
                <a:cs typeface="Times New Roman" panose="02020603050405020304" pitchFamily="18" charset="0"/>
              </a:rPr>
              <a:t>:</a:t>
            </a:r>
          </a:p>
          <a:p>
            <a:pPr algn="l"/>
            <a:r>
              <a:rPr lang="en-US" sz="2800" dirty="0">
                <a:solidFill>
                  <a:schemeClr val="bg2"/>
                </a:solidFill>
                <a:latin typeface="Times New Roman" panose="02020603050405020304" pitchFamily="18" charset="0"/>
                <a:cs typeface="Times New Roman" panose="02020603050405020304" pitchFamily="18" charset="0"/>
              </a:rPr>
              <a:t>SYAM SANKAR</a:t>
            </a:r>
          </a:p>
          <a:p>
            <a:pPr algn="l"/>
            <a:r>
              <a:rPr lang="en-US" sz="2800" dirty="0">
                <a:solidFill>
                  <a:schemeClr val="bg2"/>
                </a:solidFill>
                <a:latin typeface="Times New Roman" panose="02020603050405020304" pitchFamily="18" charset="0"/>
                <a:cs typeface="Times New Roman" panose="02020603050405020304" pitchFamily="18" charset="0"/>
              </a:rPr>
              <a:t>SAI SANTOSH</a:t>
            </a:r>
          </a:p>
          <a:p>
            <a:pPr algn="l"/>
            <a:r>
              <a:rPr lang="en-US" sz="2800" dirty="0">
                <a:solidFill>
                  <a:schemeClr val="bg2"/>
                </a:solidFill>
                <a:latin typeface="Times New Roman" panose="02020603050405020304" pitchFamily="18" charset="0"/>
                <a:cs typeface="Times New Roman" panose="02020603050405020304" pitchFamily="18" charset="0"/>
              </a:rPr>
              <a:t>SUBBA REDDY</a:t>
            </a:r>
          </a:p>
          <a:p>
            <a:pPr algn="l"/>
            <a:r>
              <a:rPr lang="en-US" sz="2800" dirty="0">
                <a:solidFill>
                  <a:schemeClr val="bg2"/>
                </a:solidFill>
                <a:latin typeface="Times New Roman" panose="02020603050405020304" pitchFamily="18" charset="0"/>
                <a:cs typeface="Times New Roman" panose="02020603050405020304" pitchFamily="18" charset="0"/>
              </a:rPr>
              <a:t>SAI SAKETHRAM</a:t>
            </a:r>
          </a:p>
          <a:p>
            <a:pPr algn="l"/>
            <a:r>
              <a:rPr lang="en-US" sz="2800" dirty="0">
                <a:solidFill>
                  <a:schemeClr val="bg2"/>
                </a:solidFill>
                <a:latin typeface="Times New Roman" panose="02020603050405020304" pitchFamily="18" charset="0"/>
                <a:cs typeface="Times New Roman" panose="02020603050405020304" pitchFamily="18" charset="0"/>
              </a:rPr>
              <a:t>HARATHI</a:t>
            </a:r>
          </a:p>
          <a:p>
            <a:pPr algn="l"/>
            <a:r>
              <a:rPr lang="en-US" sz="2800" dirty="0">
                <a:solidFill>
                  <a:schemeClr val="bg2"/>
                </a:solidFill>
                <a:latin typeface="Times New Roman" panose="02020603050405020304" pitchFamily="18" charset="0"/>
                <a:cs typeface="Times New Roman" panose="02020603050405020304" pitchFamily="18" charset="0"/>
              </a:rPr>
              <a:t>CHARISHMA</a:t>
            </a:r>
          </a:p>
        </p:txBody>
      </p:sp>
    </p:spTree>
    <p:extLst>
      <p:ext uri="{BB962C8B-B14F-4D97-AF65-F5344CB8AC3E}">
        <p14:creationId xmlns:p14="http://schemas.microsoft.com/office/powerpoint/2010/main" val="215234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3B1BE4-72AF-3AC0-8ECC-2B401C67388E}"/>
              </a:ext>
            </a:extLst>
          </p:cNvPr>
          <p:cNvSpPr txBox="1"/>
          <p:nvPr/>
        </p:nvSpPr>
        <p:spPr>
          <a:xfrm>
            <a:off x="550069" y="764382"/>
            <a:ext cx="2724150" cy="646331"/>
          </a:xfrm>
          <a:prstGeom prst="rect">
            <a:avLst/>
          </a:prstGeom>
          <a:noFill/>
        </p:spPr>
        <p:txBody>
          <a:bodyPr wrap="square" rtlCol="0">
            <a:spAutoFit/>
          </a:bodyPr>
          <a:lstStyle/>
          <a:p>
            <a:pPr algn="l"/>
            <a:r>
              <a:rPr lang="en-US" sz="3600" dirty="0">
                <a:solidFill>
                  <a:srgbClr val="FFFF00"/>
                </a:solidFill>
              </a:rPr>
              <a:t>USE CASES:</a:t>
            </a:r>
          </a:p>
        </p:txBody>
      </p:sp>
      <p:sp>
        <p:nvSpPr>
          <p:cNvPr id="3" name="TextBox 2">
            <a:extLst>
              <a:ext uri="{FF2B5EF4-FFF2-40B4-BE49-F238E27FC236}">
                <a16:creationId xmlns:a16="http://schemas.microsoft.com/office/drawing/2014/main" id="{DF714280-CB81-7040-571D-E5E91A82F0BB}"/>
              </a:ext>
            </a:extLst>
          </p:cNvPr>
          <p:cNvSpPr txBox="1"/>
          <p:nvPr/>
        </p:nvSpPr>
        <p:spPr>
          <a:xfrm flipH="1">
            <a:off x="550069" y="1732182"/>
            <a:ext cx="5373290" cy="3477875"/>
          </a:xfrm>
          <a:prstGeom prst="rect">
            <a:avLst/>
          </a:prstGeom>
          <a:noFill/>
        </p:spPr>
        <p:txBody>
          <a:bodyPr wrap="square" rtlCol="0">
            <a:spAutoFit/>
          </a:bodyPr>
          <a:lstStyle/>
          <a:p>
            <a:pPr algn="l"/>
            <a:r>
              <a:rPr lang="en-US" sz="2000" dirty="0">
                <a:solidFill>
                  <a:srgbClr val="FCFCFC"/>
                </a:solidFill>
              </a:rPr>
              <a:t>❖  Automated Data Backup
❖ Disaster Recovery
❖ Data Archiving
❖ Version Control
❖ Ransomware Protection
❖ Data Recovery from Cyber Attacks</a:t>
            </a:r>
          </a:p>
        </p:txBody>
      </p:sp>
    </p:spTree>
    <p:extLst>
      <p:ext uri="{BB962C8B-B14F-4D97-AF65-F5344CB8AC3E}">
        <p14:creationId xmlns:p14="http://schemas.microsoft.com/office/powerpoint/2010/main" val="160924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0799106-ED31-33C1-B0FE-0F316FC97D9D}"/>
              </a:ext>
            </a:extLst>
          </p:cNvPr>
          <p:cNvSpPr>
            <a:spLocks noGrp="1"/>
          </p:cNvSpPr>
          <p:nvPr>
            <p:ph type="pic" sz="quarter" idx="10"/>
          </p:nvPr>
        </p:nvSpPr>
        <p:spPr/>
        <p:txBody>
          <a:bodyPr/>
          <a:lstStyle/>
          <a:p>
            <a:endParaRPr lang="en-IN"/>
          </a:p>
        </p:txBody>
      </p:sp>
      <p:sp>
        <p:nvSpPr>
          <p:cNvPr id="3" name="TextBox 2">
            <a:extLst>
              <a:ext uri="{FF2B5EF4-FFF2-40B4-BE49-F238E27FC236}">
                <a16:creationId xmlns:a16="http://schemas.microsoft.com/office/drawing/2014/main" id="{D5C1EBB6-59E5-C9BF-82F6-FEA838E96084}"/>
              </a:ext>
            </a:extLst>
          </p:cNvPr>
          <p:cNvSpPr txBox="1"/>
          <p:nvPr/>
        </p:nvSpPr>
        <p:spPr>
          <a:xfrm>
            <a:off x="490537" y="722708"/>
            <a:ext cx="4974431" cy="584775"/>
          </a:xfrm>
          <a:prstGeom prst="rect">
            <a:avLst/>
          </a:prstGeom>
          <a:noFill/>
        </p:spPr>
        <p:txBody>
          <a:bodyPr wrap="square" rtlCol="0">
            <a:spAutoFit/>
          </a:bodyPr>
          <a:lstStyle/>
          <a:p>
            <a:pPr algn="l"/>
            <a:r>
              <a:rPr lang="en-US" sz="3200" b="1" dirty="0">
                <a:solidFill>
                  <a:srgbClr val="FFFF00"/>
                </a:solidFill>
                <a:latin typeface="Times New Roman" panose="02020603050405020304" pitchFamily="18" charset="0"/>
                <a:cs typeface="Times New Roman" panose="02020603050405020304" pitchFamily="18" charset="0"/>
              </a:rPr>
              <a:t>ISSUES CONFRONTED</a:t>
            </a:r>
          </a:p>
        </p:txBody>
      </p:sp>
      <p:sp>
        <p:nvSpPr>
          <p:cNvPr id="4" name="TextBox 3">
            <a:extLst>
              <a:ext uri="{FF2B5EF4-FFF2-40B4-BE49-F238E27FC236}">
                <a16:creationId xmlns:a16="http://schemas.microsoft.com/office/drawing/2014/main" id="{B227A77D-ADFD-2BC3-E115-896D2540FF20}"/>
              </a:ext>
            </a:extLst>
          </p:cNvPr>
          <p:cNvSpPr txBox="1"/>
          <p:nvPr/>
        </p:nvSpPr>
        <p:spPr>
          <a:xfrm>
            <a:off x="592137" y="1720840"/>
            <a:ext cx="8034338" cy="3416320"/>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Complexity of Data Sources</a:t>
            </a:r>
          </a:p>
          <a:p>
            <a:pPr algn="l"/>
            <a:endParaRPr lang="en-US" sz="2400" dirty="0">
              <a:solidFill>
                <a:srgbClr val="FCFCF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Data Security and Compliance</a:t>
            </a:r>
          </a:p>
          <a:p>
            <a:pPr algn="l"/>
            <a:endParaRPr lang="en-US" sz="2400" dirty="0">
              <a:solidFill>
                <a:srgbClr val="FCFCFC"/>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Backup Frequency and Retention</a:t>
            </a:r>
          </a:p>
          <a:p>
            <a:pPr algn="l"/>
            <a:endParaRPr lang="en-US" sz="2400" dirty="0">
              <a:solidFill>
                <a:srgbClr val="FCFCF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Backup Validation and Recovery Testing</a:t>
            </a:r>
          </a:p>
          <a:p>
            <a:pPr algn="l"/>
            <a:endParaRPr lang="en-US" sz="2400" dirty="0">
              <a:solidFill>
                <a:srgbClr val="FCFCF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Cost Management</a:t>
            </a:r>
          </a:p>
        </p:txBody>
      </p:sp>
    </p:spTree>
    <p:extLst>
      <p:ext uri="{BB962C8B-B14F-4D97-AF65-F5344CB8AC3E}">
        <p14:creationId xmlns:p14="http://schemas.microsoft.com/office/powerpoint/2010/main" val="385582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138C8-9D35-2B9B-835D-98CA702C45B2}"/>
              </a:ext>
            </a:extLst>
          </p:cNvPr>
          <p:cNvSpPr txBox="1"/>
          <p:nvPr/>
        </p:nvSpPr>
        <p:spPr>
          <a:xfrm>
            <a:off x="648887" y="654636"/>
            <a:ext cx="6625832" cy="584775"/>
          </a:xfrm>
          <a:prstGeom prst="rect">
            <a:avLst/>
          </a:prstGeom>
          <a:noFill/>
        </p:spPr>
        <p:txBody>
          <a:bodyPr wrap="square" rtlCol="0">
            <a:spAutoFit/>
          </a:bodyPr>
          <a:lstStyle/>
          <a:p>
            <a:pPr algn="l"/>
            <a:r>
              <a:rPr lang="en-US" sz="3200" b="1" dirty="0">
                <a:solidFill>
                  <a:srgbClr val="FFFF00"/>
                </a:solidFill>
                <a:latin typeface="Times New Roman" panose="02020603050405020304" pitchFamily="18" charset="0"/>
                <a:cs typeface="Times New Roman" panose="02020603050405020304" pitchFamily="18" charset="0"/>
              </a:rPr>
              <a:t>FUTURE ENHANCEMENTS </a:t>
            </a:r>
          </a:p>
        </p:txBody>
      </p:sp>
      <p:sp>
        <p:nvSpPr>
          <p:cNvPr id="3" name="TextBox 2">
            <a:extLst>
              <a:ext uri="{FF2B5EF4-FFF2-40B4-BE49-F238E27FC236}">
                <a16:creationId xmlns:a16="http://schemas.microsoft.com/office/drawing/2014/main" id="{E60ADF9E-0F62-40F0-639D-0DCFBC65CE89}"/>
              </a:ext>
            </a:extLst>
          </p:cNvPr>
          <p:cNvSpPr txBox="1"/>
          <p:nvPr/>
        </p:nvSpPr>
        <p:spPr>
          <a:xfrm flipH="1">
            <a:off x="648887" y="1632317"/>
            <a:ext cx="9804801" cy="4093428"/>
          </a:xfrm>
          <a:prstGeom prst="rect">
            <a:avLst/>
          </a:prstGeom>
          <a:noFill/>
        </p:spPr>
        <p:txBody>
          <a:bodyPr wrap="square" rtlCol="0">
            <a:spAutoFit/>
          </a:bodyPr>
          <a:lstStyle/>
          <a:p>
            <a:pPr algn="just"/>
            <a:r>
              <a:rPr lang="en-US" dirty="0">
                <a:solidFill>
                  <a:srgbClr val="FCFCFC"/>
                </a:solidFill>
              </a:rPr>
              <a:t>❖ </a:t>
            </a:r>
            <a:r>
              <a:rPr lang="en-US" sz="2000" dirty="0">
                <a:solidFill>
                  <a:srgbClr val="FFFF00"/>
                </a:solidFill>
                <a:latin typeface="Times New Roman" panose="02020603050405020304" pitchFamily="18" charset="0"/>
                <a:cs typeface="Times New Roman" panose="02020603050405020304" pitchFamily="18" charset="0"/>
              </a:rPr>
              <a:t>Intelligent Backup Policies: I</a:t>
            </a:r>
            <a:r>
              <a:rPr lang="en-US" sz="2000" dirty="0">
                <a:solidFill>
                  <a:srgbClr val="FCFCFC"/>
                </a:solidFill>
                <a:latin typeface="Times New Roman" panose="02020603050405020304" pitchFamily="18" charset="0"/>
                <a:cs typeface="Times New Roman" panose="02020603050405020304" pitchFamily="18" charset="0"/>
              </a:rPr>
              <a:t>mplementing AI or machine learning algorithms to analyze data usage patterns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a:t>
            </a:r>
            <a:r>
              <a:rPr lang="en-US" sz="2000" dirty="0">
                <a:solidFill>
                  <a:srgbClr val="FFFF00"/>
                </a:solidFill>
                <a:latin typeface="Times New Roman" panose="02020603050405020304" pitchFamily="18" charset="0"/>
                <a:cs typeface="Times New Roman" panose="02020603050405020304" pitchFamily="18" charset="0"/>
              </a:rPr>
              <a:t>Automated Disaster </a:t>
            </a:r>
            <a:r>
              <a:rPr lang="en-US" sz="2000" dirty="0" err="1">
                <a:solidFill>
                  <a:srgbClr val="FFFF00"/>
                </a:solidFill>
                <a:latin typeface="Times New Roman" panose="02020603050405020304" pitchFamily="18" charset="0"/>
                <a:cs typeface="Times New Roman" panose="02020603050405020304" pitchFamily="18" charset="0"/>
              </a:rPr>
              <a:t>Recover</a:t>
            </a:r>
            <a:r>
              <a:rPr lang="en-US" sz="2000" dirty="0" err="1">
                <a:solidFill>
                  <a:srgbClr val="FCFCFC"/>
                </a:solidFill>
                <a:latin typeface="Times New Roman" panose="02020603050405020304" pitchFamily="18" charset="0"/>
                <a:cs typeface="Times New Roman" panose="02020603050405020304" pitchFamily="18" charset="0"/>
              </a:rPr>
              <a:t>y:Enhancing</a:t>
            </a:r>
            <a:r>
              <a:rPr lang="en-US" sz="2000" dirty="0">
                <a:solidFill>
                  <a:srgbClr val="FCFCFC"/>
                </a:solidFill>
                <a:latin typeface="Times New Roman" panose="02020603050405020304" pitchFamily="18" charset="0"/>
                <a:cs typeface="Times New Roman" panose="02020603050405020304" pitchFamily="18" charset="0"/>
              </a:rPr>
              <a:t> the backup assistant to automate the process of spinning up recovery environments and restoring data in the event of disasters or system failures, minimizing downtime and data loss.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Cross-Cloud Backup Support: </a:t>
            </a:r>
            <a:r>
              <a:rPr lang="en-US" sz="2000" dirty="0">
                <a:solidFill>
                  <a:srgbClr val="FCFCFC"/>
                </a:solidFill>
                <a:latin typeface="Times New Roman" panose="02020603050405020304" pitchFamily="18" charset="0"/>
                <a:cs typeface="Times New Roman" panose="02020603050405020304" pitchFamily="18" charset="0"/>
              </a:rPr>
              <a:t>Extending backup capabilities to support data replication and backup across multiple cloud providers, providing customers with flexibility and resilience in their backup strategies.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Enhanced Reporting and Analytics:</a:t>
            </a:r>
            <a:r>
              <a:rPr lang="en-US" sz="2000" dirty="0">
                <a:solidFill>
                  <a:srgbClr val="FCFCFC"/>
                </a:solidFill>
                <a:latin typeface="Times New Roman" panose="02020603050405020304" pitchFamily="18" charset="0"/>
                <a:cs typeface="Times New Roman" panose="02020603050405020304" pitchFamily="18" charset="0"/>
              </a:rPr>
              <a:t> Providing comprehensive reporting and analytics features to track backup performance, storage usage, compliance metrics</a:t>
            </a:r>
          </a:p>
        </p:txBody>
      </p:sp>
    </p:spTree>
    <p:extLst>
      <p:ext uri="{BB962C8B-B14F-4D97-AF65-F5344CB8AC3E}">
        <p14:creationId xmlns:p14="http://schemas.microsoft.com/office/powerpoint/2010/main" val="308228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989637-BCC7-221F-AA36-A7F6A7660723}"/>
              </a:ext>
            </a:extLst>
          </p:cNvPr>
          <p:cNvSpPr txBox="1"/>
          <p:nvPr/>
        </p:nvSpPr>
        <p:spPr>
          <a:xfrm>
            <a:off x="369094" y="476249"/>
            <a:ext cx="6236494" cy="707886"/>
          </a:xfrm>
          <a:prstGeom prst="rect">
            <a:avLst/>
          </a:prstGeom>
          <a:noFill/>
        </p:spPr>
        <p:txBody>
          <a:bodyPr wrap="square" rtlCol="0">
            <a:spAutoFit/>
          </a:bodyPr>
          <a:lstStyle/>
          <a:p>
            <a:pPr algn="l"/>
            <a:r>
              <a:rPr lang="en-US" sz="4000" b="1" dirty="0">
                <a:solidFill>
                  <a:srgbClr val="FFFF00"/>
                </a:solidFill>
                <a:cs typeface="Arial" panose="020B0604020202020204" pitchFamily="34" charset="0"/>
              </a:rPr>
              <a:t>Conclusion</a:t>
            </a:r>
            <a:r>
              <a:rPr lang="en-US" dirty="0"/>
              <a:t> </a:t>
            </a:r>
          </a:p>
        </p:txBody>
      </p:sp>
      <p:sp>
        <p:nvSpPr>
          <p:cNvPr id="3" name="TextBox 2">
            <a:extLst>
              <a:ext uri="{FF2B5EF4-FFF2-40B4-BE49-F238E27FC236}">
                <a16:creationId xmlns:a16="http://schemas.microsoft.com/office/drawing/2014/main" id="{08F7C62D-9334-5E7F-8FBA-366727DB844C}"/>
              </a:ext>
            </a:extLst>
          </p:cNvPr>
          <p:cNvSpPr txBox="1"/>
          <p:nvPr/>
        </p:nvSpPr>
        <p:spPr>
          <a:xfrm rot="10800000" flipH="1" flipV="1">
            <a:off x="369094" y="1351508"/>
            <a:ext cx="10441781" cy="4154984"/>
          </a:xfrm>
          <a:prstGeom prst="rect">
            <a:avLst/>
          </a:prstGeom>
          <a:noFill/>
        </p:spPr>
        <p:txBody>
          <a:bodyPr wrap="square" rtlCol="0">
            <a:spAutoFit/>
          </a:bodyPr>
          <a:lstStyle/>
          <a:p>
            <a:pPr algn="justLow"/>
            <a:r>
              <a:rPr lang="en-US" sz="2400" dirty="0">
                <a:solidFill>
                  <a:srgbClr val="FCFCFC"/>
                </a:solidFill>
              </a:rPr>
              <a:t>➢ In conclusion, the AWS </a:t>
            </a:r>
            <a:r>
              <a:rPr lang="en-US" sz="2400" dirty="0" err="1">
                <a:solidFill>
                  <a:srgbClr val="FCFCFC"/>
                </a:solidFill>
              </a:rPr>
              <a:t>databackup</a:t>
            </a:r>
            <a:r>
              <a:rPr lang="en-US" sz="2400" dirty="0">
                <a:solidFill>
                  <a:srgbClr val="FCFCFC"/>
                </a:solidFill>
              </a:rPr>
              <a:t> assistant project has achieved its objectives of improving data backup efficiency, reducing downtime, and enhancing data security. Through thorough evaluation, it has demonstrated superior performance in terms of speed, reliability, and scalability compared to previous backup methods.</a:t>
            </a:r>
          </a:p>
          <a:p>
            <a:pPr algn="justLow"/>
            <a:endParaRPr lang="en-US" sz="2400" dirty="0">
              <a:solidFill>
                <a:srgbClr val="FCFCFC"/>
              </a:solidFill>
            </a:endParaRPr>
          </a:p>
          <a:p>
            <a:pPr algn="justLow"/>
            <a:r>
              <a:rPr lang="en-US" sz="2400" dirty="0">
                <a:solidFill>
                  <a:srgbClr val="FCFCFC"/>
                </a:solidFill>
              </a:rPr>
              <a:t>➢ Cost analysis confirms its cost-effectiveness, considering factors such as storage costs and operational expenses. User feedback has been positive, highlighting the assistant’s ease of use and effectiveness. Recommendations for further enhancements have been made, ensuring the continued success of the AWS </a:t>
            </a:r>
            <a:r>
              <a:rPr lang="en-US" sz="2400" dirty="0" err="1">
                <a:solidFill>
                  <a:srgbClr val="FCFCFC"/>
                </a:solidFill>
              </a:rPr>
              <a:t>databackup</a:t>
            </a:r>
            <a:r>
              <a:rPr lang="en-US" sz="2400" dirty="0">
                <a:solidFill>
                  <a:srgbClr val="FCFCFC"/>
                </a:solidFill>
              </a:rPr>
              <a:t> assistant.</a:t>
            </a:r>
          </a:p>
        </p:txBody>
      </p:sp>
    </p:spTree>
    <p:extLst>
      <p:ext uri="{BB962C8B-B14F-4D97-AF65-F5344CB8AC3E}">
        <p14:creationId xmlns:p14="http://schemas.microsoft.com/office/powerpoint/2010/main" val="107454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C49802F-6F90-D0EC-7D72-2D18935E0718}"/>
              </a:ext>
            </a:extLst>
          </p:cNvPr>
          <p:cNvPicPr>
            <a:picLocks noChangeAspect="1"/>
          </p:cNvPicPr>
          <p:nvPr/>
        </p:nvPicPr>
        <p:blipFill rotWithShape="1">
          <a:blip r:embed="rId2">
            <a:extLst>
              <a:ext uri="{28A0092B-C50C-407E-A947-70E740481C1C}">
                <a14:useLocalDpi xmlns:a14="http://schemas.microsoft.com/office/drawing/2010/main" val="0"/>
              </a:ext>
            </a:extLst>
          </a:blip>
          <a:srcRect b="6306"/>
          <a:stretch/>
        </p:blipFill>
        <p:spPr>
          <a:xfrm>
            <a:off x="457200" y="457200"/>
            <a:ext cx="11277600" cy="5943600"/>
          </a:xfrm>
          <a:prstGeom prst="rect">
            <a:avLst/>
          </a:prstGeom>
        </p:spPr>
      </p:pic>
    </p:spTree>
    <p:extLst>
      <p:ext uri="{BB962C8B-B14F-4D97-AF65-F5344CB8AC3E}">
        <p14:creationId xmlns:p14="http://schemas.microsoft.com/office/powerpoint/2010/main" val="95100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3BCE27-23DB-7C08-AAB8-B995D6AE2D13}"/>
              </a:ext>
            </a:extLst>
          </p:cNvPr>
          <p:cNvSpPr txBox="1"/>
          <p:nvPr/>
        </p:nvSpPr>
        <p:spPr>
          <a:xfrm>
            <a:off x="285751" y="754812"/>
            <a:ext cx="9215437" cy="584775"/>
          </a:xfrm>
          <a:prstGeom prst="rect">
            <a:avLst/>
          </a:prstGeom>
          <a:noFill/>
        </p:spPr>
        <p:txBody>
          <a:bodyPr wrap="square" rtlCol="0">
            <a:spAutoFit/>
          </a:bodyPr>
          <a:lstStyle/>
          <a:p>
            <a:pPr algn="l"/>
            <a:r>
              <a:rPr lang="en-US" sz="3200" b="1" dirty="0">
                <a:solidFill>
                  <a:srgbClr val="FFFF00"/>
                </a:solidFill>
                <a:latin typeface="Times New Roman" panose="02020603050405020304" pitchFamily="18" charset="0"/>
                <a:ea typeface="Abadi" panose="02000000000000000000" pitchFamily="2" charset="0"/>
                <a:cs typeface="Times New Roman" panose="02020603050405020304" pitchFamily="18" charset="0"/>
              </a:rPr>
              <a:t>INTRODUCTION </a:t>
            </a:r>
          </a:p>
        </p:txBody>
      </p:sp>
      <p:sp>
        <p:nvSpPr>
          <p:cNvPr id="7" name="TextBox 6">
            <a:extLst>
              <a:ext uri="{FF2B5EF4-FFF2-40B4-BE49-F238E27FC236}">
                <a16:creationId xmlns:a16="http://schemas.microsoft.com/office/drawing/2014/main" id="{C318D981-FC31-8952-D3C3-275267A25268}"/>
              </a:ext>
            </a:extLst>
          </p:cNvPr>
          <p:cNvSpPr txBox="1"/>
          <p:nvPr/>
        </p:nvSpPr>
        <p:spPr>
          <a:xfrm>
            <a:off x="285751" y="1613698"/>
            <a:ext cx="7119937" cy="3785652"/>
          </a:xfrm>
          <a:prstGeom prst="rect">
            <a:avLst/>
          </a:prstGeom>
          <a:noFill/>
        </p:spPr>
        <p:txBody>
          <a:bodyPr wrap="square" rtlCol="0" anchor="b">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The AWS Backup Assistant project is a comprehensive solution designed to streamline and optimize data backup processes within Amazon Web Services (AWS) infrastructure. By leveraging AWS services such as AWS Backup, Lambda functions, and </a:t>
            </a:r>
            <a:r>
              <a:rPr lang="en-US" sz="2000" dirty="0" err="1">
                <a:solidFill>
                  <a:schemeClr val="bg1"/>
                </a:solidFill>
                <a:latin typeface="Times New Roman" panose="02020603050405020304" pitchFamily="18" charset="0"/>
                <a:cs typeface="Times New Roman" panose="02020603050405020304" pitchFamily="18" charset="0"/>
              </a:rPr>
              <a:t>CloudWatch</a:t>
            </a:r>
            <a:r>
              <a:rPr lang="en-US" sz="2000" dirty="0">
                <a:solidFill>
                  <a:schemeClr val="bg1"/>
                </a:solidFill>
                <a:latin typeface="Times New Roman" panose="02020603050405020304" pitchFamily="18" charset="0"/>
                <a:cs typeface="Times New Roman" panose="02020603050405020304" pitchFamily="18" charset="0"/>
              </a:rPr>
              <a:t> Events, the project aims to automate backup tasks, enhance data protection, and minimize downtime.</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Key features may include automated backup scheduling, customizable retention policies, and integration with AWS monitoring services for proactive alerting. The project’s goal is to empower AWS users with a robust backup solution that is scalable, cost-effective, and easy to manage.</a:t>
            </a:r>
          </a:p>
        </p:txBody>
      </p:sp>
      <p:pic>
        <p:nvPicPr>
          <p:cNvPr id="2" name="Picture 1">
            <a:extLst>
              <a:ext uri="{FF2B5EF4-FFF2-40B4-BE49-F238E27FC236}">
                <a16:creationId xmlns:a16="http://schemas.microsoft.com/office/drawing/2014/main" id="{2A66ECAE-7F25-FEBD-13F0-3AFC223F3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813" y="1458649"/>
            <a:ext cx="4012407" cy="3940701"/>
          </a:xfrm>
          <a:prstGeom prst="rect">
            <a:avLst/>
          </a:prstGeom>
        </p:spPr>
      </p:pic>
    </p:spTree>
    <p:extLst>
      <p:ext uri="{BB962C8B-B14F-4D97-AF65-F5344CB8AC3E}">
        <p14:creationId xmlns:p14="http://schemas.microsoft.com/office/powerpoint/2010/main" val="318547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296A7-E9F5-0A2A-1633-E467F193A239}"/>
              </a:ext>
            </a:extLst>
          </p:cNvPr>
          <p:cNvSpPr txBox="1"/>
          <p:nvPr/>
        </p:nvSpPr>
        <p:spPr>
          <a:xfrm rot="10800000" flipV="1">
            <a:off x="332184" y="780049"/>
            <a:ext cx="6454380" cy="4339650"/>
          </a:xfrm>
          <a:prstGeom prst="rect">
            <a:avLst/>
          </a:prstGeom>
          <a:noFill/>
        </p:spPr>
        <p:txBody>
          <a:bodyPr wrap="square" rtlCol="0">
            <a:spAutoFit/>
          </a:bodyPr>
          <a:lstStyle/>
          <a:p>
            <a:pPr algn="l"/>
            <a:endParaRPr lang="en-US" sz="2800" dirty="0">
              <a:solidFill>
                <a:srgbClr val="FFFF00"/>
              </a:solidFill>
              <a:latin typeface="Times New Roman" panose="02020603050405020304" pitchFamily="18" charset="0"/>
              <a:cs typeface="Times New Roman" panose="02020603050405020304" pitchFamily="18" charset="0"/>
            </a:endParaRPr>
          </a:p>
          <a:p>
            <a:pPr algn="l"/>
            <a:endParaRPr lang="en-US" sz="2800" dirty="0">
              <a:solidFill>
                <a:srgbClr val="FFFF00"/>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An overview of the problem for the AWS Backup Assistant project is the complexity and manual effort involved in managing backups for AWS (Amazon Web Services) resources. This includes challenges such as scheduling backups, ensuring data integrity, defining retention policies, and orchestrating disaster recovery processes.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It introduces the idea that there is a specific issue or challenge that needs to be addressed or understood. It sets the stage for further explanation or discussion about the problem at hand.</a:t>
            </a:r>
          </a:p>
        </p:txBody>
      </p:sp>
      <p:sp>
        <p:nvSpPr>
          <p:cNvPr id="4" name="TextBox 3">
            <a:extLst>
              <a:ext uri="{FF2B5EF4-FFF2-40B4-BE49-F238E27FC236}">
                <a16:creationId xmlns:a16="http://schemas.microsoft.com/office/drawing/2014/main" id="{D2D0D964-CC24-DF66-EF08-793A31747075}"/>
              </a:ext>
            </a:extLst>
          </p:cNvPr>
          <p:cNvSpPr txBox="1"/>
          <p:nvPr/>
        </p:nvSpPr>
        <p:spPr>
          <a:xfrm>
            <a:off x="332183" y="780049"/>
            <a:ext cx="9288067" cy="584775"/>
          </a:xfrm>
          <a:prstGeom prst="rect">
            <a:avLst/>
          </a:prstGeom>
          <a:noFill/>
        </p:spPr>
        <p:txBody>
          <a:bodyPr wrap="square" rtlCol="0">
            <a:spAutoFit/>
          </a:bodyPr>
          <a:lstStyle/>
          <a:p>
            <a:pPr algn="l"/>
            <a:r>
              <a:rPr lang="en-US" sz="3200" dirty="0">
                <a:solidFill>
                  <a:srgbClr val="FFFF00"/>
                </a:solidFill>
              </a:rPr>
              <a:t>AN OVERVIEW OF THE PROBLEM</a:t>
            </a:r>
            <a:r>
              <a:rPr lang="en-US" dirty="0"/>
              <a:t> </a:t>
            </a:r>
          </a:p>
        </p:txBody>
      </p:sp>
      <p:pic>
        <p:nvPicPr>
          <p:cNvPr id="5" name="Picture 4">
            <a:extLst>
              <a:ext uri="{FF2B5EF4-FFF2-40B4-BE49-F238E27FC236}">
                <a16:creationId xmlns:a16="http://schemas.microsoft.com/office/drawing/2014/main" id="{72168916-891B-9412-8727-BB4A769AB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813" y="1634912"/>
            <a:ext cx="3774281" cy="3588176"/>
          </a:xfrm>
          <a:prstGeom prst="rect">
            <a:avLst/>
          </a:prstGeom>
        </p:spPr>
      </p:pic>
    </p:spTree>
    <p:extLst>
      <p:ext uri="{BB962C8B-B14F-4D97-AF65-F5344CB8AC3E}">
        <p14:creationId xmlns:p14="http://schemas.microsoft.com/office/powerpoint/2010/main" val="21960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520C-DA9F-DC44-136B-95FD37E42C54}"/>
              </a:ext>
            </a:extLst>
          </p:cNvPr>
          <p:cNvSpPr txBox="1"/>
          <p:nvPr/>
        </p:nvSpPr>
        <p:spPr>
          <a:xfrm>
            <a:off x="300038" y="500063"/>
            <a:ext cx="2902744" cy="707886"/>
          </a:xfrm>
          <a:prstGeom prst="rect">
            <a:avLst/>
          </a:prstGeom>
          <a:noFill/>
        </p:spPr>
        <p:txBody>
          <a:bodyPr wrap="square" rtlCol="0">
            <a:spAutoFit/>
          </a:bodyPr>
          <a:lstStyle/>
          <a:p>
            <a:pPr algn="l"/>
            <a:r>
              <a:rPr lang="en-US" sz="4000" dirty="0">
                <a:solidFill>
                  <a:srgbClr val="FFFF00"/>
                </a:solidFill>
              </a:rPr>
              <a:t>Architecture</a:t>
            </a:r>
            <a:r>
              <a:rPr lang="en-US" dirty="0"/>
              <a:t> </a:t>
            </a:r>
          </a:p>
        </p:txBody>
      </p:sp>
      <p:pic>
        <p:nvPicPr>
          <p:cNvPr id="3" name="Picture 2">
            <a:extLst>
              <a:ext uri="{FF2B5EF4-FFF2-40B4-BE49-F238E27FC236}">
                <a16:creationId xmlns:a16="http://schemas.microsoft.com/office/drawing/2014/main" id="{AD5B4539-09C6-6FED-6FDC-8FAEC625A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657" y="1273969"/>
            <a:ext cx="6131719" cy="5032950"/>
          </a:xfrm>
          <a:prstGeom prst="rect">
            <a:avLst/>
          </a:prstGeom>
        </p:spPr>
      </p:pic>
      <p:sp>
        <p:nvSpPr>
          <p:cNvPr id="4" name="TextBox 3">
            <a:extLst>
              <a:ext uri="{FF2B5EF4-FFF2-40B4-BE49-F238E27FC236}">
                <a16:creationId xmlns:a16="http://schemas.microsoft.com/office/drawing/2014/main" id="{923A4660-2B3F-4BA5-9943-D779506F2FE3}"/>
              </a:ext>
            </a:extLst>
          </p:cNvPr>
          <p:cNvSpPr txBox="1"/>
          <p:nvPr/>
        </p:nvSpPr>
        <p:spPr>
          <a:xfrm flipH="1">
            <a:off x="300038" y="1690688"/>
            <a:ext cx="4599383" cy="3139321"/>
          </a:xfrm>
          <a:prstGeom prst="rect">
            <a:avLst/>
          </a:prstGeom>
          <a:noFill/>
        </p:spPr>
        <p:txBody>
          <a:bodyPr wrap="square" rtlCol="0">
            <a:spAutoFit/>
          </a:bodyPr>
          <a:lstStyle/>
          <a:p>
            <a:pPr algn="just"/>
            <a:r>
              <a:rPr lang="en-US" dirty="0">
                <a:solidFill>
                  <a:srgbClr val="FCFCFC"/>
                </a:solidFill>
              </a:rPr>
              <a:t>The AWS </a:t>
            </a:r>
            <a:r>
              <a:rPr lang="en-US" dirty="0" err="1">
                <a:solidFill>
                  <a:srgbClr val="FCFCFC"/>
                </a:solidFill>
              </a:rPr>
              <a:t>databackup</a:t>
            </a:r>
            <a:r>
              <a:rPr lang="en-US" dirty="0">
                <a:solidFill>
                  <a:srgbClr val="FCFCFC"/>
                </a:solidFill>
              </a:rPr>
              <a:t> assistant project architecture is built upon a cloud-native framework, leveraging Amazon Web Services’ robust infrastructure. It incorporates scalable storage solutions like Amazon S3 for data storage and retrieval. Automated backup processes are orchestrated using AWS Lambda functions, ensuring efficiency and reliability. Data encryption and access control mechanisms are implemented to maintain security and compliance standards.</a:t>
            </a:r>
          </a:p>
        </p:txBody>
      </p:sp>
    </p:spTree>
    <p:extLst>
      <p:ext uri="{BB962C8B-B14F-4D97-AF65-F5344CB8AC3E}">
        <p14:creationId xmlns:p14="http://schemas.microsoft.com/office/powerpoint/2010/main" val="374010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A336A9-01F6-35B9-9684-A2DA3F22BBFC}"/>
              </a:ext>
            </a:extLst>
          </p:cNvPr>
          <p:cNvSpPr txBox="1"/>
          <p:nvPr/>
        </p:nvSpPr>
        <p:spPr>
          <a:xfrm>
            <a:off x="585788" y="476248"/>
            <a:ext cx="7022307" cy="646331"/>
          </a:xfrm>
          <a:prstGeom prst="rect">
            <a:avLst/>
          </a:prstGeom>
          <a:noFill/>
        </p:spPr>
        <p:txBody>
          <a:bodyPr wrap="square" rtlCol="0">
            <a:spAutoFit/>
          </a:bodyPr>
          <a:lstStyle/>
          <a:p>
            <a:pPr algn="l"/>
            <a:r>
              <a:rPr lang="en-US" sz="3600" dirty="0">
                <a:solidFill>
                  <a:srgbClr val="FFFF00"/>
                </a:solidFill>
                <a:latin typeface="Times New Roman" panose="02020603050405020304"/>
              </a:rPr>
              <a:t>AWS SERVICES USED:</a:t>
            </a:r>
          </a:p>
        </p:txBody>
      </p:sp>
      <p:sp>
        <p:nvSpPr>
          <p:cNvPr id="3" name="TextBox 2">
            <a:extLst>
              <a:ext uri="{FF2B5EF4-FFF2-40B4-BE49-F238E27FC236}">
                <a16:creationId xmlns:a16="http://schemas.microsoft.com/office/drawing/2014/main" id="{6BE714A0-324C-9D47-4DF0-606D64A02CF4}"/>
              </a:ext>
            </a:extLst>
          </p:cNvPr>
          <p:cNvSpPr txBox="1"/>
          <p:nvPr/>
        </p:nvSpPr>
        <p:spPr>
          <a:xfrm>
            <a:off x="585787" y="1464468"/>
            <a:ext cx="10510837" cy="1938992"/>
          </a:xfrm>
          <a:prstGeom prst="rect">
            <a:avLst/>
          </a:prstGeom>
          <a:noFill/>
        </p:spPr>
        <p:txBody>
          <a:bodyPr wrap="square" rtlCol="0">
            <a:spAutoFit/>
          </a:bodyPr>
          <a:lstStyle/>
          <a:p>
            <a:pPr algn="just"/>
            <a:r>
              <a:rPr lang="en-US" sz="2400" dirty="0">
                <a:solidFill>
                  <a:srgbClr val="FCFCFC"/>
                </a:solidFill>
                <a:latin typeface="Times New Roman" panose="02020603050405020304"/>
              </a:rPr>
              <a:t>The services that played crucial roles in implementing the Data Backup Assistant include AWS Lambda and AWS </a:t>
            </a:r>
            <a:r>
              <a:rPr lang="en-US" sz="2400" dirty="0" err="1">
                <a:solidFill>
                  <a:srgbClr val="FCFCFC"/>
                </a:solidFill>
                <a:latin typeface="Times New Roman" panose="02020603050405020304"/>
              </a:rPr>
              <a:t>CloudWatch</a:t>
            </a:r>
            <a:r>
              <a:rPr lang="en-US" sz="2400" dirty="0">
                <a:solidFill>
                  <a:srgbClr val="FCFCFC"/>
                </a:solidFill>
                <a:latin typeface="Times New Roman" panose="02020603050405020304"/>
              </a:rPr>
              <a:t> for maintaining servers, AWS IAM for creating roles, AWS Backup for automating snapshots, and Amazon SNS for notifications, all contributing to the development of a comprehensive data backup solution.</a:t>
            </a:r>
          </a:p>
        </p:txBody>
      </p:sp>
      <p:pic>
        <p:nvPicPr>
          <p:cNvPr id="9" name="Picture 8">
            <a:extLst>
              <a:ext uri="{FF2B5EF4-FFF2-40B4-BE49-F238E27FC236}">
                <a16:creationId xmlns:a16="http://schemas.microsoft.com/office/drawing/2014/main" id="{52394BD5-2110-16B8-E0A7-36D43490A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6480" y="3859351"/>
            <a:ext cx="1471325" cy="1343679"/>
          </a:xfrm>
          <a:prstGeom prst="rect">
            <a:avLst/>
          </a:prstGeom>
        </p:spPr>
      </p:pic>
      <p:pic>
        <p:nvPicPr>
          <p:cNvPr id="11" name="Picture 10">
            <a:extLst>
              <a:ext uri="{FF2B5EF4-FFF2-40B4-BE49-F238E27FC236}">
                <a16:creationId xmlns:a16="http://schemas.microsoft.com/office/drawing/2014/main" id="{3A590188-7081-A700-2244-0F9A657E21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4324" y="3859353"/>
            <a:ext cx="1699371" cy="1343678"/>
          </a:xfrm>
          <a:prstGeom prst="rect">
            <a:avLst/>
          </a:prstGeom>
        </p:spPr>
      </p:pic>
      <p:pic>
        <p:nvPicPr>
          <p:cNvPr id="4" name="Picture 3">
            <a:extLst>
              <a:ext uri="{FF2B5EF4-FFF2-40B4-BE49-F238E27FC236}">
                <a16:creationId xmlns:a16="http://schemas.microsoft.com/office/drawing/2014/main" id="{D4709793-D138-337B-D660-851FA0023B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6936" y="3859351"/>
            <a:ext cx="1544196" cy="1343680"/>
          </a:xfrm>
          <a:prstGeom prst="rect">
            <a:avLst/>
          </a:prstGeom>
        </p:spPr>
      </p:pic>
      <p:sp>
        <p:nvSpPr>
          <p:cNvPr id="8" name="TextBox 7">
            <a:extLst>
              <a:ext uri="{FF2B5EF4-FFF2-40B4-BE49-F238E27FC236}">
                <a16:creationId xmlns:a16="http://schemas.microsoft.com/office/drawing/2014/main" id="{C6F35B27-8F23-2CC9-FA43-FBE193E4C663}"/>
              </a:ext>
            </a:extLst>
          </p:cNvPr>
          <p:cNvSpPr txBox="1"/>
          <p:nvPr/>
        </p:nvSpPr>
        <p:spPr>
          <a:xfrm>
            <a:off x="1770549" y="5317509"/>
            <a:ext cx="1878805" cy="461665"/>
          </a:xfrm>
          <a:prstGeom prst="rect">
            <a:avLst/>
          </a:prstGeom>
          <a:noFill/>
        </p:spPr>
        <p:txBody>
          <a:bodyPr wrap="square" rtlCol="0">
            <a:spAutoFit/>
          </a:bodyPr>
          <a:lstStyle/>
          <a:p>
            <a:pPr algn="l"/>
            <a:r>
              <a:rPr lang="en-US" sz="2400" b="1" dirty="0">
                <a:solidFill>
                  <a:srgbClr val="FFFF00"/>
                </a:solidFill>
              </a:rPr>
              <a:t>EC2</a:t>
            </a:r>
          </a:p>
        </p:txBody>
      </p:sp>
      <p:sp>
        <p:nvSpPr>
          <p:cNvPr id="10" name="TextBox 9">
            <a:extLst>
              <a:ext uri="{FF2B5EF4-FFF2-40B4-BE49-F238E27FC236}">
                <a16:creationId xmlns:a16="http://schemas.microsoft.com/office/drawing/2014/main" id="{6123F9F3-4960-274D-7EA6-3143F58689BC}"/>
              </a:ext>
            </a:extLst>
          </p:cNvPr>
          <p:cNvSpPr txBox="1"/>
          <p:nvPr/>
        </p:nvSpPr>
        <p:spPr>
          <a:xfrm>
            <a:off x="3939714" y="5328735"/>
            <a:ext cx="1757687" cy="461665"/>
          </a:xfrm>
          <a:prstGeom prst="rect">
            <a:avLst/>
          </a:prstGeom>
          <a:noFill/>
        </p:spPr>
        <p:txBody>
          <a:bodyPr wrap="square" rtlCol="0">
            <a:spAutoFit/>
          </a:bodyPr>
          <a:lstStyle/>
          <a:p>
            <a:pPr algn="l"/>
            <a:r>
              <a:rPr lang="en-US" sz="2400" b="1" dirty="0">
                <a:solidFill>
                  <a:srgbClr val="FFFF00"/>
                </a:solidFill>
              </a:rPr>
              <a:t>Lambda</a:t>
            </a:r>
          </a:p>
        </p:txBody>
      </p:sp>
      <p:sp>
        <p:nvSpPr>
          <p:cNvPr id="12" name="TextBox 11">
            <a:extLst>
              <a:ext uri="{FF2B5EF4-FFF2-40B4-BE49-F238E27FC236}">
                <a16:creationId xmlns:a16="http://schemas.microsoft.com/office/drawing/2014/main" id="{4B4170AE-83B2-838C-37EB-5510F1751FAC}"/>
              </a:ext>
            </a:extLst>
          </p:cNvPr>
          <p:cNvSpPr txBox="1"/>
          <p:nvPr/>
        </p:nvSpPr>
        <p:spPr>
          <a:xfrm>
            <a:off x="6461943" y="5317508"/>
            <a:ext cx="1881097" cy="461665"/>
          </a:xfrm>
          <a:prstGeom prst="rect">
            <a:avLst/>
          </a:prstGeom>
          <a:noFill/>
        </p:spPr>
        <p:txBody>
          <a:bodyPr wrap="square" rtlCol="0">
            <a:spAutoFit/>
          </a:bodyPr>
          <a:lstStyle/>
          <a:p>
            <a:pPr algn="l"/>
            <a:r>
              <a:rPr lang="en-US" sz="2400" b="1" dirty="0" err="1">
                <a:solidFill>
                  <a:srgbClr val="FFFF00"/>
                </a:solidFill>
              </a:rPr>
              <a:t>Eventbridge</a:t>
            </a:r>
            <a:r>
              <a:rPr lang="en-US" dirty="0"/>
              <a:t> </a:t>
            </a:r>
          </a:p>
        </p:txBody>
      </p:sp>
      <p:sp>
        <p:nvSpPr>
          <p:cNvPr id="13" name="TextBox 12">
            <a:extLst>
              <a:ext uri="{FF2B5EF4-FFF2-40B4-BE49-F238E27FC236}">
                <a16:creationId xmlns:a16="http://schemas.microsoft.com/office/drawing/2014/main" id="{95043786-CDEB-5142-E5AC-91D0CAD61E03}"/>
              </a:ext>
            </a:extLst>
          </p:cNvPr>
          <p:cNvSpPr txBox="1"/>
          <p:nvPr/>
        </p:nvSpPr>
        <p:spPr>
          <a:xfrm>
            <a:off x="9363307" y="5393531"/>
            <a:ext cx="1681045" cy="461665"/>
          </a:xfrm>
          <a:prstGeom prst="rect">
            <a:avLst/>
          </a:prstGeom>
          <a:noFill/>
        </p:spPr>
        <p:txBody>
          <a:bodyPr wrap="square" rtlCol="0">
            <a:spAutoFit/>
          </a:bodyPr>
          <a:lstStyle/>
          <a:p>
            <a:pPr algn="l"/>
            <a:r>
              <a:rPr lang="en-US" sz="2400" b="1" dirty="0">
                <a:solidFill>
                  <a:srgbClr val="FFFF00"/>
                </a:solidFill>
              </a:rPr>
              <a:t>IAM</a:t>
            </a:r>
          </a:p>
        </p:txBody>
      </p:sp>
      <p:pic>
        <p:nvPicPr>
          <p:cNvPr id="6" name="Picture 5">
            <a:extLst>
              <a:ext uri="{FF2B5EF4-FFF2-40B4-BE49-F238E27FC236}">
                <a16:creationId xmlns:a16="http://schemas.microsoft.com/office/drawing/2014/main" id="{F6E4A531-5CDB-9D04-05B9-344FB99C85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7651" y="3872491"/>
            <a:ext cx="1366178" cy="1330539"/>
          </a:xfrm>
          <a:prstGeom prst="rect">
            <a:avLst/>
          </a:prstGeom>
        </p:spPr>
      </p:pic>
    </p:spTree>
    <p:extLst>
      <p:ext uri="{BB962C8B-B14F-4D97-AF65-F5344CB8AC3E}">
        <p14:creationId xmlns:p14="http://schemas.microsoft.com/office/powerpoint/2010/main" val="128817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C2EF25-907F-0B63-1BD4-4913F46D69CA}"/>
              </a:ext>
            </a:extLst>
          </p:cNvPr>
          <p:cNvSpPr txBox="1"/>
          <p:nvPr/>
        </p:nvSpPr>
        <p:spPr>
          <a:xfrm>
            <a:off x="871833" y="727861"/>
            <a:ext cx="9998870" cy="2862322"/>
          </a:xfrm>
          <a:prstGeom prst="rect">
            <a:avLst/>
          </a:prstGeom>
          <a:noFill/>
        </p:spPr>
        <p:txBody>
          <a:bodyPr wrap="square" rtlCol="0">
            <a:spAutoFit/>
          </a:bodyPr>
          <a:lstStyle/>
          <a:p>
            <a:pPr algn="just"/>
            <a:r>
              <a:rPr lang="en-US" sz="2000" dirty="0" err="1">
                <a:solidFill>
                  <a:srgbClr val="FCFCFC"/>
                </a:solidFill>
                <a:latin typeface="Times New Roman" panose="02020603050405020304" pitchFamily="18" charset="0"/>
                <a:cs typeface="Times New Roman" panose="02020603050405020304" pitchFamily="18" charset="0"/>
              </a:rPr>
              <a:t>CloudWatch</a:t>
            </a:r>
            <a:r>
              <a:rPr lang="en-US" sz="2000" dirty="0">
                <a:solidFill>
                  <a:srgbClr val="FCFCFC"/>
                </a:solidFill>
                <a:latin typeface="Times New Roman" panose="02020603050405020304" pitchFamily="18" charset="0"/>
                <a:cs typeface="Times New Roman" panose="02020603050405020304" pitchFamily="18" charset="0"/>
              </a:rPr>
              <a:t> can monitor your S3 bucket for any changes or anomalies in data activity. S3 buckets serve as the storage destination for your backups, securely storing your data. IAM ensures proper access control, managing permissions for users interacting with the backup system. Together, </a:t>
            </a:r>
            <a:r>
              <a:rPr lang="en-US" sz="2000" dirty="0" err="1">
                <a:solidFill>
                  <a:srgbClr val="FCFCFC"/>
                </a:solidFill>
                <a:latin typeface="Times New Roman" panose="02020603050405020304" pitchFamily="18" charset="0"/>
                <a:cs typeface="Times New Roman" panose="02020603050405020304" pitchFamily="18" charset="0"/>
              </a:rPr>
              <a:t>CloudWatch</a:t>
            </a:r>
            <a:r>
              <a:rPr lang="en-US" sz="2000" dirty="0">
                <a:solidFill>
                  <a:srgbClr val="FCFCFC"/>
                </a:solidFill>
                <a:latin typeface="Times New Roman" panose="02020603050405020304" pitchFamily="18" charset="0"/>
                <a:cs typeface="Times New Roman" panose="02020603050405020304" pitchFamily="18" charset="0"/>
              </a:rPr>
              <a:t>, S3, and IAM form a robust framework for efficient and secure data backup operations in AWS.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In summary,EC2 instances can run backup scripts, Lambda functions automate tasks like data transfer to S3 buckets, snapshots provide point-in-time backups for volumes, and SNS delivers notifications on backup status and errors</a:t>
            </a:r>
          </a:p>
        </p:txBody>
      </p:sp>
      <p:pic>
        <p:nvPicPr>
          <p:cNvPr id="3" name="Picture 2">
            <a:extLst>
              <a:ext uri="{FF2B5EF4-FFF2-40B4-BE49-F238E27FC236}">
                <a16:creationId xmlns:a16="http://schemas.microsoft.com/office/drawing/2014/main" id="{472E54DA-D1CA-D220-7F58-09C4E21FE4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4936" y="3952875"/>
            <a:ext cx="1758380" cy="1500927"/>
          </a:xfrm>
          <a:prstGeom prst="rect">
            <a:avLst/>
          </a:prstGeom>
        </p:spPr>
      </p:pic>
      <p:pic>
        <p:nvPicPr>
          <p:cNvPr id="4" name="Picture 3">
            <a:extLst>
              <a:ext uri="{FF2B5EF4-FFF2-40B4-BE49-F238E27FC236}">
                <a16:creationId xmlns:a16="http://schemas.microsoft.com/office/drawing/2014/main" id="{43A1FB1B-1EB6-C40B-3ABE-E4F9017D3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383" y="4005766"/>
            <a:ext cx="1828800" cy="1500927"/>
          </a:xfrm>
          <a:prstGeom prst="rect">
            <a:avLst/>
          </a:prstGeom>
        </p:spPr>
      </p:pic>
      <p:sp>
        <p:nvSpPr>
          <p:cNvPr id="5" name="TextBox 4">
            <a:extLst>
              <a:ext uri="{FF2B5EF4-FFF2-40B4-BE49-F238E27FC236}">
                <a16:creationId xmlns:a16="http://schemas.microsoft.com/office/drawing/2014/main" id="{835A8383-52F1-229B-FC4D-9CCDA1545164}"/>
              </a:ext>
            </a:extLst>
          </p:cNvPr>
          <p:cNvSpPr txBox="1"/>
          <p:nvPr/>
        </p:nvSpPr>
        <p:spPr>
          <a:xfrm>
            <a:off x="2092703" y="5506693"/>
            <a:ext cx="1828800" cy="369332"/>
          </a:xfrm>
          <a:prstGeom prst="rect">
            <a:avLst/>
          </a:prstGeom>
          <a:noFill/>
        </p:spPr>
        <p:txBody>
          <a:bodyPr wrap="square" rtlCol="0">
            <a:spAutoFit/>
          </a:bodyPr>
          <a:lstStyle/>
          <a:p>
            <a:pPr algn="l"/>
            <a:r>
              <a:rPr lang="en-US" dirty="0" err="1">
                <a:solidFill>
                  <a:srgbClr val="FFFF00"/>
                </a:solidFill>
              </a:rPr>
              <a:t>CloudWatch</a:t>
            </a:r>
            <a:endParaRPr lang="en-US" dirty="0">
              <a:solidFill>
                <a:srgbClr val="FFFF00"/>
              </a:solidFill>
            </a:endParaRPr>
          </a:p>
        </p:txBody>
      </p:sp>
      <p:sp>
        <p:nvSpPr>
          <p:cNvPr id="6" name="TextBox 5">
            <a:extLst>
              <a:ext uri="{FF2B5EF4-FFF2-40B4-BE49-F238E27FC236}">
                <a16:creationId xmlns:a16="http://schemas.microsoft.com/office/drawing/2014/main" id="{1DDC3710-5C3C-3663-A959-050589C70DE6}"/>
              </a:ext>
            </a:extLst>
          </p:cNvPr>
          <p:cNvSpPr txBox="1"/>
          <p:nvPr/>
        </p:nvSpPr>
        <p:spPr>
          <a:xfrm>
            <a:off x="5440645" y="5561164"/>
            <a:ext cx="1828800" cy="369332"/>
          </a:xfrm>
          <a:prstGeom prst="rect">
            <a:avLst/>
          </a:prstGeom>
          <a:noFill/>
        </p:spPr>
        <p:txBody>
          <a:bodyPr wrap="square" rtlCol="0">
            <a:spAutoFit/>
          </a:bodyPr>
          <a:lstStyle/>
          <a:p>
            <a:pPr algn="l"/>
            <a:r>
              <a:rPr lang="en-US" dirty="0">
                <a:solidFill>
                  <a:srgbClr val="FFFF00"/>
                </a:solidFill>
              </a:rPr>
              <a:t>S3 Bucket</a:t>
            </a:r>
            <a:r>
              <a:rPr lang="en-US" dirty="0"/>
              <a:t> </a:t>
            </a:r>
          </a:p>
        </p:txBody>
      </p:sp>
      <p:sp>
        <p:nvSpPr>
          <p:cNvPr id="9" name="TextBox 8">
            <a:extLst>
              <a:ext uri="{FF2B5EF4-FFF2-40B4-BE49-F238E27FC236}">
                <a16:creationId xmlns:a16="http://schemas.microsoft.com/office/drawing/2014/main" id="{1FE49E89-7846-63A8-B39A-367D6021B996}"/>
              </a:ext>
            </a:extLst>
          </p:cNvPr>
          <p:cNvSpPr txBox="1"/>
          <p:nvPr/>
        </p:nvSpPr>
        <p:spPr>
          <a:xfrm>
            <a:off x="8658821" y="5561164"/>
            <a:ext cx="1946672" cy="369332"/>
          </a:xfrm>
          <a:prstGeom prst="rect">
            <a:avLst/>
          </a:prstGeom>
          <a:noFill/>
        </p:spPr>
        <p:txBody>
          <a:bodyPr wrap="square" rtlCol="0">
            <a:spAutoFit/>
          </a:bodyPr>
          <a:lstStyle/>
          <a:p>
            <a:pPr algn="l"/>
            <a:r>
              <a:rPr lang="en-US" dirty="0">
                <a:solidFill>
                  <a:srgbClr val="FFFF00"/>
                </a:solidFill>
              </a:rPr>
              <a:t>SNS</a:t>
            </a:r>
          </a:p>
        </p:txBody>
      </p:sp>
      <p:pic>
        <p:nvPicPr>
          <p:cNvPr id="7" name="Picture 6">
            <a:extLst>
              <a:ext uri="{FF2B5EF4-FFF2-40B4-BE49-F238E27FC236}">
                <a16:creationId xmlns:a16="http://schemas.microsoft.com/office/drawing/2014/main" id="{7E6C0AA5-9433-C2EE-6C6D-7F44472B34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1861" y="3966714"/>
            <a:ext cx="1648677" cy="1594450"/>
          </a:xfrm>
          <a:prstGeom prst="rect">
            <a:avLst/>
          </a:prstGeom>
        </p:spPr>
      </p:pic>
    </p:spTree>
    <p:extLst>
      <p:ext uri="{BB962C8B-B14F-4D97-AF65-F5344CB8AC3E}">
        <p14:creationId xmlns:p14="http://schemas.microsoft.com/office/powerpoint/2010/main" val="299868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7E5BCDF-79AB-4D05-855E-E9BDBF97B38E}"/>
              </a:ext>
            </a:extLst>
          </p:cNvPr>
          <p:cNvSpPr txBox="1"/>
          <p:nvPr/>
        </p:nvSpPr>
        <p:spPr>
          <a:xfrm>
            <a:off x="720597" y="2598004"/>
            <a:ext cx="2607274" cy="1661993"/>
          </a:xfrm>
          <a:prstGeom prst="rect">
            <a:avLst/>
          </a:prstGeom>
          <a:noFill/>
          <a:ln>
            <a:noFill/>
          </a:ln>
        </p:spPr>
        <p:txBody>
          <a:bodyPr wrap="square" lIns="0" tIns="0" rIns="0" bIns="0" rtlCol="0" anchor="ctr" anchorCtr="0">
            <a:spAutoFit/>
          </a:bodyPr>
          <a:lstStyle/>
          <a:p>
            <a:r>
              <a:rPr lang="en-US" sz="3600" b="1" dirty="0">
                <a:solidFill>
                  <a:srgbClr val="FFFF00"/>
                </a:solidFill>
                <a:latin typeface="Times New Roman" panose="02020603050405020304" pitchFamily="18" charset="0"/>
                <a:ea typeface="Source Serif Pro" panose="02040603050405020204" pitchFamily="18" charset="0"/>
                <a:cs typeface="Times New Roman" panose="02020603050405020304" pitchFamily="18" charset="0"/>
              </a:rPr>
              <a:t>What We Are Looking To Achieve</a:t>
            </a:r>
          </a:p>
        </p:txBody>
      </p:sp>
      <p:sp>
        <p:nvSpPr>
          <p:cNvPr id="20" name="TextBox 28">
            <a:extLst>
              <a:ext uri="{FF2B5EF4-FFF2-40B4-BE49-F238E27FC236}">
                <a16:creationId xmlns:a16="http://schemas.microsoft.com/office/drawing/2014/main" id="{42CC8E76-7FA3-488F-9EB7-1F7C1A7095EF}"/>
              </a:ext>
            </a:extLst>
          </p:cNvPr>
          <p:cNvSpPr txBox="1">
            <a:spLocks noChangeArrowheads="1"/>
          </p:cNvSpPr>
          <p:nvPr/>
        </p:nvSpPr>
        <p:spPr bwMode="auto">
          <a:xfrm>
            <a:off x="7814524" y="3111007"/>
            <a:ext cx="2235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Sending Alerts </a:t>
            </a:r>
          </a:p>
        </p:txBody>
      </p:sp>
      <p:sp>
        <p:nvSpPr>
          <p:cNvPr id="24" name="TextBox 28">
            <a:extLst>
              <a:ext uri="{FF2B5EF4-FFF2-40B4-BE49-F238E27FC236}">
                <a16:creationId xmlns:a16="http://schemas.microsoft.com/office/drawing/2014/main" id="{72BEB1CE-61E1-42B3-B16A-500E1C00CFCF}"/>
              </a:ext>
            </a:extLst>
          </p:cNvPr>
          <p:cNvSpPr txBox="1">
            <a:spLocks noChangeArrowheads="1"/>
          </p:cNvSpPr>
          <p:nvPr/>
        </p:nvSpPr>
        <p:spPr bwMode="auto">
          <a:xfrm>
            <a:off x="6910486" y="2007571"/>
            <a:ext cx="2235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Cost Effective</a:t>
            </a:r>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27" name="TextBox 28">
            <a:extLst>
              <a:ext uri="{FF2B5EF4-FFF2-40B4-BE49-F238E27FC236}">
                <a16:creationId xmlns:a16="http://schemas.microsoft.com/office/drawing/2014/main" id="{15901CD6-57CF-4BF5-A3DE-41E0BE49E3A7}"/>
              </a:ext>
            </a:extLst>
          </p:cNvPr>
          <p:cNvSpPr txBox="1">
            <a:spLocks noChangeArrowheads="1"/>
          </p:cNvSpPr>
          <p:nvPr/>
        </p:nvSpPr>
        <p:spPr bwMode="auto">
          <a:xfrm>
            <a:off x="5767532" y="724664"/>
            <a:ext cx="25740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Data Redundancy</a:t>
            </a:r>
          </a:p>
        </p:txBody>
      </p:sp>
      <p:sp>
        <p:nvSpPr>
          <p:cNvPr id="30" name="TextBox 28">
            <a:extLst>
              <a:ext uri="{FF2B5EF4-FFF2-40B4-BE49-F238E27FC236}">
                <a16:creationId xmlns:a16="http://schemas.microsoft.com/office/drawing/2014/main" id="{B23FD7C0-E285-4FA4-9814-B59A7D278C80}"/>
              </a:ext>
            </a:extLst>
          </p:cNvPr>
          <p:cNvSpPr txBox="1">
            <a:spLocks noChangeArrowheads="1"/>
          </p:cNvSpPr>
          <p:nvPr/>
        </p:nvSpPr>
        <p:spPr bwMode="auto">
          <a:xfrm>
            <a:off x="8695728" y="4405342"/>
            <a:ext cx="3305772" cy="62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Automated Server Maintenance </a:t>
            </a:r>
          </a:p>
        </p:txBody>
      </p:sp>
      <p:sp>
        <p:nvSpPr>
          <p:cNvPr id="29" name="Freeform 20">
            <a:extLst>
              <a:ext uri="{FF2B5EF4-FFF2-40B4-BE49-F238E27FC236}">
                <a16:creationId xmlns:a16="http://schemas.microsoft.com/office/drawing/2014/main" id="{83B685AB-BF8E-4322-B9C4-0F2F733B7574}"/>
              </a:ext>
            </a:extLst>
          </p:cNvPr>
          <p:cNvSpPr>
            <a:spLocks/>
          </p:cNvSpPr>
          <p:nvPr/>
        </p:nvSpPr>
        <p:spPr bwMode="auto">
          <a:xfrm>
            <a:off x="6589417" y="3671777"/>
            <a:ext cx="867469" cy="1188593"/>
          </a:xfrm>
          <a:custGeom>
            <a:avLst/>
            <a:gdLst>
              <a:gd name="T0" fmla="*/ 449 w 449"/>
              <a:gd name="T1" fmla="*/ 0 h 705"/>
              <a:gd name="T2" fmla="*/ 449 w 449"/>
              <a:gd name="T3" fmla="*/ 430 h 705"/>
              <a:gd name="T4" fmla="*/ 0 w 449"/>
              <a:gd name="T5" fmla="*/ 705 h 705"/>
              <a:gd name="T6" fmla="*/ 0 w 449"/>
              <a:gd name="T7" fmla="*/ 273 h 705"/>
              <a:gd name="T8" fmla="*/ 449 w 449"/>
              <a:gd name="T9" fmla="*/ 0 h 705"/>
              <a:gd name="T10" fmla="*/ 449 w 449"/>
              <a:gd name="T11" fmla="*/ 0 h 705"/>
            </a:gdLst>
            <a:ahLst/>
            <a:cxnLst>
              <a:cxn ang="0">
                <a:pos x="T0" y="T1"/>
              </a:cxn>
              <a:cxn ang="0">
                <a:pos x="T2" y="T3"/>
              </a:cxn>
              <a:cxn ang="0">
                <a:pos x="T4" y="T5"/>
              </a:cxn>
              <a:cxn ang="0">
                <a:pos x="T6" y="T7"/>
              </a:cxn>
              <a:cxn ang="0">
                <a:pos x="T8" y="T9"/>
              </a:cxn>
              <a:cxn ang="0">
                <a:pos x="T10" y="T11"/>
              </a:cxn>
            </a:cxnLst>
            <a:rect l="0" t="0" r="r" b="b"/>
            <a:pathLst>
              <a:path w="449" h="705">
                <a:moveTo>
                  <a:pt x="449" y="0"/>
                </a:moveTo>
                <a:lnTo>
                  <a:pt x="449" y="430"/>
                </a:lnTo>
                <a:lnTo>
                  <a:pt x="0" y="705"/>
                </a:lnTo>
                <a:lnTo>
                  <a:pt x="0" y="273"/>
                </a:lnTo>
                <a:lnTo>
                  <a:pt x="449" y="0"/>
                </a:lnTo>
                <a:lnTo>
                  <a:pt x="449"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2" name="Freeform 21">
            <a:extLst>
              <a:ext uri="{FF2B5EF4-FFF2-40B4-BE49-F238E27FC236}">
                <a16:creationId xmlns:a16="http://schemas.microsoft.com/office/drawing/2014/main" id="{E4D42DA5-60A8-43DB-BB73-6068F2A13A82}"/>
              </a:ext>
            </a:extLst>
          </p:cNvPr>
          <p:cNvSpPr>
            <a:spLocks/>
          </p:cNvSpPr>
          <p:nvPr/>
        </p:nvSpPr>
        <p:spPr bwMode="auto">
          <a:xfrm>
            <a:off x="5735228" y="3671777"/>
            <a:ext cx="854188" cy="1901747"/>
          </a:xfrm>
          <a:custGeom>
            <a:avLst/>
            <a:gdLst>
              <a:gd name="T0" fmla="*/ 450 w 450"/>
              <a:gd name="T1" fmla="*/ 1128 h 1128"/>
              <a:gd name="T2" fmla="*/ 450 w 450"/>
              <a:gd name="T3" fmla="*/ 273 h 1128"/>
              <a:gd name="T4" fmla="*/ 0 w 450"/>
              <a:gd name="T5" fmla="*/ 0 h 1128"/>
              <a:gd name="T6" fmla="*/ 0 w 450"/>
              <a:gd name="T7" fmla="*/ 853 h 1128"/>
              <a:gd name="T8" fmla="*/ 450 w 450"/>
              <a:gd name="T9" fmla="*/ 1128 h 1128"/>
              <a:gd name="T10" fmla="*/ 450 w 450"/>
              <a:gd name="T11" fmla="*/ 1128 h 1128"/>
            </a:gdLst>
            <a:ahLst/>
            <a:cxnLst>
              <a:cxn ang="0">
                <a:pos x="T0" y="T1"/>
              </a:cxn>
              <a:cxn ang="0">
                <a:pos x="T2" y="T3"/>
              </a:cxn>
              <a:cxn ang="0">
                <a:pos x="T4" y="T5"/>
              </a:cxn>
              <a:cxn ang="0">
                <a:pos x="T6" y="T7"/>
              </a:cxn>
              <a:cxn ang="0">
                <a:pos x="T8" y="T9"/>
              </a:cxn>
              <a:cxn ang="0">
                <a:pos x="T10" y="T11"/>
              </a:cxn>
            </a:cxnLst>
            <a:rect l="0" t="0" r="r" b="b"/>
            <a:pathLst>
              <a:path w="450" h="1128">
                <a:moveTo>
                  <a:pt x="450" y="1128"/>
                </a:moveTo>
                <a:lnTo>
                  <a:pt x="450" y="273"/>
                </a:lnTo>
                <a:lnTo>
                  <a:pt x="0" y="0"/>
                </a:lnTo>
                <a:lnTo>
                  <a:pt x="0" y="853"/>
                </a:lnTo>
                <a:lnTo>
                  <a:pt x="450" y="1128"/>
                </a:lnTo>
                <a:lnTo>
                  <a:pt x="450" y="11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7" name="Freeform 22">
            <a:extLst>
              <a:ext uri="{FF2B5EF4-FFF2-40B4-BE49-F238E27FC236}">
                <a16:creationId xmlns:a16="http://schemas.microsoft.com/office/drawing/2014/main" id="{968DCF7C-0FC7-4888-B43A-7ABD2076664D}"/>
              </a:ext>
            </a:extLst>
          </p:cNvPr>
          <p:cNvSpPr>
            <a:spLocks/>
          </p:cNvSpPr>
          <p:nvPr/>
        </p:nvSpPr>
        <p:spPr bwMode="auto">
          <a:xfrm>
            <a:off x="5729717" y="3216396"/>
            <a:ext cx="1732681" cy="923898"/>
          </a:xfrm>
          <a:custGeom>
            <a:avLst/>
            <a:gdLst>
              <a:gd name="T0" fmla="*/ 450 w 899"/>
              <a:gd name="T1" fmla="*/ 549 h 549"/>
              <a:gd name="T2" fmla="*/ 899 w 899"/>
              <a:gd name="T3" fmla="*/ 276 h 549"/>
              <a:gd name="T4" fmla="*/ 450 w 899"/>
              <a:gd name="T5" fmla="*/ 0 h 549"/>
              <a:gd name="T6" fmla="*/ 0 w 899"/>
              <a:gd name="T7" fmla="*/ 276 h 549"/>
              <a:gd name="T8" fmla="*/ 450 w 899"/>
              <a:gd name="T9" fmla="*/ 549 h 549"/>
              <a:gd name="T10" fmla="*/ 450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50" y="549"/>
                </a:moveTo>
                <a:lnTo>
                  <a:pt x="899" y="276"/>
                </a:lnTo>
                <a:lnTo>
                  <a:pt x="450" y="0"/>
                </a:lnTo>
                <a:lnTo>
                  <a:pt x="0" y="276"/>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8" name="Freeform 23">
            <a:extLst>
              <a:ext uri="{FF2B5EF4-FFF2-40B4-BE49-F238E27FC236}">
                <a16:creationId xmlns:a16="http://schemas.microsoft.com/office/drawing/2014/main" id="{BF32DFC2-1403-4F04-A9B4-EAD19E984F66}"/>
              </a:ext>
            </a:extLst>
          </p:cNvPr>
          <p:cNvSpPr>
            <a:spLocks/>
          </p:cNvSpPr>
          <p:nvPr/>
        </p:nvSpPr>
        <p:spPr bwMode="auto">
          <a:xfrm>
            <a:off x="6629369" y="4880600"/>
            <a:ext cx="850385" cy="1190278"/>
          </a:xfrm>
          <a:custGeom>
            <a:avLst/>
            <a:gdLst>
              <a:gd name="T0" fmla="*/ 0 w 447"/>
              <a:gd name="T1" fmla="*/ 0 h 706"/>
              <a:gd name="T2" fmla="*/ 0 w 447"/>
              <a:gd name="T3" fmla="*/ 430 h 706"/>
              <a:gd name="T4" fmla="*/ 447 w 447"/>
              <a:gd name="T5" fmla="*/ 706 h 706"/>
              <a:gd name="T6" fmla="*/ 447 w 447"/>
              <a:gd name="T7" fmla="*/ 273 h 706"/>
              <a:gd name="T8" fmla="*/ 0 w 447"/>
              <a:gd name="T9" fmla="*/ 0 h 706"/>
              <a:gd name="T10" fmla="*/ 0 w 447"/>
              <a:gd name="T11" fmla="*/ 0 h 706"/>
            </a:gdLst>
            <a:ahLst/>
            <a:cxnLst>
              <a:cxn ang="0">
                <a:pos x="T0" y="T1"/>
              </a:cxn>
              <a:cxn ang="0">
                <a:pos x="T2" y="T3"/>
              </a:cxn>
              <a:cxn ang="0">
                <a:pos x="T4" y="T5"/>
              </a:cxn>
              <a:cxn ang="0">
                <a:pos x="T6" y="T7"/>
              </a:cxn>
              <a:cxn ang="0">
                <a:pos x="T8" y="T9"/>
              </a:cxn>
              <a:cxn ang="0">
                <a:pos x="T10" y="T11"/>
              </a:cxn>
            </a:cxnLst>
            <a:rect l="0" t="0" r="r" b="b"/>
            <a:pathLst>
              <a:path w="447" h="706">
                <a:moveTo>
                  <a:pt x="0" y="0"/>
                </a:moveTo>
                <a:lnTo>
                  <a:pt x="0" y="430"/>
                </a:lnTo>
                <a:lnTo>
                  <a:pt x="447" y="706"/>
                </a:lnTo>
                <a:lnTo>
                  <a:pt x="447" y="273"/>
                </a:lnTo>
                <a:lnTo>
                  <a:pt x="0"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9" name="Freeform 24">
            <a:extLst>
              <a:ext uri="{FF2B5EF4-FFF2-40B4-BE49-F238E27FC236}">
                <a16:creationId xmlns:a16="http://schemas.microsoft.com/office/drawing/2014/main" id="{2DDAE1BD-4AF5-45DE-A1B1-D1D34838D369}"/>
              </a:ext>
            </a:extLst>
          </p:cNvPr>
          <p:cNvSpPr>
            <a:spLocks/>
          </p:cNvSpPr>
          <p:nvPr/>
        </p:nvSpPr>
        <p:spPr bwMode="auto">
          <a:xfrm>
            <a:off x="7479753" y="4880600"/>
            <a:ext cx="854190" cy="1190278"/>
          </a:xfrm>
          <a:custGeom>
            <a:avLst/>
            <a:gdLst>
              <a:gd name="T0" fmla="*/ 0 w 449"/>
              <a:gd name="T1" fmla="*/ 706 h 706"/>
              <a:gd name="T2" fmla="*/ 0 w 449"/>
              <a:gd name="T3" fmla="*/ 273 h 706"/>
              <a:gd name="T4" fmla="*/ 449 w 449"/>
              <a:gd name="T5" fmla="*/ 0 h 706"/>
              <a:gd name="T6" fmla="*/ 449 w 449"/>
              <a:gd name="T7" fmla="*/ 430 h 706"/>
              <a:gd name="T8" fmla="*/ 0 w 449"/>
              <a:gd name="T9" fmla="*/ 706 h 706"/>
              <a:gd name="T10" fmla="*/ 0 w 449"/>
              <a:gd name="T11" fmla="*/ 706 h 706"/>
            </a:gdLst>
            <a:ahLst/>
            <a:cxnLst>
              <a:cxn ang="0">
                <a:pos x="T0" y="T1"/>
              </a:cxn>
              <a:cxn ang="0">
                <a:pos x="T2" y="T3"/>
              </a:cxn>
              <a:cxn ang="0">
                <a:pos x="T4" y="T5"/>
              </a:cxn>
              <a:cxn ang="0">
                <a:pos x="T6" y="T7"/>
              </a:cxn>
              <a:cxn ang="0">
                <a:pos x="T8" y="T9"/>
              </a:cxn>
              <a:cxn ang="0">
                <a:pos x="T10" y="T11"/>
              </a:cxn>
            </a:cxnLst>
            <a:rect l="0" t="0" r="r" b="b"/>
            <a:pathLst>
              <a:path w="449" h="706">
                <a:moveTo>
                  <a:pt x="0" y="706"/>
                </a:moveTo>
                <a:lnTo>
                  <a:pt x="0" y="273"/>
                </a:lnTo>
                <a:lnTo>
                  <a:pt x="449" y="0"/>
                </a:lnTo>
                <a:lnTo>
                  <a:pt x="449" y="430"/>
                </a:lnTo>
                <a:lnTo>
                  <a:pt x="0" y="706"/>
                </a:lnTo>
                <a:lnTo>
                  <a:pt x="0" y="706"/>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0" name="Freeform 25">
            <a:extLst>
              <a:ext uri="{FF2B5EF4-FFF2-40B4-BE49-F238E27FC236}">
                <a16:creationId xmlns:a16="http://schemas.microsoft.com/office/drawing/2014/main" id="{D7EC21A4-FA18-48FE-B874-FF182D084ECD}"/>
              </a:ext>
            </a:extLst>
          </p:cNvPr>
          <p:cNvSpPr>
            <a:spLocks/>
          </p:cNvSpPr>
          <p:nvPr/>
        </p:nvSpPr>
        <p:spPr bwMode="auto">
          <a:xfrm>
            <a:off x="6619430" y="4426904"/>
            <a:ext cx="1704573" cy="923898"/>
          </a:xfrm>
          <a:custGeom>
            <a:avLst/>
            <a:gdLst>
              <a:gd name="T0" fmla="*/ 447 w 896"/>
              <a:gd name="T1" fmla="*/ 548 h 548"/>
              <a:gd name="T2" fmla="*/ 0 w 896"/>
              <a:gd name="T3" fmla="*/ 275 h 548"/>
              <a:gd name="T4" fmla="*/ 447 w 896"/>
              <a:gd name="T5" fmla="*/ 0 h 548"/>
              <a:gd name="T6" fmla="*/ 896 w 896"/>
              <a:gd name="T7" fmla="*/ 275 h 548"/>
              <a:gd name="T8" fmla="*/ 447 w 896"/>
              <a:gd name="T9" fmla="*/ 548 h 548"/>
              <a:gd name="T10" fmla="*/ 447 w 896"/>
              <a:gd name="T11" fmla="*/ 548 h 548"/>
            </a:gdLst>
            <a:ahLst/>
            <a:cxnLst>
              <a:cxn ang="0">
                <a:pos x="T0" y="T1"/>
              </a:cxn>
              <a:cxn ang="0">
                <a:pos x="T2" y="T3"/>
              </a:cxn>
              <a:cxn ang="0">
                <a:pos x="T4" y="T5"/>
              </a:cxn>
              <a:cxn ang="0">
                <a:pos x="T6" y="T7"/>
              </a:cxn>
              <a:cxn ang="0">
                <a:pos x="T8" y="T9"/>
              </a:cxn>
              <a:cxn ang="0">
                <a:pos x="T10" y="T11"/>
              </a:cxn>
            </a:cxnLst>
            <a:rect l="0" t="0" r="r" b="b"/>
            <a:pathLst>
              <a:path w="896" h="548">
                <a:moveTo>
                  <a:pt x="447" y="548"/>
                </a:moveTo>
                <a:lnTo>
                  <a:pt x="0" y="275"/>
                </a:lnTo>
                <a:lnTo>
                  <a:pt x="447" y="0"/>
                </a:lnTo>
                <a:lnTo>
                  <a:pt x="896" y="275"/>
                </a:lnTo>
                <a:lnTo>
                  <a:pt x="447" y="548"/>
                </a:lnTo>
                <a:lnTo>
                  <a:pt x="447" y="54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1" name="Freeform 26">
            <a:extLst>
              <a:ext uri="{FF2B5EF4-FFF2-40B4-BE49-F238E27FC236}">
                <a16:creationId xmlns:a16="http://schemas.microsoft.com/office/drawing/2014/main" id="{63221AA1-F672-46C6-A1FB-E0CE191D8DEC}"/>
              </a:ext>
            </a:extLst>
          </p:cNvPr>
          <p:cNvSpPr>
            <a:spLocks/>
          </p:cNvSpPr>
          <p:nvPr/>
        </p:nvSpPr>
        <p:spPr bwMode="auto">
          <a:xfrm>
            <a:off x="5687241" y="2441037"/>
            <a:ext cx="869838" cy="1210509"/>
          </a:xfrm>
          <a:custGeom>
            <a:avLst/>
            <a:gdLst>
              <a:gd name="T0" fmla="*/ 450 w 450"/>
              <a:gd name="T1" fmla="*/ 0 h 708"/>
              <a:gd name="T2" fmla="*/ 450 w 450"/>
              <a:gd name="T3" fmla="*/ 432 h 708"/>
              <a:gd name="T4" fmla="*/ 0 w 450"/>
              <a:gd name="T5" fmla="*/ 708 h 708"/>
              <a:gd name="T6" fmla="*/ 0 w 450"/>
              <a:gd name="T7" fmla="*/ 276 h 708"/>
              <a:gd name="T8" fmla="*/ 450 w 450"/>
              <a:gd name="T9" fmla="*/ 0 h 708"/>
              <a:gd name="T10" fmla="*/ 450 w 450"/>
              <a:gd name="T11" fmla="*/ 0 h 708"/>
            </a:gdLst>
            <a:ahLst/>
            <a:cxnLst>
              <a:cxn ang="0">
                <a:pos x="T0" y="T1"/>
              </a:cxn>
              <a:cxn ang="0">
                <a:pos x="T2" y="T3"/>
              </a:cxn>
              <a:cxn ang="0">
                <a:pos x="T4" y="T5"/>
              </a:cxn>
              <a:cxn ang="0">
                <a:pos x="T6" y="T7"/>
              </a:cxn>
              <a:cxn ang="0">
                <a:pos x="T8" y="T9"/>
              </a:cxn>
              <a:cxn ang="0">
                <a:pos x="T10" y="T11"/>
              </a:cxn>
            </a:cxnLst>
            <a:rect l="0" t="0" r="r" b="b"/>
            <a:pathLst>
              <a:path w="450" h="708">
                <a:moveTo>
                  <a:pt x="450" y="0"/>
                </a:moveTo>
                <a:lnTo>
                  <a:pt x="450" y="432"/>
                </a:lnTo>
                <a:lnTo>
                  <a:pt x="0" y="708"/>
                </a:lnTo>
                <a:lnTo>
                  <a:pt x="0" y="276"/>
                </a:lnTo>
                <a:lnTo>
                  <a:pt x="450" y="0"/>
                </a:lnTo>
                <a:lnTo>
                  <a:pt x="450"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2" name="Freeform 27">
            <a:extLst>
              <a:ext uri="{FF2B5EF4-FFF2-40B4-BE49-F238E27FC236}">
                <a16:creationId xmlns:a16="http://schemas.microsoft.com/office/drawing/2014/main" id="{912C3CE9-F145-4C71-934B-E3B37070DF83}"/>
              </a:ext>
            </a:extLst>
          </p:cNvPr>
          <p:cNvSpPr>
            <a:spLocks/>
          </p:cNvSpPr>
          <p:nvPr/>
        </p:nvSpPr>
        <p:spPr bwMode="auto">
          <a:xfrm>
            <a:off x="4839383" y="2457896"/>
            <a:ext cx="857799" cy="2626704"/>
          </a:xfrm>
          <a:custGeom>
            <a:avLst/>
            <a:gdLst>
              <a:gd name="T0" fmla="*/ 449 w 449"/>
              <a:gd name="T1" fmla="*/ 1558 h 1558"/>
              <a:gd name="T2" fmla="*/ 449 w 449"/>
              <a:gd name="T3" fmla="*/ 276 h 1558"/>
              <a:gd name="T4" fmla="*/ 0 w 449"/>
              <a:gd name="T5" fmla="*/ 0 h 1558"/>
              <a:gd name="T6" fmla="*/ 0 w 449"/>
              <a:gd name="T7" fmla="*/ 1283 h 1558"/>
              <a:gd name="T8" fmla="*/ 449 w 449"/>
              <a:gd name="T9" fmla="*/ 1558 h 1558"/>
              <a:gd name="T10" fmla="*/ 449 w 449"/>
              <a:gd name="T11" fmla="*/ 1558 h 1558"/>
            </a:gdLst>
            <a:ahLst/>
            <a:cxnLst>
              <a:cxn ang="0">
                <a:pos x="T0" y="T1"/>
              </a:cxn>
              <a:cxn ang="0">
                <a:pos x="T2" y="T3"/>
              </a:cxn>
              <a:cxn ang="0">
                <a:pos x="T4" y="T5"/>
              </a:cxn>
              <a:cxn ang="0">
                <a:pos x="T6" y="T7"/>
              </a:cxn>
              <a:cxn ang="0">
                <a:pos x="T8" y="T9"/>
              </a:cxn>
              <a:cxn ang="0">
                <a:pos x="T10" y="T11"/>
              </a:cxn>
            </a:cxnLst>
            <a:rect l="0" t="0" r="r" b="b"/>
            <a:pathLst>
              <a:path w="449" h="1558">
                <a:moveTo>
                  <a:pt x="449" y="1558"/>
                </a:moveTo>
                <a:lnTo>
                  <a:pt x="449" y="276"/>
                </a:lnTo>
                <a:lnTo>
                  <a:pt x="0" y="0"/>
                </a:lnTo>
                <a:lnTo>
                  <a:pt x="0" y="1283"/>
                </a:lnTo>
                <a:lnTo>
                  <a:pt x="449" y="1558"/>
                </a:lnTo>
                <a:lnTo>
                  <a:pt x="449" y="15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3" name="Freeform 28">
            <a:extLst>
              <a:ext uri="{FF2B5EF4-FFF2-40B4-BE49-F238E27FC236}">
                <a16:creationId xmlns:a16="http://schemas.microsoft.com/office/drawing/2014/main" id="{2D03087A-B3AA-40C8-A6E0-A8A636A1BACA}"/>
              </a:ext>
            </a:extLst>
          </p:cNvPr>
          <p:cNvSpPr>
            <a:spLocks/>
          </p:cNvSpPr>
          <p:nvPr/>
        </p:nvSpPr>
        <p:spPr bwMode="auto">
          <a:xfrm>
            <a:off x="4836860" y="2007571"/>
            <a:ext cx="1732681" cy="925585"/>
          </a:xfrm>
          <a:custGeom>
            <a:avLst/>
            <a:gdLst>
              <a:gd name="T0" fmla="*/ 449 w 899"/>
              <a:gd name="T1" fmla="*/ 549 h 549"/>
              <a:gd name="T2" fmla="*/ 899 w 899"/>
              <a:gd name="T3" fmla="*/ 273 h 549"/>
              <a:gd name="T4" fmla="*/ 449 w 899"/>
              <a:gd name="T5" fmla="*/ 0 h 549"/>
              <a:gd name="T6" fmla="*/ 0 w 899"/>
              <a:gd name="T7" fmla="*/ 273 h 549"/>
              <a:gd name="T8" fmla="*/ 449 w 899"/>
              <a:gd name="T9" fmla="*/ 549 h 549"/>
              <a:gd name="T10" fmla="*/ 449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49" y="549"/>
                </a:moveTo>
                <a:lnTo>
                  <a:pt x="899" y="273"/>
                </a:lnTo>
                <a:lnTo>
                  <a:pt x="449" y="0"/>
                </a:lnTo>
                <a:lnTo>
                  <a:pt x="0" y="273"/>
                </a:lnTo>
                <a:lnTo>
                  <a:pt x="449" y="549"/>
                </a:lnTo>
                <a:lnTo>
                  <a:pt x="449"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4" name="Freeform 29">
            <a:extLst>
              <a:ext uri="{FF2B5EF4-FFF2-40B4-BE49-F238E27FC236}">
                <a16:creationId xmlns:a16="http://schemas.microsoft.com/office/drawing/2014/main" id="{4CBE194B-9788-4324-B58E-E2285BA9AEB4}"/>
              </a:ext>
            </a:extLst>
          </p:cNvPr>
          <p:cNvSpPr>
            <a:spLocks/>
          </p:cNvSpPr>
          <p:nvPr/>
        </p:nvSpPr>
        <p:spPr bwMode="auto">
          <a:xfrm>
            <a:off x="4806845" y="1247387"/>
            <a:ext cx="886529" cy="1193650"/>
          </a:xfrm>
          <a:custGeom>
            <a:avLst/>
            <a:gdLst>
              <a:gd name="T0" fmla="*/ 447 w 447"/>
              <a:gd name="T1" fmla="*/ 0 h 708"/>
              <a:gd name="T2" fmla="*/ 447 w 447"/>
              <a:gd name="T3" fmla="*/ 433 h 708"/>
              <a:gd name="T4" fmla="*/ 0 w 447"/>
              <a:gd name="T5" fmla="*/ 708 h 708"/>
              <a:gd name="T6" fmla="*/ 0 w 447"/>
              <a:gd name="T7" fmla="*/ 276 h 708"/>
              <a:gd name="T8" fmla="*/ 447 w 447"/>
              <a:gd name="T9" fmla="*/ 0 h 708"/>
              <a:gd name="T10" fmla="*/ 447 w 447"/>
              <a:gd name="T11" fmla="*/ 0 h 708"/>
            </a:gdLst>
            <a:ahLst/>
            <a:cxnLst>
              <a:cxn ang="0">
                <a:pos x="T0" y="T1"/>
              </a:cxn>
              <a:cxn ang="0">
                <a:pos x="T2" y="T3"/>
              </a:cxn>
              <a:cxn ang="0">
                <a:pos x="T4" y="T5"/>
              </a:cxn>
              <a:cxn ang="0">
                <a:pos x="T6" y="T7"/>
              </a:cxn>
              <a:cxn ang="0">
                <a:pos x="T8" y="T9"/>
              </a:cxn>
              <a:cxn ang="0">
                <a:pos x="T10" y="T11"/>
              </a:cxn>
            </a:cxnLst>
            <a:rect l="0" t="0" r="r" b="b"/>
            <a:pathLst>
              <a:path w="447" h="708">
                <a:moveTo>
                  <a:pt x="447" y="0"/>
                </a:moveTo>
                <a:lnTo>
                  <a:pt x="447" y="433"/>
                </a:lnTo>
                <a:lnTo>
                  <a:pt x="0" y="708"/>
                </a:lnTo>
                <a:lnTo>
                  <a:pt x="0" y="276"/>
                </a:lnTo>
                <a:lnTo>
                  <a:pt x="447" y="0"/>
                </a:lnTo>
                <a:lnTo>
                  <a:pt x="44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5" name="Freeform 30">
            <a:extLst>
              <a:ext uri="{FF2B5EF4-FFF2-40B4-BE49-F238E27FC236}">
                <a16:creationId xmlns:a16="http://schemas.microsoft.com/office/drawing/2014/main" id="{855C2F53-F096-4815-9B44-7309CD8AE3E6}"/>
              </a:ext>
            </a:extLst>
          </p:cNvPr>
          <p:cNvSpPr>
            <a:spLocks/>
          </p:cNvSpPr>
          <p:nvPr/>
        </p:nvSpPr>
        <p:spPr bwMode="auto">
          <a:xfrm>
            <a:off x="3858058" y="1247387"/>
            <a:ext cx="948787" cy="3353347"/>
          </a:xfrm>
          <a:custGeom>
            <a:avLst/>
            <a:gdLst>
              <a:gd name="T0" fmla="*/ 450 w 450"/>
              <a:gd name="T1" fmla="*/ 1953 h 1989"/>
              <a:gd name="T2" fmla="*/ 450 w 450"/>
              <a:gd name="T3" fmla="*/ 276 h 1989"/>
              <a:gd name="T4" fmla="*/ 0 w 450"/>
              <a:gd name="T5" fmla="*/ 0 h 1989"/>
              <a:gd name="T6" fmla="*/ 0 w 450"/>
              <a:gd name="T7" fmla="*/ 1711 h 1989"/>
              <a:gd name="T8" fmla="*/ 450 w 450"/>
              <a:gd name="T9" fmla="*/ 1989 h 1989"/>
              <a:gd name="T10" fmla="*/ 450 w 450"/>
              <a:gd name="T11" fmla="*/ 1953 h 1989"/>
            </a:gdLst>
            <a:ahLst/>
            <a:cxnLst>
              <a:cxn ang="0">
                <a:pos x="T0" y="T1"/>
              </a:cxn>
              <a:cxn ang="0">
                <a:pos x="T2" y="T3"/>
              </a:cxn>
              <a:cxn ang="0">
                <a:pos x="T4" y="T5"/>
              </a:cxn>
              <a:cxn ang="0">
                <a:pos x="T6" y="T7"/>
              </a:cxn>
              <a:cxn ang="0">
                <a:pos x="T8" y="T9"/>
              </a:cxn>
              <a:cxn ang="0">
                <a:pos x="T10" y="T11"/>
              </a:cxn>
            </a:cxnLst>
            <a:rect l="0" t="0" r="r" b="b"/>
            <a:pathLst>
              <a:path w="450" h="1989">
                <a:moveTo>
                  <a:pt x="450" y="1953"/>
                </a:moveTo>
                <a:lnTo>
                  <a:pt x="450" y="276"/>
                </a:lnTo>
                <a:lnTo>
                  <a:pt x="0" y="0"/>
                </a:lnTo>
                <a:lnTo>
                  <a:pt x="0" y="1711"/>
                </a:lnTo>
                <a:lnTo>
                  <a:pt x="450" y="1989"/>
                </a:lnTo>
                <a:lnTo>
                  <a:pt x="450" y="195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6" name="Freeform 31">
            <a:extLst>
              <a:ext uri="{FF2B5EF4-FFF2-40B4-BE49-F238E27FC236}">
                <a16:creationId xmlns:a16="http://schemas.microsoft.com/office/drawing/2014/main" id="{3C6AB395-0B20-4D63-A5B6-704FF1296C70}"/>
              </a:ext>
            </a:extLst>
          </p:cNvPr>
          <p:cNvSpPr>
            <a:spLocks/>
          </p:cNvSpPr>
          <p:nvPr/>
        </p:nvSpPr>
        <p:spPr bwMode="auto">
          <a:xfrm>
            <a:off x="3858059" y="787123"/>
            <a:ext cx="1825375" cy="945463"/>
          </a:xfrm>
          <a:custGeom>
            <a:avLst/>
            <a:gdLst>
              <a:gd name="T0" fmla="*/ 450 w 897"/>
              <a:gd name="T1" fmla="*/ 549 h 549"/>
              <a:gd name="T2" fmla="*/ 897 w 897"/>
              <a:gd name="T3" fmla="*/ 273 h 549"/>
              <a:gd name="T4" fmla="*/ 450 w 897"/>
              <a:gd name="T5" fmla="*/ 0 h 549"/>
              <a:gd name="T6" fmla="*/ 0 w 897"/>
              <a:gd name="T7" fmla="*/ 273 h 549"/>
              <a:gd name="T8" fmla="*/ 450 w 897"/>
              <a:gd name="T9" fmla="*/ 549 h 549"/>
              <a:gd name="T10" fmla="*/ 450 w 897"/>
              <a:gd name="T11" fmla="*/ 549 h 549"/>
            </a:gdLst>
            <a:ahLst/>
            <a:cxnLst>
              <a:cxn ang="0">
                <a:pos x="T0" y="T1"/>
              </a:cxn>
              <a:cxn ang="0">
                <a:pos x="T2" y="T3"/>
              </a:cxn>
              <a:cxn ang="0">
                <a:pos x="T4" y="T5"/>
              </a:cxn>
              <a:cxn ang="0">
                <a:pos x="T6" y="T7"/>
              </a:cxn>
              <a:cxn ang="0">
                <a:pos x="T8" y="T9"/>
              </a:cxn>
              <a:cxn ang="0">
                <a:pos x="T10" y="T11"/>
              </a:cxn>
            </a:cxnLst>
            <a:rect l="0" t="0" r="r" b="b"/>
            <a:pathLst>
              <a:path w="897" h="549">
                <a:moveTo>
                  <a:pt x="450" y="549"/>
                </a:moveTo>
                <a:lnTo>
                  <a:pt x="897" y="273"/>
                </a:lnTo>
                <a:lnTo>
                  <a:pt x="450" y="0"/>
                </a:lnTo>
                <a:lnTo>
                  <a:pt x="0" y="273"/>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7" name="Freeform 79">
            <a:extLst>
              <a:ext uri="{FF2B5EF4-FFF2-40B4-BE49-F238E27FC236}">
                <a16:creationId xmlns:a16="http://schemas.microsoft.com/office/drawing/2014/main" id="{4FE0D630-DBD8-4004-806E-54DE4ADE9F9A}"/>
              </a:ext>
            </a:extLst>
          </p:cNvPr>
          <p:cNvSpPr>
            <a:spLocks noChangeArrowheads="1"/>
          </p:cNvSpPr>
          <p:nvPr/>
        </p:nvSpPr>
        <p:spPr bwMode="auto">
          <a:xfrm>
            <a:off x="7295812" y="4712949"/>
            <a:ext cx="351808" cy="351808"/>
          </a:xfrm>
          <a:custGeom>
            <a:avLst/>
            <a:gdLst>
              <a:gd name="T0" fmla="*/ 582 w 1165"/>
              <a:gd name="T1" fmla="*/ 1003 h 1165"/>
              <a:gd name="T2" fmla="*/ 932 w 1165"/>
              <a:gd name="T3" fmla="*/ 814 h 1165"/>
              <a:gd name="T4" fmla="*/ 582 w 1165"/>
              <a:gd name="T5" fmla="*/ 634 h 1165"/>
              <a:gd name="T6" fmla="*/ 232 w 1165"/>
              <a:gd name="T7" fmla="*/ 814 h 1165"/>
              <a:gd name="T8" fmla="*/ 582 w 1165"/>
              <a:gd name="T9" fmla="*/ 1003 h 1165"/>
              <a:gd name="T10" fmla="*/ 582 w 1165"/>
              <a:gd name="T11" fmla="*/ 175 h 1165"/>
              <a:gd name="T12" fmla="*/ 407 w 1165"/>
              <a:gd name="T13" fmla="*/ 350 h 1165"/>
              <a:gd name="T14" fmla="*/ 582 w 1165"/>
              <a:gd name="T15" fmla="*/ 524 h 1165"/>
              <a:gd name="T16" fmla="*/ 757 w 1165"/>
              <a:gd name="T17" fmla="*/ 350 h 1165"/>
              <a:gd name="T18" fmla="*/ 582 w 1165"/>
              <a:gd name="T19" fmla="*/ 175 h 1165"/>
              <a:gd name="T20" fmla="*/ 582 w 1165"/>
              <a:gd name="T21" fmla="*/ 0 h 1165"/>
              <a:gd name="T22" fmla="*/ 1164 w 1165"/>
              <a:gd name="T23" fmla="*/ 582 h 1165"/>
              <a:gd name="T24" fmla="*/ 582 w 1165"/>
              <a:gd name="T25" fmla="*/ 1164 h 1165"/>
              <a:gd name="T26" fmla="*/ 0 w 1165"/>
              <a:gd name="T27" fmla="*/ 582 h 1165"/>
              <a:gd name="T28" fmla="*/ 582 w 1165"/>
              <a:gd name="T29"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5" h="1165">
                <a:moveTo>
                  <a:pt x="582" y="1003"/>
                </a:moveTo>
                <a:cubicBezTo>
                  <a:pt x="727" y="1003"/>
                  <a:pt x="855" y="926"/>
                  <a:pt x="932" y="814"/>
                </a:cubicBezTo>
                <a:cubicBezTo>
                  <a:pt x="929" y="699"/>
                  <a:pt x="697" y="634"/>
                  <a:pt x="582" y="634"/>
                </a:cubicBezTo>
                <a:cubicBezTo>
                  <a:pt x="464" y="634"/>
                  <a:pt x="235" y="699"/>
                  <a:pt x="232" y="814"/>
                </a:cubicBezTo>
                <a:cubicBezTo>
                  <a:pt x="308" y="926"/>
                  <a:pt x="437" y="1003"/>
                  <a:pt x="582" y="1003"/>
                </a:cubicBezTo>
                <a:close/>
                <a:moveTo>
                  <a:pt x="582" y="175"/>
                </a:moveTo>
                <a:cubicBezTo>
                  <a:pt x="486" y="175"/>
                  <a:pt x="407" y="254"/>
                  <a:pt x="407" y="350"/>
                </a:cubicBezTo>
                <a:cubicBezTo>
                  <a:pt x="407" y="445"/>
                  <a:pt x="487" y="524"/>
                  <a:pt x="582" y="524"/>
                </a:cubicBezTo>
                <a:cubicBezTo>
                  <a:pt x="678" y="524"/>
                  <a:pt x="757" y="445"/>
                  <a:pt x="757" y="350"/>
                </a:cubicBezTo>
                <a:cubicBezTo>
                  <a:pt x="757" y="254"/>
                  <a:pt x="677" y="175"/>
                  <a:pt x="582" y="175"/>
                </a:cubicBez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bg1"/>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8" name="Freeform 81">
            <a:extLst>
              <a:ext uri="{FF2B5EF4-FFF2-40B4-BE49-F238E27FC236}">
                <a16:creationId xmlns:a16="http://schemas.microsoft.com/office/drawing/2014/main" id="{C76CCD7D-D7B8-4A2E-8A9D-08B0BA41A967}"/>
              </a:ext>
            </a:extLst>
          </p:cNvPr>
          <p:cNvSpPr>
            <a:spLocks noChangeArrowheads="1"/>
          </p:cNvSpPr>
          <p:nvPr/>
        </p:nvSpPr>
        <p:spPr bwMode="auto">
          <a:xfrm>
            <a:off x="4672894" y="1076440"/>
            <a:ext cx="334485" cy="370465"/>
          </a:xfrm>
          <a:custGeom>
            <a:avLst/>
            <a:gdLst>
              <a:gd name="T0" fmla="*/ 552 w 1107"/>
              <a:gd name="T1" fmla="*/ 0 h 1225"/>
              <a:gd name="T2" fmla="*/ 1106 w 1107"/>
              <a:gd name="T3" fmla="*/ 292 h 1225"/>
              <a:gd name="T4" fmla="*/ 1106 w 1107"/>
              <a:gd name="T5" fmla="*/ 410 h 1225"/>
              <a:gd name="T6" fmla="*/ 0 w 1107"/>
              <a:gd name="T7" fmla="*/ 410 h 1225"/>
              <a:gd name="T8" fmla="*/ 0 w 1107"/>
              <a:gd name="T9" fmla="*/ 292 h 1225"/>
              <a:gd name="T10" fmla="*/ 552 w 1107"/>
              <a:gd name="T11" fmla="*/ 0 h 1225"/>
              <a:gd name="T12" fmla="*/ 989 w 1107"/>
              <a:gd name="T13" fmla="*/ 524 h 1225"/>
              <a:gd name="T14" fmla="*/ 989 w 1107"/>
              <a:gd name="T15" fmla="*/ 934 h 1225"/>
              <a:gd name="T16" fmla="*/ 814 w 1107"/>
              <a:gd name="T17" fmla="*/ 934 h 1225"/>
              <a:gd name="T18" fmla="*/ 814 w 1107"/>
              <a:gd name="T19" fmla="*/ 524 h 1225"/>
              <a:gd name="T20" fmla="*/ 989 w 1107"/>
              <a:gd name="T21" fmla="*/ 524 h 1225"/>
              <a:gd name="T22" fmla="*/ 0 w 1107"/>
              <a:gd name="T23" fmla="*/ 1224 h 1225"/>
              <a:gd name="T24" fmla="*/ 0 w 1107"/>
              <a:gd name="T25" fmla="*/ 1049 h 1225"/>
              <a:gd name="T26" fmla="*/ 1106 w 1107"/>
              <a:gd name="T27" fmla="*/ 1049 h 1225"/>
              <a:gd name="T28" fmla="*/ 1106 w 1107"/>
              <a:gd name="T29" fmla="*/ 1224 h 1225"/>
              <a:gd name="T30" fmla="*/ 0 w 1107"/>
              <a:gd name="T31" fmla="*/ 1224 h 1225"/>
              <a:gd name="T32" fmla="*/ 464 w 1107"/>
              <a:gd name="T33" fmla="*/ 524 h 1225"/>
              <a:gd name="T34" fmla="*/ 639 w 1107"/>
              <a:gd name="T35" fmla="*/ 524 h 1225"/>
              <a:gd name="T36" fmla="*/ 639 w 1107"/>
              <a:gd name="T37" fmla="*/ 934 h 1225"/>
              <a:gd name="T38" fmla="*/ 464 w 1107"/>
              <a:gd name="T39" fmla="*/ 934 h 1225"/>
              <a:gd name="T40" fmla="*/ 464 w 1107"/>
              <a:gd name="T41" fmla="*/ 524 h 1225"/>
              <a:gd name="T42" fmla="*/ 114 w 1107"/>
              <a:gd name="T43" fmla="*/ 524 h 1225"/>
              <a:gd name="T44" fmla="*/ 289 w 1107"/>
              <a:gd name="T45" fmla="*/ 524 h 1225"/>
              <a:gd name="T46" fmla="*/ 289 w 1107"/>
              <a:gd name="T47" fmla="*/ 934 h 1225"/>
              <a:gd name="T48" fmla="*/ 114 w 1107"/>
              <a:gd name="T49" fmla="*/ 934 h 1225"/>
              <a:gd name="T50" fmla="*/ 114 w 1107"/>
              <a:gd name="T51" fmla="*/ 524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7" h="1225">
                <a:moveTo>
                  <a:pt x="552" y="0"/>
                </a:moveTo>
                <a:lnTo>
                  <a:pt x="1106" y="292"/>
                </a:lnTo>
                <a:lnTo>
                  <a:pt x="1106" y="410"/>
                </a:lnTo>
                <a:lnTo>
                  <a:pt x="0" y="410"/>
                </a:lnTo>
                <a:lnTo>
                  <a:pt x="0" y="292"/>
                </a:lnTo>
                <a:lnTo>
                  <a:pt x="552" y="0"/>
                </a:lnTo>
                <a:close/>
                <a:moveTo>
                  <a:pt x="989" y="524"/>
                </a:moveTo>
                <a:lnTo>
                  <a:pt x="989" y="934"/>
                </a:lnTo>
                <a:lnTo>
                  <a:pt x="814" y="934"/>
                </a:lnTo>
                <a:lnTo>
                  <a:pt x="814" y="524"/>
                </a:lnTo>
                <a:lnTo>
                  <a:pt x="989" y="524"/>
                </a:lnTo>
                <a:close/>
                <a:moveTo>
                  <a:pt x="0" y="1224"/>
                </a:moveTo>
                <a:lnTo>
                  <a:pt x="0" y="1049"/>
                </a:lnTo>
                <a:lnTo>
                  <a:pt x="1106" y="1049"/>
                </a:lnTo>
                <a:lnTo>
                  <a:pt x="1106" y="1224"/>
                </a:lnTo>
                <a:lnTo>
                  <a:pt x="0" y="1224"/>
                </a:lnTo>
                <a:close/>
                <a:moveTo>
                  <a:pt x="464" y="524"/>
                </a:moveTo>
                <a:lnTo>
                  <a:pt x="639" y="524"/>
                </a:lnTo>
                <a:lnTo>
                  <a:pt x="639" y="934"/>
                </a:lnTo>
                <a:lnTo>
                  <a:pt x="464" y="934"/>
                </a:lnTo>
                <a:lnTo>
                  <a:pt x="464" y="524"/>
                </a:lnTo>
                <a:close/>
                <a:moveTo>
                  <a:pt x="114" y="524"/>
                </a:moveTo>
                <a:lnTo>
                  <a:pt x="289" y="524"/>
                </a:lnTo>
                <a:lnTo>
                  <a:pt x="289" y="934"/>
                </a:lnTo>
                <a:lnTo>
                  <a:pt x="114" y="934"/>
                </a:lnTo>
                <a:lnTo>
                  <a:pt x="114" y="524"/>
                </a:lnTo>
                <a:close/>
              </a:path>
            </a:pathLst>
          </a:custGeom>
          <a:solidFill>
            <a:schemeClr val="bg1"/>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9" name="Freeform 82">
            <a:extLst>
              <a:ext uri="{FF2B5EF4-FFF2-40B4-BE49-F238E27FC236}">
                <a16:creationId xmlns:a16="http://schemas.microsoft.com/office/drawing/2014/main" id="{397B4B26-FC8F-4C01-9E90-769FB55282EF}"/>
              </a:ext>
            </a:extLst>
          </p:cNvPr>
          <p:cNvSpPr>
            <a:spLocks noChangeArrowheads="1"/>
          </p:cNvSpPr>
          <p:nvPr/>
        </p:nvSpPr>
        <p:spPr bwMode="auto">
          <a:xfrm>
            <a:off x="6428815" y="3519765"/>
            <a:ext cx="334484" cy="317161"/>
          </a:xfrm>
          <a:custGeom>
            <a:avLst/>
            <a:gdLst>
              <a:gd name="T0" fmla="*/ 757 w 1108"/>
              <a:gd name="T1" fmla="*/ 612 h 1050"/>
              <a:gd name="T2" fmla="*/ 844 w 1108"/>
              <a:gd name="T3" fmla="*/ 525 h 1050"/>
              <a:gd name="T4" fmla="*/ 757 w 1108"/>
              <a:gd name="T5" fmla="*/ 437 h 1050"/>
              <a:gd name="T6" fmla="*/ 669 w 1108"/>
              <a:gd name="T7" fmla="*/ 525 h 1050"/>
              <a:gd name="T8" fmla="*/ 757 w 1108"/>
              <a:gd name="T9" fmla="*/ 612 h 1050"/>
              <a:gd name="T10" fmla="*/ 525 w 1108"/>
              <a:gd name="T11" fmla="*/ 757 h 1050"/>
              <a:gd name="T12" fmla="*/ 525 w 1108"/>
              <a:gd name="T13" fmla="*/ 293 h 1050"/>
              <a:gd name="T14" fmla="*/ 1107 w 1108"/>
              <a:gd name="T15" fmla="*/ 293 h 1050"/>
              <a:gd name="T16" fmla="*/ 1107 w 1108"/>
              <a:gd name="T17" fmla="*/ 757 h 1050"/>
              <a:gd name="T18" fmla="*/ 525 w 1108"/>
              <a:gd name="T19" fmla="*/ 757 h 1050"/>
              <a:gd name="T20" fmla="*/ 1049 w 1108"/>
              <a:gd name="T21" fmla="*/ 932 h 1050"/>
              <a:gd name="T22" fmla="*/ 932 w 1108"/>
              <a:gd name="T23" fmla="*/ 1049 h 1050"/>
              <a:gd name="T24" fmla="*/ 117 w 1108"/>
              <a:gd name="T25" fmla="*/ 1049 h 1050"/>
              <a:gd name="T26" fmla="*/ 0 w 1108"/>
              <a:gd name="T27" fmla="*/ 932 h 1050"/>
              <a:gd name="T28" fmla="*/ 0 w 1108"/>
              <a:gd name="T29" fmla="*/ 118 h 1050"/>
              <a:gd name="T30" fmla="*/ 117 w 1108"/>
              <a:gd name="T31" fmla="*/ 0 h 1050"/>
              <a:gd name="T32" fmla="*/ 932 w 1108"/>
              <a:gd name="T33" fmla="*/ 0 h 1050"/>
              <a:gd name="T34" fmla="*/ 1049 w 1108"/>
              <a:gd name="T35" fmla="*/ 118 h 1050"/>
              <a:gd name="T36" fmla="*/ 1049 w 1108"/>
              <a:gd name="T37" fmla="*/ 175 h 1050"/>
              <a:gd name="T38" fmla="*/ 525 w 1108"/>
              <a:gd name="T39" fmla="*/ 175 h 1050"/>
              <a:gd name="T40" fmla="*/ 407 w 1108"/>
              <a:gd name="T41" fmla="*/ 293 h 1050"/>
              <a:gd name="T42" fmla="*/ 407 w 1108"/>
              <a:gd name="T43" fmla="*/ 757 h 1050"/>
              <a:gd name="T44" fmla="*/ 525 w 1108"/>
              <a:gd name="T45" fmla="*/ 875 h 1050"/>
              <a:gd name="T46" fmla="*/ 1049 w 1108"/>
              <a:gd name="T47" fmla="*/ 875 h 1050"/>
              <a:gd name="T48" fmla="*/ 1049 w 1108"/>
              <a:gd name="T49" fmla="*/ 93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8" h="1050">
                <a:moveTo>
                  <a:pt x="757" y="612"/>
                </a:moveTo>
                <a:cubicBezTo>
                  <a:pt x="806" y="612"/>
                  <a:pt x="844" y="574"/>
                  <a:pt x="844" y="525"/>
                </a:cubicBezTo>
                <a:cubicBezTo>
                  <a:pt x="844" y="476"/>
                  <a:pt x="806" y="437"/>
                  <a:pt x="757" y="437"/>
                </a:cubicBezTo>
                <a:cubicBezTo>
                  <a:pt x="708" y="437"/>
                  <a:pt x="669" y="476"/>
                  <a:pt x="669" y="525"/>
                </a:cubicBezTo>
                <a:cubicBezTo>
                  <a:pt x="669" y="574"/>
                  <a:pt x="708" y="612"/>
                  <a:pt x="757" y="612"/>
                </a:cubicBezTo>
                <a:close/>
                <a:moveTo>
                  <a:pt x="525" y="757"/>
                </a:moveTo>
                <a:lnTo>
                  <a:pt x="525" y="293"/>
                </a:lnTo>
                <a:lnTo>
                  <a:pt x="1107" y="293"/>
                </a:lnTo>
                <a:lnTo>
                  <a:pt x="1107" y="757"/>
                </a:lnTo>
                <a:lnTo>
                  <a:pt x="525" y="757"/>
                </a:lnTo>
                <a:close/>
                <a:moveTo>
                  <a:pt x="1049" y="932"/>
                </a:moveTo>
                <a:cubicBezTo>
                  <a:pt x="1049" y="995"/>
                  <a:pt x="995" y="1049"/>
                  <a:pt x="932" y="1049"/>
                </a:cubicBezTo>
                <a:lnTo>
                  <a:pt x="117" y="1049"/>
                </a:lnTo>
                <a:cubicBezTo>
                  <a:pt x="52" y="1049"/>
                  <a:pt x="0" y="995"/>
                  <a:pt x="0" y="932"/>
                </a:cubicBezTo>
                <a:lnTo>
                  <a:pt x="0" y="118"/>
                </a:lnTo>
                <a:cubicBezTo>
                  <a:pt x="0" y="55"/>
                  <a:pt x="52" y="0"/>
                  <a:pt x="117" y="0"/>
                </a:cubicBezTo>
                <a:lnTo>
                  <a:pt x="932" y="0"/>
                </a:lnTo>
                <a:cubicBezTo>
                  <a:pt x="995" y="0"/>
                  <a:pt x="1049" y="55"/>
                  <a:pt x="1049" y="118"/>
                </a:cubicBezTo>
                <a:lnTo>
                  <a:pt x="1049" y="175"/>
                </a:lnTo>
                <a:lnTo>
                  <a:pt x="525" y="175"/>
                </a:lnTo>
                <a:cubicBezTo>
                  <a:pt x="459" y="175"/>
                  <a:pt x="407" y="230"/>
                  <a:pt x="407" y="293"/>
                </a:cubicBezTo>
                <a:lnTo>
                  <a:pt x="407" y="757"/>
                </a:lnTo>
                <a:cubicBezTo>
                  <a:pt x="407" y="820"/>
                  <a:pt x="459" y="875"/>
                  <a:pt x="525" y="875"/>
                </a:cubicBezTo>
                <a:lnTo>
                  <a:pt x="1049" y="875"/>
                </a:lnTo>
                <a:lnTo>
                  <a:pt x="1049" y="932"/>
                </a:lnTo>
                <a:close/>
              </a:path>
            </a:pathLst>
          </a:custGeom>
          <a:solidFill>
            <a:schemeClr val="bg1"/>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0" name="Freeform 90">
            <a:extLst>
              <a:ext uri="{FF2B5EF4-FFF2-40B4-BE49-F238E27FC236}">
                <a16:creationId xmlns:a16="http://schemas.microsoft.com/office/drawing/2014/main" id="{7FE4843C-70D1-4BF9-95FC-9EBFEC7B53A2}"/>
              </a:ext>
            </a:extLst>
          </p:cNvPr>
          <p:cNvSpPr>
            <a:spLocks noChangeArrowheads="1"/>
          </p:cNvSpPr>
          <p:nvPr/>
        </p:nvSpPr>
        <p:spPr bwMode="auto">
          <a:xfrm>
            <a:off x="5508639" y="2311783"/>
            <a:ext cx="389122" cy="317161"/>
          </a:xfrm>
          <a:custGeom>
            <a:avLst/>
            <a:gdLst>
              <a:gd name="T0" fmla="*/ 875 w 1286"/>
              <a:gd name="T1" fmla="*/ 407 h 1050"/>
              <a:gd name="T2" fmla="*/ 875 w 1286"/>
              <a:gd name="T3" fmla="*/ 524 h 1050"/>
              <a:gd name="T4" fmla="*/ 700 w 1286"/>
              <a:gd name="T5" fmla="*/ 524 h 1050"/>
              <a:gd name="T6" fmla="*/ 700 w 1286"/>
              <a:gd name="T7" fmla="*/ 699 h 1050"/>
              <a:gd name="T8" fmla="*/ 585 w 1286"/>
              <a:gd name="T9" fmla="*/ 699 h 1050"/>
              <a:gd name="T10" fmla="*/ 585 w 1286"/>
              <a:gd name="T11" fmla="*/ 524 h 1050"/>
              <a:gd name="T12" fmla="*/ 410 w 1286"/>
              <a:gd name="T13" fmla="*/ 524 h 1050"/>
              <a:gd name="T14" fmla="*/ 410 w 1286"/>
              <a:gd name="T15" fmla="*/ 407 h 1050"/>
              <a:gd name="T16" fmla="*/ 585 w 1286"/>
              <a:gd name="T17" fmla="*/ 407 h 1050"/>
              <a:gd name="T18" fmla="*/ 585 w 1286"/>
              <a:gd name="T19" fmla="*/ 232 h 1050"/>
              <a:gd name="T20" fmla="*/ 700 w 1286"/>
              <a:gd name="T21" fmla="*/ 232 h 1050"/>
              <a:gd name="T22" fmla="*/ 700 w 1286"/>
              <a:gd name="T23" fmla="*/ 407 h 1050"/>
              <a:gd name="T24" fmla="*/ 875 w 1286"/>
              <a:gd name="T25" fmla="*/ 407 h 1050"/>
              <a:gd name="T26" fmla="*/ 1167 w 1286"/>
              <a:gd name="T27" fmla="*/ 817 h 1050"/>
              <a:gd name="T28" fmla="*/ 1167 w 1286"/>
              <a:gd name="T29" fmla="*/ 117 h 1050"/>
              <a:gd name="T30" fmla="*/ 118 w 1286"/>
              <a:gd name="T31" fmla="*/ 117 h 1050"/>
              <a:gd name="T32" fmla="*/ 118 w 1286"/>
              <a:gd name="T33" fmla="*/ 817 h 1050"/>
              <a:gd name="T34" fmla="*/ 1167 w 1286"/>
              <a:gd name="T35" fmla="*/ 817 h 1050"/>
              <a:gd name="T36" fmla="*/ 1167 w 1286"/>
              <a:gd name="T37" fmla="*/ 0 h 1050"/>
              <a:gd name="T38" fmla="*/ 1285 w 1286"/>
              <a:gd name="T39" fmla="*/ 117 h 1050"/>
              <a:gd name="T40" fmla="*/ 1282 w 1286"/>
              <a:gd name="T41" fmla="*/ 817 h 1050"/>
              <a:gd name="T42" fmla="*/ 1167 w 1286"/>
              <a:gd name="T43" fmla="*/ 932 h 1050"/>
              <a:gd name="T44" fmla="*/ 875 w 1286"/>
              <a:gd name="T45" fmla="*/ 932 h 1050"/>
              <a:gd name="T46" fmla="*/ 875 w 1286"/>
              <a:gd name="T47" fmla="*/ 1049 h 1050"/>
              <a:gd name="T48" fmla="*/ 410 w 1286"/>
              <a:gd name="T49" fmla="*/ 1049 h 1050"/>
              <a:gd name="T50" fmla="*/ 410 w 1286"/>
              <a:gd name="T51" fmla="*/ 932 h 1050"/>
              <a:gd name="T52" fmla="*/ 118 w 1286"/>
              <a:gd name="T53" fmla="*/ 932 h 1050"/>
              <a:gd name="T54" fmla="*/ 0 w 1286"/>
              <a:gd name="T55" fmla="*/ 817 h 1050"/>
              <a:gd name="T56" fmla="*/ 0 w 1286"/>
              <a:gd name="T57" fmla="*/ 117 h 1050"/>
              <a:gd name="T58" fmla="*/ 118 w 1286"/>
              <a:gd name="T59" fmla="*/ 0 h 1050"/>
              <a:gd name="T60" fmla="*/ 1167 w 1286"/>
              <a:gd name="T61"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6" h="1050">
                <a:moveTo>
                  <a:pt x="875" y="407"/>
                </a:moveTo>
                <a:lnTo>
                  <a:pt x="875" y="524"/>
                </a:lnTo>
                <a:lnTo>
                  <a:pt x="700" y="524"/>
                </a:lnTo>
                <a:lnTo>
                  <a:pt x="700" y="699"/>
                </a:lnTo>
                <a:lnTo>
                  <a:pt x="585" y="699"/>
                </a:lnTo>
                <a:lnTo>
                  <a:pt x="585" y="524"/>
                </a:lnTo>
                <a:lnTo>
                  <a:pt x="410" y="524"/>
                </a:lnTo>
                <a:lnTo>
                  <a:pt x="410" y="407"/>
                </a:lnTo>
                <a:lnTo>
                  <a:pt x="585" y="407"/>
                </a:lnTo>
                <a:lnTo>
                  <a:pt x="585" y="232"/>
                </a:lnTo>
                <a:lnTo>
                  <a:pt x="700" y="232"/>
                </a:lnTo>
                <a:lnTo>
                  <a:pt x="700" y="407"/>
                </a:lnTo>
                <a:lnTo>
                  <a:pt x="875" y="407"/>
                </a:lnTo>
                <a:close/>
                <a:moveTo>
                  <a:pt x="1167" y="817"/>
                </a:moveTo>
                <a:lnTo>
                  <a:pt x="1167" y="117"/>
                </a:lnTo>
                <a:lnTo>
                  <a:pt x="118" y="117"/>
                </a:lnTo>
                <a:lnTo>
                  <a:pt x="118" y="817"/>
                </a:lnTo>
                <a:lnTo>
                  <a:pt x="1167" y="817"/>
                </a:lnTo>
                <a:close/>
                <a:moveTo>
                  <a:pt x="1167" y="0"/>
                </a:moveTo>
                <a:cubicBezTo>
                  <a:pt x="1230" y="0"/>
                  <a:pt x="1285" y="52"/>
                  <a:pt x="1285" y="117"/>
                </a:cubicBezTo>
                <a:lnTo>
                  <a:pt x="1282" y="817"/>
                </a:lnTo>
                <a:cubicBezTo>
                  <a:pt x="1282" y="880"/>
                  <a:pt x="1230" y="932"/>
                  <a:pt x="1167" y="932"/>
                </a:cubicBezTo>
                <a:lnTo>
                  <a:pt x="875" y="932"/>
                </a:lnTo>
                <a:lnTo>
                  <a:pt x="875" y="1049"/>
                </a:lnTo>
                <a:lnTo>
                  <a:pt x="410" y="1049"/>
                </a:lnTo>
                <a:lnTo>
                  <a:pt x="410" y="932"/>
                </a:lnTo>
                <a:lnTo>
                  <a:pt x="118" y="932"/>
                </a:lnTo>
                <a:cubicBezTo>
                  <a:pt x="52" y="932"/>
                  <a:pt x="0" y="880"/>
                  <a:pt x="0" y="817"/>
                </a:cubicBezTo>
                <a:lnTo>
                  <a:pt x="0" y="117"/>
                </a:lnTo>
                <a:cubicBezTo>
                  <a:pt x="0" y="52"/>
                  <a:pt x="52" y="0"/>
                  <a:pt x="118" y="0"/>
                </a:cubicBezTo>
                <a:lnTo>
                  <a:pt x="1167" y="0"/>
                </a:lnTo>
                <a:close/>
              </a:path>
            </a:pathLst>
          </a:custGeom>
          <a:solidFill>
            <a:schemeClr val="bg1"/>
          </a:solidFill>
          <a:ln>
            <a:noFill/>
          </a:ln>
          <a:effectLst/>
          <a:extLst>
            <a:ext uri="{91240B29-F687-4f45-9708-019B960494DF}">
              <a14:hiddenLine xmlns:lc="http://schemas.openxmlformats.org/drawingml/2006/lockedCanvas" xmlns="" xmlns:a14="http://schemas.microsoft.com/office/drawing/2010/main" w="9525" cap="flat">
                <a:solidFill>
                  <a:srgbClr val="808080"/>
                </a:solidFill>
                <a:bevel/>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64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E7D50F-B9D8-E129-854B-949BA1C901FC}"/>
              </a:ext>
            </a:extLst>
          </p:cNvPr>
          <p:cNvSpPr>
            <a:spLocks noGrp="1"/>
          </p:cNvSpPr>
          <p:nvPr>
            <p:ph type="pic" sz="quarter" idx="10"/>
          </p:nvPr>
        </p:nvSpPr>
        <p:spPr/>
        <p:txBody>
          <a:bodyPr/>
          <a:lstStyle/>
          <a:p>
            <a:endParaRPr lang="en-IN"/>
          </a:p>
        </p:txBody>
      </p:sp>
      <p:sp>
        <p:nvSpPr>
          <p:cNvPr id="4" name="TextBox 3">
            <a:extLst>
              <a:ext uri="{FF2B5EF4-FFF2-40B4-BE49-F238E27FC236}">
                <a16:creationId xmlns:a16="http://schemas.microsoft.com/office/drawing/2014/main" id="{E7FB47C5-83D8-E6D6-DD34-7B64E96614C5}"/>
              </a:ext>
            </a:extLst>
          </p:cNvPr>
          <p:cNvSpPr txBox="1"/>
          <p:nvPr/>
        </p:nvSpPr>
        <p:spPr>
          <a:xfrm>
            <a:off x="398859" y="520511"/>
            <a:ext cx="11656219" cy="4955203"/>
          </a:xfrm>
          <a:prstGeom prst="rect">
            <a:avLst/>
          </a:prstGeom>
          <a:noFill/>
        </p:spPr>
        <p:txBody>
          <a:bodyPr wrap="square" rtlCol="0">
            <a:spAutoFit/>
          </a:bodyPr>
          <a:lstStyle/>
          <a:p>
            <a:pPr algn="l"/>
            <a:r>
              <a:rPr lang="en-US" sz="3200" dirty="0">
                <a:solidFill>
                  <a:srgbClr val="FFFF00"/>
                </a:solidFill>
                <a:latin typeface="Times New Roman" panose="02020603050405020304" pitchFamily="18" charset="0"/>
                <a:cs typeface="Times New Roman" panose="02020603050405020304" pitchFamily="18" charset="0"/>
              </a:rPr>
              <a:t>ADVANTAGES:</a:t>
            </a:r>
          </a:p>
          <a:p>
            <a:pPr algn="l"/>
            <a:endParaRPr lang="en-US" sz="3200" dirty="0">
              <a:solidFill>
                <a:srgbClr val="FFFF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Fast Response And Recovery</a:t>
            </a:r>
          </a:p>
          <a:p>
            <a:pPr algn="l"/>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Automated Backups &amp;Cost Effectiveness</a:t>
            </a:r>
          </a:p>
          <a:p>
            <a:pPr algn="l"/>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Scalability &amp;Reliability</a:t>
            </a:r>
          </a:p>
          <a:p>
            <a:pPr algn="l"/>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Monitoring And Logging</a:t>
            </a:r>
          </a:p>
          <a:p>
            <a:pPr algn="l"/>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err="1">
                <a:solidFill>
                  <a:schemeClr val="bg1"/>
                </a:solidFill>
                <a:latin typeface="Times New Roman" panose="02020603050405020304" pitchFamily="18" charset="0"/>
                <a:cs typeface="Times New Roman" panose="02020603050405020304" pitchFamily="18" charset="0"/>
              </a:rPr>
              <a:t>Serverless</a:t>
            </a:r>
            <a:r>
              <a:rPr lang="en-US" sz="2800" dirty="0">
                <a:solidFill>
                  <a:schemeClr val="bg1"/>
                </a:solidFill>
                <a:latin typeface="Times New Roman" panose="02020603050405020304" pitchFamily="18" charset="0"/>
                <a:cs typeface="Times New Roman" panose="02020603050405020304" pitchFamily="18" charset="0"/>
              </a:rPr>
              <a:t> Architecture </a:t>
            </a:r>
          </a:p>
        </p:txBody>
      </p:sp>
    </p:spTree>
    <p:extLst>
      <p:ext uri="{BB962C8B-B14F-4D97-AF65-F5344CB8AC3E}">
        <p14:creationId xmlns:p14="http://schemas.microsoft.com/office/powerpoint/2010/main" val="234752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FD5FCA6-8011-1773-60BA-E1233FBECCA1}"/>
              </a:ext>
            </a:extLst>
          </p:cNvPr>
          <p:cNvSpPr>
            <a:spLocks noGrp="1"/>
          </p:cNvSpPr>
          <p:nvPr>
            <p:ph type="pic" sz="quarter" idx="10"/>
          </p:nvPr>
        </p:nvSpPr>
        <p:spPr/>
        <p:txBody>
          <a:bodyPr/>
          <a:lstStyle/>
          <a:p>
            <a:endParaRPr lang="en-IN"/>
          </a:p>
        </p:txBody>
      </p:sp>
      <p:sp>
        <p:nvSpPr>
          <p:cNvPr id="4" name="TextBox 3">
            <a:extLst>
              <a:ext uri="{FF2B5EF4-FFF2-40B4-BE49-F238E27FC236}">
                <a16:creationId xmlns:a16="http://schemas.microsoft.com/office/drawing/2014/main" id="{08790949-0AB0-492D-5D69-51C56DF539E0}"/>
              </a:ext>
            </a:extLst>
          </p:cNvPr>
          <p:cNvSpPr txBox="1"/>
          <p:nvPr/>
        </p:nvSpPr>
        <p:spPr>
          <a:xfrm>
            <a:off x="466724" y="577453"/>
            <a:ext cx="3069431" cy="584775"/>
          </a:xfrm>
          <a:prstGeom prst="rect">
            <a:avLst/>
          </a:prstGeom>
          <a:noFill/>
        </p:spPr>
        <p:txBody>
          <a:bodyPr wrap="square" rtlCol="0">
            <a:spAutoFit/>
          </a:bodyPr>
          <a:lstStyle/>
          <a:p>
            <a:pPr algn="l"/>
            <a:r>
              <a:rPr lang="en-US" sz="3200" dirty="0">
                <a:solidFill>
                  <a:srgbClr val="FFFF00"/>
                </a:solidFill>
                <a:latin typeface="Times New Roman" panose="02020603050405020304" pitchFamily="18" charset="0"/>
                <a:cs typeface="Times New Roman" panose="02020603050405020304" pitchFamily="18" charset="0"/>
              </a:rPr>
              <a:t>CODE SNIPPET </a:t>
            </a:r>
          </a:p>
        </p:txBody>
      </p:sp>
      <p:sp>
        <p:nvSpPr>
          <p:cNvPr id="5" name="TextBox 4">
            <a:extLst>
              <a:ext uri="{FF2B5EF4-FFF2-40B4-BE49-F238E27FC236}">
                <a16:creationId xmlns:a16="http://schemas.microsoft.com/office/drawing/2014/main" id="{C692B783-0AA5-3A3C-2350-660760E904F8}"/>
              </a:ext>
            </a:extLst>
          </p:cNvPr>
          <p:cNvSpPr txBox="1"/>
          <p:nvPr/>
        </p:nvSpPr>
        <p:spPr>
          <a:xfrm>
            <a:off x="466724" y="1424790"/>
            <a:ext cx="5343525" cy="2862322"/>
          </a:xfrm>
          <a:prstGeom prst="rect">
            <a:avLst/>
          </a:prstGeom>
          <a:noFill/>
        </p:spPr>
        <p:txBody>
          <a:bodyPr wrap="square" rtlCol="0">
            <a:spAutoFit/>
          </a:bodyPr>
          <a:lstStyle/>
          <a:p>
            <a:pPr algn="l"/>
            <a:r>
              <a:rPr lang="en-US" dirty="0">
                <a:solidFill>
                  <a:srgbClr val="FCFCFC"/>
                </a:solidFill>
              </a:rPr>
              <a:t>// </a:t>
            </a:r>
            <a:r>
              <a:rPr lang="en-US" sz="2000" dirty="0">
                <a:solidFill>
                  <a:srgbClr val="FCFCFC"/>
                </a:solidFill>
                <a:latin typeface="Times New Roman" panose="02020603050405020304" pitchFamily="18" charset="0"/>
                <a:cs typeface="Times New Roman" panose="02020603050405020304" pitchFamily="18" charset="0"/>
              </a:rPr>
              <a:t>To Start the instance</a:t>
            </a:r>
          </a:p>
          <a:p>
            <a:pPr algn="l"/>
            <a:r>
              <a:rPr lang="en-US" sz="2000" dirty="0">
                <a:solidFill>
                  <a:srgbClr val="FCFCFC"/>
                </a:solidFill>
                <a:latin typeface="Times New Roman" panose="02020603050405020304" pitchFamily="18" charset="0"/>
                <a:cs typeface="Times New Roman" panose="02020603050405020304" pitchFamily="18" charset="0"/>
              </a:rPr>
              <a:t>Import boto3
region = ‘eu-north-1’
instances = [‘i-0be702762a2bc8b2a’]
ec2 = boto3.client(‘ec2’, </a:t>
            </a:r>
            <a:r>
              <a:rPr lang="en-US" sz="2000" dirty="0" err="1">
                <a:solidFill>
                  <a:srgbClr val="FCFCFC"/>
                </a:solidFill>
                <a:latin typeface="Times New Roman" panose="02020603050405020304" pitchFamily="18" charset="0"/>
                <a:cs typeface="Times New Roman" panose="02020603050405020304" pitchFamily="18" charset="0"/>
              </a:rPr>
              <a:t>region_name</a:t>
            </a:r>
            <a:r>
              <a:rPr lang="en-US" sz="2000" dirty="0">
                <a:solidFill>
                  <a:srgbClr val="FCFCFC"/>
                </a:solidFill>
                <a:latin typeface="Times New Roman" panose="02020603050405020304" pitchFamily="18" charset="0"/>
                <a:cs typeface="Times New Roman" panose="02020603050405020304" pitchFamily="18" charset="0"/>
              </a:rPr>
              <a:t>=region)
</a:t>
            </a:r>
            <a:r>
              <a:rPr lang="en-US" sz="2000" dirty="0" err="1">
                <a:solidFill>
                  <a:srgbClr val="FCFCFC"/>
                </a:solidFill>
                <a:latin typeface="Times New Roman" panose="02020603050405020304" pitchFamily="18" charset="0"/>
                <a:cs typeface="Times New Roman" panose="02020603050405020304" pitchFamily="18" charset="0"/>
              </a:rPr>
              <a:t>def</a:t>
            </a:r>
            <a:r>
              <a:rPr lang="en-US" sz="2000" dirty="0">
                <a:solidFill>
                  <a:srgbClr val="FCFCFC"/>
                </a:solidFill>
                <a:latin typeface="Times New Roman" panose="02020603050405020304" pitchFamily="18" charset="0"/>
                <a:cs typeface="Times New Roman" panose="02020603050405020304" pitchFamily="18" charset="0"/>
              </a:rPr>
              <a:t> </a:t>
            </a:r>
            <a:r>
              <a:rPr lang="en-US" sz="2000" dirty="0" err="1">
                <a:solidFill>
                  <a:srgbClr val="FCFCFC"/>
                </a:solidFill>
                <a:latin typeface="Times New Roman" panose="02020603050405020304" pitchFamily="18" charset="0"/>
                <a:cs typeface="Times New Roman" panose="02020603050405020304" pitchFamily="18" charset="0"/>
              </a:rPr>
              <a:t>lambda_handler</a:t>
            </a:r>
            <a:r>
              <a:rPr lang="en-US" sz="2000" dirty="0">
                <a:solidFill>
                  <a:srgbClr val="FCFCFC"/>
                </a:solidFill>
                <a:latin typeface="Times New Roman" panose="02020603050405020304" pitchFamily="18" charset="0"/>
                <a:cs typeface="Times New Roman" panose="02020603050405020304" pitchFamily="18" charset="0"/>
              </a:rPr>
              <a:t>(event, context):
    ec2.start_instances(</a:t>
            </a:r>
            <a:r>
              <a:rPr lang="en-US" sz="2000" dirty="0" err="1">
                <a:solidFill>
                  <a:srgbClr val="FCFCFC"/>
                </a:solidFill>
                <a:latin typeface="Times New Roman" panose="02020603050405020304" pitchFamily="18" charset="0"/>
                <a:cs typeface="Times New Roman" panose="02020603050405020304" pitchFamily="18" charset="0"/>
              </a:rPr>
              <a:t>InstanceIds</a:t>
            </a:r>
            <a:r>
              <a:rPr lang="en-US" sz="2000" dirty="0">
                <a:solidFill>
                  <a:srgbClr val="FCFCFC"/>
                </a:solidFill>
                <a:latin typeface="Times New Roman" panose="02020603050405020304" pitchFamily="18" charset="0"/>
                <a:cs typeface="Times New Roman" panose="02020603050405020304" pitchFamily="18" charset="0"/>
              </a:rPr>
              <a:t>=instances)
    print(‘started your instances: ‘ + </a:t>
            </a:r>
            <a:r>
              <a:rPr lang="en-US" sz="2000" dirty="0" err="1">
                <a:solidFill>
                  <a:srgbClr val="FCFCFC"/>
                </a:solidFill>
                <a:latin typeface="Times New Roman" panose="02020603050405020304" pitchFamily="18" charset="0"/>
                <a:cs typeface="Times New Roman" panose="02020603050405020304" pitchFamily="18" charset="0"/>
              </a:rPr>
              <a:t>str</a:t>
            </a:r>
            <a:r>
              <a:rPr lang="en-US" sz="2000" dirty="0">
                <a:solidFill>
                  <a:srgbClr val="FCFCFC"/>
                </a:solidFill>
                <a:latin typeface="Times New Roman" panose="02020603050405020304" pitchFamily="18" charset="0"/>
                <a:cs typeface="Times New Roman" panose="02020603050405020304" pitchFamily="18" charset="0"/>
              </a:rPr>
              <a:t>(instances))</a:t>
            </a:r>
          </a:p>
        </p:txBody>
      </p:sp>
      <p:sp>
        <p:nvSpPr>
          <p:cNvPr id="6" name="TextBox 5">
            <a:extLst>
              <a:ext uri="{FF2B5EF4-FFF2-40B4-BE49-F238E27FC236}">
                <a16:creationId xmlns:a16="http://schemas.microsoft.com/office/drawing/2014/main" id="{2058E35F-3176-A67A-5FB5-7CB304BC3998}"/>
              </a:ext>
            </a:extLst>
          </p:cNvPr>
          <p:cNvSpPr txBox="1"/>
          <p:nvPr/>
        </p:nvSpPr>
        <p:spPr>
          <a:xfrm>
            <a:off x="5919787" y="1424790"/>
            <a:ext cx="5593556" cy="2862322"/>
          </a:xfrm>
          <a:prstGeom prst="rect">
            <a:avLst/>
          </a:prstGeom>
          <a:noFill/>
        </p:spPr>
        <p:txBody>
          <a:bodyPr wrap="square" rtlCol="0">
            <a:spAutoFit/>
          </a:bodyPr>
          <a:lstStyle/>
          <a:p>
            <a:pPr algn="l"/>
            <a:r>
              <a:rPr lang="en-US" sz="2000" dirty="0">
                <a:solidFill>
                  <a:srgbClr val="FCFCFC"/>
                </a:solidFill>
                <a:latin typeface="Times New Roman" panose="02020603050405020304" pitchFamily="18" charset="0"/>
                <a:cs typeface="Times New Roman" panose="02020603050405020304" pitchFamily="18" charset="0"/>
              </a:rPr>
              <a:t>// To Stop the Instance</a:t>
            </a:r>
          </a:p>
          <a:p>
            <a:pPr algn="l"/>
            <a:r>
              <a:rPr lang="en-US" sz="2000" dirty="0">
                <a:solidFill>
                  <a:srgbClr val="FCFCFC"/>
                </a:solidFill>
                <a:latin typeface="Times New Roman" panose="02020603050405020304" pitchFamily="18" charset="0"/>
                <a:cs typeface="Times New Roman" panose="02020603050405020304" pitchFamily="18" charset="0"/>
              </a:rPr>
              <a:t>Import boto3
region = ‘eu-north-1’
instances = [‘i-0be702762a2bc8b2a’] 
ec2 = boto3.client(‘ec2’, </a:t>
            </a:r>
            <a:r>
              <a:rPr lang="en-US" sz="2000" dirty="0" err="1">
                <a:solidFill>
                  <a:srgbClr val="FCFCFC"/>
                </a:solidFill>
                <a:latin typeface="Times New Roman" panose="02020603050405020304" pitchFamily="18" charset="0"/>
                <a:cs typeface="Times New Roman" panose="02020603050405020304" pitchFamily="18" charset="0"/>
              </a:rPr>
              <a:t>region_name</a:t>
            </a:r>
            <a:r>
              <a:rPr lang="en-US" sz="2000" dirty="0">
                <a:solidFill>
                  <a:srgbClr val="FCFCFC"/>
                </a:solidFill>
                <a:latin typeface="Times New Roman" panose="02020603050405020304" pitchFamily="18" charset="0"/>
                <a:cs typeface="Times New Roman" panose="02020603050405020304" pitchFamily="18" charset="0"/>
              </a:rPr>
              <a:t>=region)
</a:t>
            </a:r>
            <a:r>
              <a:rPr lang="en-US" sz="2000" dirty="0" err="1">
                <a:solidFill>
                  <a:srgbClr val="FCFCFC"/>
                </a:solidFill>
                <a:latin typeface="Times New Roman" panose="02020603050405020304" pitchFamily="18" charset="0"/>
                <a:cs typeface="Times New Roman" panose="02020603050405020304" pitchFamily="18" charset="0"/>
              </a:rPr>
              <a:t>def</a:t>
            </a:r>
            <a:r>
              <a:rPr lang="en-US" sz="2000" dirty="0">
                <a:solidFill>
                  <a:srgbClr val="FCFCFC"/>
                </a:solidFill>
                <a:latin typeface="Times New Roman" panose="02020603050405020304" pitchFamily="18" charset="0"/>
                <a:cs typeface="Times New Roman" panose="02020603050405020304" pitchFamily="18" charset="0"/>
              </a:rPr>
              <a:t> </a:t>
            </a:r>
            <a:r>
              <a:rPr lang="en-US" sz="2000" dirty="0" err="1">
                <a:solidFill>
                  <a:srgbClr val="FCFCFC"/>
                </a:solidFill>
                <a:latin typeface="Times New Roman" panose="02020603050405020304" pitchFamily="18" charset="0"/>
                <a:cs typeface="Times New Roman" panose="02020603050405020304" pitchFamily="18" charset="0"/>
              </a:rPr>
              <a:t>lambda_handler</a:t>
            </a:r>
            <a:r>
              <a:rPr lang="en-US" sz="2000" dirty="0">
                <a:solidFill>
                  <a:srgbClr val="FCFCFC"/>
                </a:solidFill>
                <a:latin typeface="Times New Roman" panose="02020603050405020304" pitchFamily="18" charset="0"/>
                <a:cs typeface="Times New Roman" panose="02020603050405020304" pitchFamily="18" charset="0"/>
              </a:rPr>
              <a:t>(event, context):
    ec2.stop_instances(</a:t>
            </a:r>
            <a:r>
              <a:rPr lang="en-US" sz="2000" dirty="0" err="1">
                <a:solidFill>
                  <a:srgbClr val="FCFCFC"/>
                </a:solidFill>
                <a:latin typeface="Times New Roman" panose="02020603050405020304" pitchFamily="18" charset="0"/>
                <a:cs typeface="Times New Roman" panose="02020603050405020304" pitchFamily="18" charset="0"/>
              </a:rPr>
              <a:t>InstanceIds</a:t>
            </a:r>
            <a:r>
              <a:rPr lang="en-US" sz="2000" dirty="0">
                <a:solidFill>
                  <a:srgbClr val="FCFCFC"/>
                </a:solidFill>
                <a:latin typeface="Times New Roman" panose="02020603050405020304" pitchFamily="18" charset="0"/>
                <a:cs typeface="Times New Roman" panose="02020603050405020304" pitchFamily="18" charset="0"/>
              </a:rPr>
              <a:t>=instances)
    print(‘stopped your instances: ‘ + </a:t>
            </a:r>
            <a:r>
              <a:rPr lang="en-US" sz="2000" dirty="0" err="1">
                <a:solidFill>
                  <a:srgbClr val="FCFCFC"/>
                </a:solidFill>
                <a:latin typeface="Times New Roman" panose="02020603050405020304" pitchFamily="18" charset="0"/>
                <a:cs typeface="Times New Roman" panose="02020603050405020304" pitchFamily="18" charset="0"/>
              </a:rPr>
              <a:t>str</a:t>
            </a:r>
            <a:r>
              <a:rPr lang="en-US" sz="2000" dirty="0">
                <a:solidFill>
                  <a:srgbClr val="FCFCFC"/>
                </a:solidFill>
                <a:latin typeface="Times New Roman" panose="02020603050405020304" pitchFamily="18" charset="0"/>
                <a:cs typeface="Times New Roman" panose="02020603050405020304" pitchFamily="18" charset="0"/>
              </a:rPr>
              <a:t>(instances))</a:t>
            </a:r>
          </a:p>
        </p:txBody>
      </p:sp>
    </p:spTree>
    <p:extLst>
      <p:ext uri="{BB962C8B-B14F-4D97-AF65-F5344CB8AC3E}">
        <p14:creationId xmlns:p14="http://schemas.microsoft.com/office/powerpoint/2010/main" val="1197993583"/>
      </p:ext>
    </p:extLst>
  </p:cSld>
  <p:clrMapOvr>
    <a:masterClrMapping/>
  </p:clrMapOvr>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75306</TotalTime>
  <Words>893</Words>
  <Application>Microsoft Office PowerPoint</Application>
  <PresentationFormat>Widescreen</PresentationFormat>
  <Paragraphs>79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syamshankar1262@gmail.com</cp:lastModifiedBy>
  <cp:revision>3932</cp:revision>
  <dcterms:created xsi:type="dcterms:W3CDTF">2018-11-21T06:39:41Z</dcterms:created>
  <dcterms:modified xsi:type="dcterms:W3CDTF">2024-11-04T10:55:35Z</dcterms:modified>
</cp:coreProperties>
</file>