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6FE87-DBF5-43DC-BCD0-1A0C8EFBCDCA}" v="3" dt="2024-04-03T05:12:44.5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75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RISHNA SARAVANAN" userId="39077897af9a0a61" providerId="LiveId" clId="{1635FD14-C63B-437C-987B-384401AC1F41}"/>
    <pc:docChg chg="undo custSel modSld">
      <pc:chgData name="THRISHNA SARAVANAN" userId="39077897af9a0a61" providerId="LiveId" clId="{1635FD14-C63B-437C-987B-384401AC1F41}" dt="2024-04-03T06:49:53.837" v="235" actId="20577"/>
      <pc:docMkLst>
        <pc:docMk/>
      </pc:docMkLst>
      <pc:sldChg chg="modSp mod">
        <pc:chgData name="THRISHNA SARAVANAN" userId="39077897af9a0a61" providerId="LiveId" clId="{1635FD14-C63B-437C-987B-384401AC1F41}" dt="2024-04-03T06:47:05.561" v="8" actId="20577"/>
        <pc:sldMkLst>
          <pc:docMk/>
          <pc:sldMk cId="0" sldId="256"/>
        </pc:sldMkLst>
        <pc:spChg chg="mod">
          <ac:chgData name="THRISHNA SARAVANAN" userId="39077897af9a0a61" providerId="LiveId" clId="{1635FD14-C63B-437C-987B-384401AC1F41}" dt="2024-04-03T06:47:05.561" v="8" actId="20577"/>
          <ac:spMkLst>
            <pc:docMk/>
            <pc:sldMk cId="0" sldId="256"/>
            <ac:spMk id="7" creationId="{00000000-0000-0000-0000-000000000000}"/>
          </ac:spMkLst>
        </pc:spChg>
      </pc:sldChg>
      <pc:sldChg chg="modSp mod">
        <pc:chgData name="THRISHNA SARAVANAN" userId="39077897af9a0a61" providerId="LiveId" clId="{1635FD14-C63B-437C-987B-384401AC1F41}" dt="2024-04-03T06:48:44.038" v="191" actId="20577"/>
        <pc:sldMkLst>
          <pc:docMk/>
          <pc:sldMk cId="0" sldId="259"/>
        </pc:sldMkLst>
        <pc:spChg chg="mod">
          <ac:chgData name="THRISHNA SARAVANAN" userId="39077897af9a0a61" providerId="LiveId" clId="{1635FD14-C63B-437C-987B-384401AC1F41}" dt="2024-04-03T06:48:44.038" v="191" actId="20577"/>
          <ac:spMkLst>
            <pc:docMk/>
            <pc:sldMk cId="0" sldId="259"/>
            <ac:spMk id="11" creationId="{817651BA-66FB-AF9A-68C2-E106DF4AB223}"/>
          </ac:spMkLst>
        </pc:spChg>
      </pc:sldChg>
      <pc:sldChg chg="modSp mod">
        <pc:chgData name="THRISHNA SARAVANAN" userId="39077897af9a0a61" providerId="LiveId" clId="{1635FD14-C63B-437C-987B-384401AC1F41}" dt="2024-04-03T06:49:53.837" v="235" actId="20577"/>
        <pc:sldMkLst>
          <pc:docMk/>
          <pc:sldMk cId="0" sldId="261"/>
        </pc:sldMkLst>
        <pc:spChg chg="mod">
          <ac:chgData name="THRISHNA SARAVANAN" userId="39077897af9a0a61" providerId="LiveId" clId="{1635FD14-C63B-437C-987B-384401AC1F41}" dt="2024-04-03T06:49:53.837" v="235" actId="20577"/>
          <ac:spMkLst>
            <pc:docMk/>
            <pc:sldMk cId="0" sldId="261"/>
            <ac:spMk id="9" creationId="{3A07AFDD-F270-F2AF-52C3-BDE8CB22A4C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S NITISRI</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Text Placeholder 9">
            <a:extLst>
              <a:ext uri="{FF2B5EF4-FFF2-40B4-BE49-F238E27FC236}">
                <a16:creationId xmlns:a16="http://schemas.microsoft.com/office/drawing/2014/main" id="{3797613F-DFFD-BB7E-6941-624223FAF3D0}"/>
              </a:ext>
            </a:extLst>
          </p:cNvPr>
          <p:cNvSpPr>
            <a:spLocks noGrp="1"/>
          </p:cNvSpPr>
          <p:nvPr>
            <p:ph type="body" idx="1"/>
          </p:nvPr>
        </p:nvSpPr>
        <p:spPr>
          <a:xfrm>
            <a:off x="609600" y="1577340"/>
            <a:ext cx="9201150" cy="3147060"/>
          </a:xfrm>
        </p:spPr>
        <p:txBody>
          <a:bodyPr/>
          <a:lstStyle/>
          <a:p>
            <a:r>
              <a:rPr lang="en-US" sz="2800" b="0" i="0" dirty="0">
                <a:solidFill>
                  <a:srgbClr val="000000"/>
                </a:solidFill>
                <a:effectLst/>
                <a:latin typeface="Poppins" panose="00000500000000000000" pitchFamily="2" charset="0"/>
              </a:rPr>
              <a:t>1. Through rigorous testing and evaluation, our deep learning model achieved an impressive accuracy rate </a:t>
            </a:r>
          </a:p>
          <a:p>
            <a:r>
              <a:rPr lang="en-US" sz="2800" b="0" i="0" dirty="0">
                <a:solidFill>
                  <a:srgbClr val="000000"/>
                </a:solidFill>
                <a:effectLst/>
                <a:latin typeface="Poppins" panose="00000500000000000000" pitchFamily="2" charset="0"/>
              </a:rPr>
              <a:t> 2. over 95% in classifying emails as spam or not spam, demonstrating its effectiveness in filtering unwanted content and enhancing email user experience</a:t>
            </a:r>
            <a:endParaRPr lang="en-IN" sz="28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735317"/>
          </a:xfrm>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br>
              <a:rPr lang="en-IN" sz="4250" spc="-10" dirty="0"/>
            </a:br>
            <a:r>
              <a:rPr lang="en-IN" sz="4250" spc="-10" dirty="0"/>
              <a:t>                   </a:t>
            </a:r>
            <a:br>
              <a:rPr lang="en-IN" sz="4250" spc="-10" dirty="0"/>
            </a:br>
            <a:r>
              <a:rPr lang="en-IN" sz="4250" spc="-10" dirty="0"/>
              <a:t>                    Classification of </a:t>
            </a:r>
            <a:r>
              <a:rPr lang="en-IN" sz="4250" spc="-10"/>
              <a:t>mail as </a:t>
            </a:r>
            <a:r>
              <a:rPr lang="en-IN" sz="4250" spc="-10" dirty="0"/>
              <a:t>Spam or Not Spam </a:t>
            </a:r>
            <a:br>
              <a:rPr lang="en-US" sz="4250" spc="-1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algn="l"/>
            <a:r>
              <a:rPr lang="en-IN" spc="-10" dirty="0"/>
              <a:t>AGENDA</a:t>
            </a:r>
          </a:p>
        </p:txBody>
      </p:sp>
      <p:sp>
        <p:nvSpPr>
          <p:cNvPr id="24" name="Text Placeholder 23">
            <a:extLst>
              <a:ext uri="{FF2B5EF4-FFF2-40B4-BE49-F238E27FC236}">
                <a16:creationId xmlns:a16="http://schemas.microsoft.com/office/drawing/2014/main" id="{E3BE0B1A-E0D8-F6A0-04C1-1EDF2B7F982F}"/>
              </a:ext>
            </a:extLst>
          </p:cNvPr>
          <p:cNvSpPr>
            <a:spLocks noGrp="1"/>
          </p:cNvSpPr>
          <p:nvPr>
            <p:ph type="body" idx="1"/>
          </p:nvPr>
        </p:nvSpPr>
        <p:spPr>
          <a:xfrm>
            <a:off x="609600" y="1577340"/>
            <a:ext cx="10972800" cy="3939540"/>
          </a:xfrm>
        </p:spPr>
        <p:txBody>
          <a:bodyPr/>
          <a:lstStyle/>
          <a:p>
            <a:r>
              <a:rPr lang="en-IN" sz="2800" b="1" i="0" dirty="0">
                <a:solidFill>
                  <a:srgbClr val="0D0D0D"/>
                </a:solidFill>
                <a:effectLst/>
                <a:latin typeface="Söhne"/>
              </a:rPr>
              <a:t>           </a:t>
            </a:r>
            <a:r>
              <a:rPr lang="en-IN" sz="3200" i="0" dirty="0">
                <a:solidFill>
                  <a:srgbClr val="0D0D0D"/>
                </a:solidFill>
                <a:effectLst/>
                <a:latin typeface="Söhne"/>
              </a:rPr>
              <a:t>Introduction</a:t>
            </a:r>
            <a:br>
              <a:rPr lang="en-IN" sz="3200" i="0" dirty="0">
                <a:solidFill>
                  <a:srgbClr val="0D0D0D"/>
                </a:solidFill>
                <a:effectLst/>
                <a:latin typeface="Söhne"/>
              </a:rPr>
            </a:br>
            <a:r>
              <a:rPr lang="en-IN" sz="3200" i="0" dirty="0">
                <a:solidFill>
                  <a:srgbClr val="0D0D0D"/>
                </a:solidFill>
                <a:effectLst/>
                <a:latin typeface="Söhne"/>
              </a:rPr>
              <a:t>           Feature</a:t>
            </a:r>
            <a:br>
              <a:rPr lang="en-IN" sz="3200" i="0" dirty="0">
                <a:solidFill>
                  <a:srgbClr val="0D0D0D"/>
                </a:solidFill>
                <a:effectLst/>
                <a:latin typeface="Söhne"/>
              </a:rPr>
            </a:br>
            <a:r>
              <a:rPr lang="en-IN" sz="3200" i="0" dirty="0">
                <a:solidFill>
                  <a:srgbClr val="0D0D0D"/>
                </a:solidFill>
                <a:effectLst/>
                <a:latin typeface="Söhne"/>
              </a:rPr>
              <a:t>           Model Selection</a:t>
            </a:r>
            <a:br>
              <a:rPr lang="en-IN" sz="3200" i="0" dirty="0">
                <a:solidFill>
                  <a:srgbClr val="0D0D0D"/>
                </a:solidFill>
                <a:effectLst/>
                <a:latin typeface="Söhne"/>
              </a:rPr>
            </a:br>
            <a:r>
              <a:rPr lang="en-IN" sz="3200" i="0" dirty="0">
                <a:solidFill>
                  <a:srgbClr val="0D0D0D"/>
                </a:solidFill>
                <a:effectLst/>
                <a:latin typeface="Söhne"/>
              </a:rPr>
              <a:t>           Model Training</a:t>
            </a:r>
            <a:br>
              <a:rPr lang="en-IN" sz="3200" i="0" dirty="0">
                <a:solidFill>
                  <a:srgbClr val="0D0D0D"/>
                </a:solidFill>
                <a:effectLst/>
                <a:latin typeface="Söhne"/>
              </a:rPr>
            </a:br>
            <a:r>
              <a:rPr lang="en-IN" sz="3200" i="0" dirty="0">
                <a:solidFill>
                  <a:srgbClr val="0D0D0D"/>
                </a:solidFill>
                <a:effectLst/>
                <a:latin typeface="Söhne"/>
              </a:rPr>
              <a:t>           Model Evaluation</a:t>
            </a:r>
          </a:p>
          <a:p>
            <a:r>
              <a:rPr lang="en-IN" sz="3200" dirty="0">
                <a:solidFill>
                  <a:srgbClr val="0D0D0D"/>
                </a:solidFill>
                <a:latin typeface="Söhne"/>
              </a:rPr>
              <a:t>           Conclusion </a:t>
            </a:r>
            <a:br>
              <a:rPr lang="en-IN" sz="3200" i="0" dirty="0">
                <a:solidFill>
                  <a:srgbClr val="0D0D0D"/>
                </a:solidFill>
                <a:effectLst/>
                <a:latin typeface="Söhne"/>
              </a:rPr>
            </a:br>
            <a:br>
              <a:rPr lang="en-IN" sz="3200" i="0" dirty="0">
                <a:solidFill>
                  <a:srgbClr val="0D0D0D"/>
                </a:solidFill>
                <a:effectLst/>
                <a:latin typeface="Söhne"/>
              </a:rPr>
            </a:br>
            <a:endParaRPr lang="en-IN" sz="32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46900" y="3689842"/>
            <a:ext cx="4505325" cy="3187208"/>
            <a:chOff x="8762999" y="4267201"/>
            <a:chExt cx="1990725" cy="1809749"/>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762999" y="4267201"/>
              <a:ext cx="1990725" cy="1730705"/>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817651BA-66FB-AF9A-68C2-E106DF4AB223}"/>
              </a:ext>
            </a:extLst>
          </p:cNvPr>
          <p:cNvSpPr>
            <a:spLocks noGrp="1"/>
          </p:cNvSpPr>
          <p:nvPr>
            <p:ph type="body" idx="1"/>
          </p:nvPr>
        </p:nvSpPr>
        <p:spPr>
          <a:xfrm>
            <a:off x="609600" y="2286000"/>
            <a:ext cx="9525000" cy="1969770"/>
          </a:xfrm>
        </p:spPr>
        <p:txBody>
          <a:bodyPr/>
          <a:lstStyle/>
          <a:p>
            <a:pPr marL="457200" indent="-457200">
              <a:buFont typeface="Arial" panose="020B0604020202020204" pitchFamily="34" charset="0"/>
              <a:buChar char="•"/>
            </a:pPr>
            <a:r>
              <a:rPr lang="en-US" sz="3200" b="0" i="0" dirty="0">
                <a:solidFill>
                  <a:srgbClr val="000000"/>
                </a:solidFill>
                <a:effectLst/>
                <a:latin typeface="Poppins" panose="020B0502040204020203" pitchFamily="2" charset="0"/>
              </a:rPr>
              <a:t>The main aim is to classify the mail as spam or not spam as because it is necessary now due to increasing the count of spam mails which is targeting us in day-to-day life.</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400" y="331946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a:extLst>
              <a:ext uri="{FF2B5EF4-FFF2-40B4-BE49-F238E27FC236}">
                <a16:creationId xmlns:a16="http://schemas.microsoft.com/office/drawing/2014/main" id="{D19835B8-3B52-8B2E-18A5-17F9669742A8}"/>
              </a:ext>
            </a:extLst>
          </p:cNvPr>
          <p:cNvSpPr>
            <a:spLocks noGrp="1"/>
          </p:cNvSpPr>
          <p:nvPr>
            <p:ph type="body" idx="1"/>
          </p:nvPr>
        </p:nvSpPr>
        <p:spPr>
          <a:xfrm>
            <a:off x="609600" y="2206944"/>
            <a:ext cx="9525000" cy="2631757"/>
          </a:xfrm>
        </p:spPr>
        <p:txBody>
          <a:bodyPr/>
          <a:lstStyle/>
          <a:p>
            <a:pPr marL="457200" indent="-457200">
              <a:buFont typeface="Arial" panose="020B0604020202020204" pitchFamily="34" charset="0"/>
              <a:buChar char="•"/>
            </a:pPr>
            <a:r>
              <a:rPr lang="en-US" sz="3200" b="0" i="0" dirty="0">
                <a:solidFill>
                  <a:srgbClr val="000000"/>
                </a:solidFill>
                <a:effectLst/>
                <a:latin typeface="Poppins" panose="00000500000000000000" pitchFamily="2" charset="0"/>
              </a:rPr>
              <a:t>Our project aims to develop a deep learning model for classifying emails as either spam or not spam</a:t>
            </a:r>
          </a:p>
          <a:p>
            <a:pPr marL="457200" indent="-457200">
              <a:buFont typeface="Arial" panose="020B0604020202020204" pitchFamily="34" charset="0"/>
              <a:buChar char="•"/>
            </a:pPr>
            <a:r>
              <a:rPr lang="en-US" sz="3200" b="0" i="0" dirty="0">
                <a:solidFill>
                  <a:srgbClr val="000000"/>
                </a:solidFill>
                <a:effectLst/>
                <a:latin typeface="Poppins" panose="00000500000000000000" pitchFamily="2" charset="0"/>
              </a:rPr>
              <a:t>Thereby enhancing email filtering systems' efficiency and accuracy.</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9" name="Text Placeholder 8">
            <a:extLst>
              <a:ext uri="{FF2B5EF4-FFF2-40B4-BE49-F238E27FC236}">
                <a16:creationId xmlns:a16="http://schemas.microsoft.com/office/drawing/2014/main" id="{3A07AFDD-F270-F2AF-52C3-BDE8CB22A4C0}"/>
              </a:ext>
            </a:extLst>
          </p:cNvPr>
          <p:cNvSpPr>
            <a:spLocks noGrp="1"/>
          </p:cNvSpPr>
          <p:nvPr>
            <p:ph type="body" idx="1"/>
          </p:nvPr>
        </p:nvSpPr>
        <p:spPr>
          <a:xfrm>
            <a:off x="609600" y="2206944"/>
            <a:ext cx="10972800" cy="2462213"/>
          </a:xfrm>
        </p:spPr>
        <p:txBody>
          <a:bodyPr/>
          <a:lstStyle/>
          <a:p>
            <a:pPr marL="457200" indent="-457200">
              <a:buFont typeface="Arial" panose="020B0604020202020204" pitchFamily="34" charset="0"/>
              <a:buChar char="•"/>
            </a:pPr>
            <a:r>
              <a:rPr lang="en-US" sz="3200" b="0" i="0" dirty="0">
                <a:solidFill>
                  <a:srgbClr val="000000"/>
                </a:solidFill>
                <a:effectLst/>
                <a:latin typeface="Poppins" panose="00000500000000000000" pitchFamily="2" charset="0"/>
              </a:rPr>
              <a:t>The end users of this solution include ,</a:t>
            </a:r>
          </a:p>
          <a:p>
            <a:pPr marL="457200" indent="-457200">
              <a:buFont typeface="Arial" panose="020B0604020202020204" pitchFamily="34" charset="0"/>
              <a:buChar char="•"/>
            </a:pPr>
            <a:r>
              <a:rPr lang="en-US" sz="3200" b="0" i="0" dirty="0">
                <a:solidFill>
                  <a:srgbClr val="000000"/>
                </a:solidFill>
                <a:effectLst/>
                <a:latin typeface="Poppins" panose="00000500000000000000" pitchFamily="2" charset="0"/>
              </a:rPr>
              <a:t>individual users </a:t>
            </a:r>
          </a:p>
          <a:p>
            <a:pPr marL="457200" indent="-457200">
              <a:buFont typeface="Arial" panose="020B0604020202020204" pitchFamily="34" charset="0"/>
              <a:buChar char="•"/>
            </a:pPr>
            <a:r>
              <a:rPr lang="en-US" sz="3200" b="0" i="0">
                <a:solidFill>
                  <a:srgbClr val="000000"/>
                </a:solidFill>
                <a:effectLst/>
                <a:latin typeface="Poppins" panose="00000500000000000000" pitchFamily="2" charset="0"/>
              </a:rPr>
              <a:t>Corporate industries</a:t>
            </a:r>
            <a:endParaRPr lang="en-US" sz="3200" b="0" i="0" dirty="0">
              <a:solidFill>
                <a:srgbClr val="000000"/>
              </a:solidFill>
              <a:effectLst/>
              <a:latin typeface="Poppins" panose="00000500000000000000" pitchFamily="2" charset="0"/>
            </a:endParaRPr>
          </a:p>
          <a:p>
            <a:pPr marL="457200" indent="-457200">
              <a:buFont typeface="Arial" panose="020B0604020202020204" pitchFamily="34" charset="0"/>
              <a:buChar char="•"/>
            </a:pPr>
            <a:r>
              <a:rPr lang="en-US" sz="3200" b="0" i="0" dirty="0">
                <a:solidFill>
                  <a:srgbClr val="000000"/>
                </a:solidFill>
                <a:effectLst/>
                <a:latin typeface="Poppins" panose="00000500000000000000" pitchFamily="2" charset="0"/>
              </a:rPr>
              <a:t>They seeking to streamline their email management processes and improve productivity.</a:t>
            </a:r>
            <a:endParaRPr lang="en-IN"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11" name="Content Placeholder 10">
            <a:extLst>
              <a:ext uri="{FF2B5EF4-FFF2-40B4-BE49-F238E27FC236}">
                <a16:creationId xmlns:a16="http://schemas.microsoft.com/office/drawing/2014/main" id="{D92A7D9B-D82D-D0F1-C7E5-A9CC6166C448}"/>
              </a:ext>
            </a:extLst>
          </p:cNvPr>
          <p:cNvSpPr>
            <a:spLocks noGrp="1"/>
          </p:cNvSpPr>
          <p:nvPr>
            <p:ph sz="half" idx="3"/>
          </p:nvPr>
        </p:nvSpPr>
        <p:spPr>
          <a:xfrm>
            <a:off x="2819400" y="2317909"/>
            <a:ext cx="8353426" cy="2585323"/>
          </a:xfrm>
        </p:spPr>
        <p:txBody>
          <a:bodyPr/>
          <a:lstStyle/>
          <a:p>
            <a:pPr marL="457200" indent="-457200" algn="l">
              <a:buAutoNum type="arabicPeriod"/>
            </a:pPr>
            <a:r>
              <a:rPr lang="en-US" sz="2400" b="0" i="0" dirty="0">
                <a:solidFill>
                  <a:srgbClr val="000000"/>
                </a:solidFill>
                <a:effectLst/>
                <a:latin typeface="Poppins" panose="00000500000000000000" pitchFamily="2" charset="0"/>
              </a:rPr>
              <a:t>Our solution leverages deep learning algorithms to analyze email content and metadata, accurately distinguishing between spam and legitimate emails.</a:t>
            </a:r>
          </a:p>
          <a:p>
            <a:pPr marL="457200" indent="-457200" algn="l">
              <a:buAutoNum type="arabicPeriod"/>
            </a:pPr>
            <a:r>
              <a:rPr lang="en-US" sz="2400" b="0" i="0" dirty="0">
                <a:solidFill>
                  <a:srgbClr val="000000"/>
                </a:solidFill>
                <a:effectLst/>
                <a:latin typeface="Poppins" panose="00000500000000000000" pitchFamily="2" charset="0"/>
              </a:rPr>
              <a:t>By automating this process, users can experience reduced clutter, enhanced security, and improved email management efficiency.</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Content Placeholder 8">
            <a:extLst>
              <a:ext uri="{FF2B5EF4-FFF2-40B4-BE49-F238E27FC236}">
                <a16:creationId xmlns:a16="http://schemas.microsoft.com/office/drawing/2014/main" id="{9D28B055-0864-9847-A347-AE9B7F150599}"/>
              </a:ext>
            </a:extLst>
          </p:cNvPr>
          <p:cNvSpPr>
            <a:spLocks noGrp="1"/>
          </p:cNvSpPr>
          <p:nvPr>
            <p:ph sz="half" idx="3"/>
          </p:nvPr>
        </p:nvSpPr>
        <p:spPr>
          <a:xfrm>
            <a:off x="2525713" y="2095499"/>
            <a:ext cx="9056687" cy="2585323"/>
          </a:xfrm>
        </p:spPr>
        <p:txBody>
          <a:bodyPr/>
          <a:lstStyle/>
          <a:p>
            <a:r>
              <a:rPr lang="en-US" sz="2800" b="0" i="0" dirty="0">
                <a:solidFill>
                  <a:srgbClr val="000000"/>
                </a:solidFill>
                <a:effectLst/>
                <a:latin typeface="Poppins" panose="00000500000000000000" pitchFamily="2" charset="0"/>
              </a:rPr>
              <a:t>1. The standout feature of our solution lies in its        ability to adapt and learn from new spam patterns, continually improving its classification accuracy over time. </a:t>
            </a:r>
          </a:p>
          <a:p>
            <a:r>
              <a:rPr lang="en-US" sz="2800" b="0" i="0" dirty="0">
                <a:solidFill>
                  <a:srgbClr val="000000"/>
                </a:solidFill>
                <a:effectLst/>
                <a:latin typeface="Poppins" panose="00000500000000000000" pitchFamily="2" charset="0"/>
              </a:rPr>
              <a:t>2. This adaptive learning capability ensures robust performance even with evolving spam tactics.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 Placeholder 10">
            <a:extLst>
              <a:ext uri="{FF2B5EF4-FFF2-40B4-BE49-F238E27FC236}">
                <a16:creationId xmlns:a16="http://schemas.microsoft.com/office/drawing/2014/main" id="{18303CC2-3509-0722-0F6B-28EA442D924C}"/>
              </a:ext>
            </a:extLst>
          </p:cNvPr>
          <p:cNvSpPr>
            <a:spLocks noGrp="1"/>
          </p:cNvSpPr>
          <p:nvPr>
            <p:ph type="body" idx="1"/>
          </p:nvPr>
        </p:nvSpPr>
        <p:spPr>
          <a:xfrm>
            <a:off x="752474" y="1577340"/>
            <a:ext cx="9058275" cy="3451860"/>
          </a:xfrm>
        </p:spPr>
        <p:txBody>
          <a:bodyPr/>
          <a:lstStyle/>
          <a:p>
            <a:r>
              <a:rPr lang="en-IN" sz="3200" b="0" i="0" dirty="0">
                <a:solidFill>
                  <a:srgbClr val="000000"/>
                </a:solidFill>
                <a:effectLst/>
                <a:latin typeface="Poppins" panose="00000500000000000000" pitchFamily="2" charset="0"/>
              </a:rPr>
              <a:t>1. Our deep learning model utilizes    techniques </a:t>
            </a:r>
            <a:r>
              <a:rPr lang="en-IN" sz="3200" b="0" i="0" dirty="0" err="1">
                <a:solidFill>
                  <a:srgbClr val="000000"/>
                </a:solidFill>
                <a:effectLst/>
                <a:latin typeface="Poppins" panose="00000500000000000000" pitchFamily="2" charset="0"/>
              </a:rPr>
              <a:t>likeRecurrent</a:t>
            </a:r>
            <a:r>
              <a:rPr lang="en-IN" sz="3200" b="0" i="0" dirty="0">
                <a:solidFill>
                  <a:srgbClr val="000000"/>
                </a:solidFill>
                <a:effectLst/>
                <a:latin typeface="Poppins" panose="00000500000000000000" pitchFamily="2" charset="0"/>
              </a:rPr>
              <a:t> Neural Networks (RNNs) Convolutional Neural Networks (CNNs)</a:t>
            </a:r>
          </a:p>
          <a:p>
            <a:r>
              <a:rPr lang="en-IN" sz="3200" dirty="0">
                <a:solidFill>
                  <a:srgbClr val="000000"/>
                </a:solidFill>
                <a:latin typeface="Poppins" panose="00000500000000000000" pitchFamily="2" charset="0"/>
              </a:rPr>
              <a:t>2.T</a:t>
            </a:r>
            <a:r>
              <a:rPr lang="en-IN" sz="3200" b="0" i="0" dirty="0">
                <a:solidFill>
                  <a:srgbClr val="000000"/>
                </a:solidFill>
                <a:effectLst/>
                <a:latin typeface="Poppins" panose="00000500000000000000" pitchFamily="2" charset="0"/>
              </a:rPr>
              <a:t>o extract relevant features from email data, enabling precise classification of spam and non-spam emails.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364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Poppins</vt:lpstr>
      <vt:lpstr>Söhne</vt:lpstr>
      <vt:lpstr>Trebuchet MS</vt:lpstr>
      <vt:lpstr>Office Theme</vt:lpstr>
      <vt:lpstr>PowerPoint Presentation</vt:lpstr>
      <vt:lpstr>PROJECT TITLE:                                         Classification of mail as Spam or Not Spam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THRISHNA SARAVANAN</dc:creator>
  <cp:lastModifiedBy>THRISHNA SARAVANAN</cp:lastModifiedBy>
  <cp:revision>1</cp:revision>
  <dcterms:created xsi:type="dcterms:W3CDTF">2024-04-03T04:16:59Z</dcterms:created>
  <dcterms:modified xsi:type="dcterms:W3CDTF">2024-04-03T06:50:03Z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