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0"/>
  </p:notesMasterIdLst>
  <p:sldIdLst>
    <p:sldId id="273" r:id="rId5"/>
    <p:sldId id="258" r:id="rId6"/>
    <p:sldId id="259" r:id="rId7"/>
    <p:sldId id="268" r:id="rId8"/>
    <p:sldId id="261" r:id="rId9"/>
    <p:sldId id="269" r:id="rId10"/>
    <p:sldId id="262" r:id="rId11"/>
    <p:sldId id="270" r:id="rId12"/>
    <p:sldId id="263" r:id="rId13"/>
    <p:sldId id="271" r:id="rId14"/>
    <p:sldId id="264" r:id="rId15"/>
    <p:sldId id="265" r:id="rId16"/>
    <p:sldId id="272" r:id="rId17"/>
    <p:sldId id="267"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846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23861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52847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98437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445089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78196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46945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27445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933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D82B9-B8EE-4375-B6FF-88FA6ABB15D9}" type="datetime1">
              <a:rPr lang="en-US" smtClean="0"/>
              <a:t>7/23/2023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212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5503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356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2828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B4ED54-5B5E-4A04-93D3-5772E3CE3818}" type="datetime1">
              <a:rPr lang="en-US" smtClean="0"/>
              <a:t>7/23/2023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552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DE50D6-574B-40AF-946F-D52A04ADE379}" type="datetime1">
              <a:rPr lang="en-US" smtClean="0"/>
              <a:t>7/23/2023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7798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82884F1-FFEA-405F-9602-3DCA865EDA4E}" type="datetime1">
              <a:rPr lang="en-US" smtClean="0"/>
              <a:t>7/23/2023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5851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510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291B17-9318-49DB-B28B-6E5994AE9581}" type="datetime1">
              <a:rPr lang="en-US" smtClean="0"/>
              <a:t>7/23/2023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118198219"/>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sika2004@gmail.com"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esearchgate.com/"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2.xml"/><Relationship Id="rId4" Type="http://schemas.openxmlformats.org/officeDocument/2006/relationships/hyperlink" Target="http://www.academia.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EFC6-8F8A-1D14-B3CE-C9CDC07C479F}"/>
              </a:ext>
            </a:extLst>
          </p:cNvPr>
          <p:cNvSpPr>
            <a:spLocks noGrp="1"/>
          </p:cNvSpPr>
          <p:nvPr>
            <p:ph type="title"/>
          </p:nvPr>
        </p:nvSpPr>
        <p:spPr>
          <a:xfrm>
            <a:off x="3703070" y="518032"/>
            <a:ext cx="4785860" cy="864453"/>
          </a:xfrm>
        </p:spPr>
        <p:txBody>
          <a:bodyPr/>
          <a:lstStyle/>
          <a:p>
            <a:r>
              <a:rPr lang="en-US" dirty="0"/>
              <a:t>STUDENT DETAILS</a:t>
            </a:r>
            <a:endParaRPr lang="en-IN" dirty="0"/>
          </a:p>
        </p:txBody>
      </p:sp>
      <p:graphicFrame>
        <p:nvGraphicFramePr>
          <p:cNvPr id="3" name="Table 2">
            <a:extLst>
              <a:ext uri="{FF2B5EF4-FFF2-40B4-BE49-F238E27FC236}">
                <a16:creationId xmlns:a16="http://schemas.microsoft.com/office/drawing/2014/main" id="{E7DFDFBF-9CF7-AB44-4EAF-C75E32024E05}"/>
              </a:ext>
            </a:extLst>
          </p:cNvPr>
          <p:cNvGraphicFramePr>
            <a:graphicFrameLocks noGrp="1"/>
          </p:cNvGraphicFramePr>
          <p:nvPr>
            <p:extLst>
              <p:ext uri="{D42A27DB-BD31-4B8C-83A1-F6EECF244321}">
                <p14:modId xmlns:p14="http://schemas.microsoft.com/office/powerpoint/2010/main" val="1203544581"/>
              </p:ext>
            </p:extLst>
          </p:nvPr>
        </p:nvGraphicFramePr>
        <p:xfrm>
          <a:off x="1887085" y="1574202"/>
          <a:ext cx="8128000" cy="4765766"/>
        </p:xfrm>
        <a:graphic>
          <a:graphicData uri="http://schemas.openxmlformats.org/drawingml/2006/table">
            <a:tbl>
              <a:tblPr firstRow="1" bandRow="1">
                <a:tableStyleId>{2D5ABB26-0587-4C30-8999-92F81FD0307C}</a:tableStyleId>
              </a:tblPr>
              <a:tblGrid>
                <a:gridCol w="4058051">
                  <a:extLst>
                    <a:ext uri="{9D8B030D-6E8A-4147-A177-3AD203B41FA5}">
                      <a16:colId xmlns:a16="http://schemas.microsoft.com/office/drawing/2014/main" val="1097732327"/>
                    </a:ext>
                  </a:extLst>
                </a:gridCol>
                <a:gridCol w="4069949">
                  <a:extLst>
                    <a:ext uri="{9D8B030D-6E8A-4147-A177-3AD203B41FA5}">
                      <a16:colId xmlns:a16="http://schemas.microsoft.com/office/drawing/2014/main" val="3132200651"/>
                    </a:ext>
                  </a:extLst>
                </a:gridCol>
              </a:tblGrid>
              <a:tr h="529046">
                <a:tc>
                  <a:txBody>
                    <a:bodyPr/>
                    <a:lstStyle/>
                    <a:p>
                      <a:r>
                        <a:rPr lang="en-IN" sz="2400" dirty="0">
                          <a:latin typeface="Times New Roman" panose="02020603050405020304" pitchFamily="18" charset="0"/>
                          <a:cs typeface="Times New Roman" panose="02020603050405020304" pitchFamily="18" charset="0"/>
                        </a:rPr>
                        <a:t>Name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err="1">
                          <a:latin typeface="Times New Roman" panose="02020603050405020304" pitchFamily="18" charset="0"/>
                          <a:cs typeface="Times New Roman" panose="02020603050405020304" pitchFamily="18" charset="0"/>
                        </a:rPr>
                        <a:t>Jammalapudi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Amsika</a:t>
                      </a:r>
                      <a:endParaRPr lang="en-IN"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8140937"/>
                  </a:ext>
                </a:extLst>
              </a:tr>
              <a:tr h="370840">
                <a:tc>
                  <a:txBody>
                    <a:bodyPr/>
                    <a:lstStyle/>
                    <a:p>
                      <a:r>
                        <a:rPr lang="en-IN" sz="2400" dirty="0" err="1">
                          <a:latin typeface="Times New Roman" panose="02020603050405020304" pitchFamily="18" charset="0"/>
                          <a:cs typeface="Times New Roman" panose="02020603050405020304" pitchFamily="18" charset="0"/>
                        </a:rPr>
                        <a:t>Skillsbuild</a:t>
                      </a:r>
                      <a:r>
                        <a:rPr lang="en-IN" sz="2400" dirty="0">
                          <a:latin typeface="Times New Roman" panose="02020603050405020304" pitchFamily="18" charset="0"/>
                          <a:cs typeface="Times New Roman" panose="02020603050405020304" pitchFamily="18" charset="0"/>
                        </a:rPr>
                        <a:t> Email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amsika2004@gmail.com</a:t>
                      </a:r>
                      <a:endParaRPr lang="en-IN" sz="20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429572"/>
                  </a:ext>
                </a:extLst>
              </a:tr>
              <a:tr h="370840">
                <a:tc>
                  <a:txBody>
                    <a:bodyPr/>
                    <a:lstStyle/>
                    <a:p>
                      <a:r>
                        <a:rPr lang="en-IN" sz="2400" dirty="0">
                          <a:latin typeface="Times New Roman" panose="02020603050405020304" pitchFamily="18" charset="0"/>
                          <a:cs typeface="Times New Roman" panose="02020603050405020304" pitchFamily="18" charset="0"/>
                        </a:rPr>
                        <a:t>College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Shri Vishnu engineering college for women(Autonomous) </a:t>
                      </a:r>
                      <a:r>
                        <a:rPr lang="en-IN" sz="2000" dirty="0" err="1">
                          <a:latin typeface="Times New Roman" panose="02020603050405020304" pitchFamily="18" charset="0"/>
                          <a:cs typeface="Times New Roman" panose="02020603050405020304" pitchFamily="18" charset="0"/>
                        </a:rPr>
                        <a:t>Vishnupur</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Bhimavaram</a:t>
                      </a:r>
                      <a:r>
                        <a:rPr lang="en-IN" sz="2000" dirty="0">
                          <a:latin typeface="Times New Roman" panose="02020603050405020304" pitchFamily="18" charset="0"/>
                          <a:cs typeface="Times New Roman" panose="02020603050405020304" pitchFamily="18"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4793232"/>
                  </a:ext>
                </a:extLst>
              </a:tr>
              <a:tr h="370840">
                <a:tc>
                  <a:txBody>
                    <a:bodyPr/>
                    <a:lstStyle/>
                    <a:p>
                      <a:r>
                        <a:rPr lang="en-IN" sz="2400" dirty="0">
                          <a:latin typeface="Times New Roman" panose="02020603050405020304" pitchFamily="18" charset="0"/>
                          <a:cs typeface="Times New Roman" panose="02020603050405020304" pitchFamily="18" charset="0"/>
                        </a:rPr>
                        <a:t>Internship Domain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Data Analytics (DA)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078195"/>
                  </a:ext>
                </a:extLst>
              </a:tr>
              <a:tr h="370840">
                <a:tc>
                  <a:txBody>
                    <a:bodyPr/>
                    <a:lstStyle/>
                    <a:p>
                      <a:r>
                        <a:rPr lang="en-IN" sz="2400" dirty="0">
                          <a:latin typeface="Times New Roman" panose="02020603050405020304" pitchFamily="18" charset="0"/>
                          <a:cs typeface="Times New Roman" panose="02020603050405020304" pitchFamily="18" charset="0"/>
                        </a:rPr>
                        <a:t>Start Date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 12/06/2023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138576"/>
                  </a:ext>
                </a:extLst>
              </a:tr>
              <a:tr h="370840">
                <a:tc>
                  <a:txBody>
                    <a:bodyPr/>
                    <a:lstStyle/>
                    <a:p>
                      <a:r>
                        <a:rPr lang="en-US" sz="2400" dirty="0">
                          <a:latin typeface="Times New Roman" panose="02020603050405020304" pitchFamily="18" charset="0"/>
                          <a:cs typeface="Times New Roman" panose="02020603050405020304" pitchFamily="18" charset="0"/>
                        </a:rPr>
                        <a:t>End Date                    : </a:t>
                      </a:r>
                      <a:endParaRPr lang="en-IN"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24/07/2023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1278213"/>
                  </a:ext>
                </a:extLst>
              </a:tr>
              <a:tr h="370840">
                <a:tc>
                  <a:txBody>
                    <a:bodyPr/>
                    <a:lstStyle/>
                    <a:p>
                      <a:r>
                        <a:rPr lang="en-IN" sz="2400" dirty="0">
                          <a:latin typeface="Times New Roman" panose="02020603050405020304" pitchFamily="18" charset="0"/>
                          <a:cs typeface="Times New Roman" panose="02020603050405020304" pitchFamily="18" charset="0"/>
                        </a:rPr>
                        <a:t>Internship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INTERNSHIP_168198413964410a8b547b1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591583"/>
                  </a:ext>
                </a:extLst>
              </a:tr>
              <a:tr h="370840">
                <a:tc>
                  <a:txBody>
                    <a:bodyPr/>
                    <a:lstStyle/>
                    <a:p>
                      <a:r>
                        <a:rPr lang="en-IN" sz="2400" dirty="0">
                          <a:latin typeface="Times New Roman" panose="02020603050405020304" pitchFamily="18" charset="0"/>
                          <a:cs typeface="Times New Roman" panose="02020603050405020304" pitchFamily="18" charset="0"/>
                        </a:rPr>
                        <a:t>AICTE Student ID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000" dirty="0">
                          <a:latin typeface="Times New Roman" panose="02020603050405020304" pitchFamily="18" charset="0"/>
                          <a:cs typeface="Times New Roman" panose="02020603050405020304" pitchFamily="18" charset="0"/>
                        </a:rPr>
                        <a:t>Student ID :</a:t>
                      </a:r>
                    </a:p>
                    <a:p>
                      <a:r>
                        <a:rPr lang="en-IN" sz="2000" dirty="0">
                          <a:latin typeface="Times New Roman" panose="02020603050405020304" pitchFamily="18" charset="0"/>
                          <a:cs typeface="Times New Roman" panose="02020603050405020304" pitchFamily="18" charset="0"/>
                        </a:rPr>
                        <a:t>STU64575940dc27c1683446080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6765443"/>
                  </a:ext>
                </a:extLst>
              </a:tr>
            </a:tbl>
          </a:graphicData>
        </a:graphic>
      </p:graphicFrame>
    </p:spTree>
    <p:extLst>
      <p:ext uri="{BB962C8B-B14F-4D97-AF65-F5344CB8AC3E}">
        <p14:creationId xmlns:p14="http://schemas.microsoft.com/office/powerpoint/2010/main" val="39367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C379B-AEFB-5219-4C63-D1AF66FCBBB3}"/>
              </a:ext>
            </a:extLst>
          </p:cNvPr>
          <p:cNvSpPr txBox="1"/>
          <p:nvPr/>
        </p:nvSpPr>
        <p:spPr>
          <a:xfrm>
            <a:off x="438912" y="896112"/>
            <a:ext cx="11311128" cy="3323987"/>
          </a:xfrm>
          <a:prstGeom prst="rect">
            <a:avLst/>
          </a:prstGeom>
          <a:noFill/>
        </p:spPr>
        <p:txBody>
          <a:bodyPr wrap="square" rtlCol="0">
            <a:spAutoFit/>
          </a:bodyPr>
          <a:lstStyle/>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Enhanced Decision-Making: </a:t>
            </a:r>
            <a:r>
              <a:rPr lang="en-US" sz="1600" i="1" dirty="0">
                <a:latin typeface="Times New Roman" panose="02020603050405020304" pitchFamily="18" charset="0"/>
                <a:cs typeface="Times New Roman" panose="02020603050405020304" pitchFamily="18" charset="0"/>
              </a:rPr>
              <a:t>Our project equips business analysts and stakeholders with a comprehensive understanding of the dataset, enabling them to make informed decisions. The insights gained can be used as a benchmark for future data-driven projects.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Competitive Advantage: </a:t>
            </a:r>
            <a:r>
              <a:rPr lang="en-US" sz="1600" i="1" dirty="0">
                <a:latin typeface="Times New Roman" panose="02020603050405020304" pitchFamily="18" charset="0"/>
                <a:cs typeface="Times New Roman" panose="02020603050405020304" pitchFamily="18" charset="0"/>
              </a:rPr>
              <a:t>By leveraging data analytics techniques, Sample Superstore gains a competitive edge in the retail industry. The project's recommendations and insights help the company identify market trends, customer preferences, and potential growth opportunities.</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Streamlined Operations: </a:t>
            </a:r>
            <a:r>
              <a:rPr lang="en-US" sz="1600" i="1" dirty="0">
                <a:latin typeface="Times New Roman" panose="02020603050405020304" pitchFamily="18" charset="0"/>
                <a:cs typeface="Times New Roman" panose="02020603050405020304" pitchFamily="18" charset="0"/>
              </a:rPr>
              <a:t>The analysis provides valuable insights for the operations team, facilitating optimized inventory management, supply chain operations, and overall operational efficiency.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Scalability and Adaptability: </a:t>
            </a:r>
            <a:r>
              <a:rPr lang="en-US" sz="1600" i="1" dirty="0">
                <a:latin typeface="Times New Roman" panose="02020603050405020304" pitchFamily="18" charset="0"/>
                <a:cs typeface="Times New Roman" panose="02020603050405020304" pitchFamily="18" charset="0"/>
              </a:rPr>
              <a:t>Our solution can be scaled and adapted to accommodate additional datasets, variables, and analysis requirements, allowing Sample Superstore to leverage data analytics for ongoing improvement and growth.</a:t>
            </a:r>
            <a:endParaRPr lang="en-IN" sz="1600" i="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8688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F34768-22A8-244D-DBAE-9E2B19F67C20}"/>
              </a:ext>
            </a:extLst>
          </p:cNvPr>
          <p:cNvSpPr txBox="1"/>
          <p:nvPr/>
        </p:nvSpPr>
        <p:spPr>
          <a:xfrm>
            <a:off x="454152" y="667512"/>
            <a:ext cx="11283696" cy="553998"/>
          </a:xfrm>
          <a:prstGeom prst="rect">
            <a:avLst/>
          </a:prstGeom>
          <a:noFill/>
        </p:spPr>
        <p:txBody>
          <a:bodyPr wrap="square" rtlCol="0">
            <a:spAutoFit/>
          </a:bodyPr>
          <a:lstStyle/>
          <a:p>
            <a:pPr algn="ctr"/>
            <a:r>
              <a:rPr lang="en-US" sz="3000" dirty="0"/>
              <a:t>HOW DID YOU CUSTOMIZE THE PROJECT AND MAKE IT YOUR OWN</a:t>
            </a:r>
            <a:endParaRPr lang="en-IN" sz="3000" dirty="0"/>
          </a:p>
        </p:txBody>
      </p:sp>
      <p:sp>
        <p:nvSpPr>
          <p:cNvPr id="5" name="TextBox 4">
            <a:extLst>
              <a:ext uri="{FF2B5EF4-FFF2-40B4-BE49-F238E27FC236}">
                <a16:creationId xmlns:a16="http://schemas.microsoft.com/office/drawing/2014/main" id="{39D3DFA4-D5AF-F96A-8ED7-82607F008B8D}"/>
              </a:ext>
            </a:extLst>
          </p:cNvPr>
          <p:cNvSpPr txBox="1"/>
          <p:nvPr/>
        </p:nvSpPr>
        <p:spPr>
          <a:xfrm>
            <a:off x="454152" y="1417320"/>
            <a:ext cx="11283696" cy="5262979"/>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Personalized Project Objectives: </a:t>
            </a:r>
            <a:r>
              <a:rPr lang="en-US" sz="1600" i="1" dirty="0">
                <a:latin typeface="Times New Roman" panose="02020603050405020304" pitchFamily="18" charset="0"/>
                <a:cs typeface="Times New Roman" panose="02020603050405020304" pitchFamily="18" charset="0"/>
              </a:rPr>
              <a:t>I would review the initial project objectives and consider any additional goals or specific areas of focus that align with my expertise or interests. </a:t>
            </a:r>
          </a:p>
          <a:p>
            <a:pPr marL="342900" indent="-342900">
              <a:buAutoNum type="arabicPeriod"/>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Tailored Analysis Techniques: </a:t>
            </a:r>
            <a:r>
              <a:rPr lang="en-US" sz="1600" i="1" dirty="0">
                <a:latin typeface="Times New Roman" panose="02020603050405020304" pitchFamily="18" charset="0"/>
                <a:cs typeface="Times New Roman" panose="02020603050405020304" pitchFamily="18" charset="0"/>
              </a:rPr>
              <a:t>While the project might include suggested analysis techniques, I would bring in my knowledge of advanced analytics methods or specialized statistical models that could provide deeper insights. This could involve incorporating predictive modeling, time series analysis, or sentiment analysis to enhance the project's value and generate more accurate predictions or actionable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Creative Data Visualization: </a:t>
            </a:r>
            <a:r>
              <a:rPr lang="en-US" sz="1600" i="1" dirty="0">
                <a:latin typeface="Times New Roman" panose="02020603050405020304" pitchFamily="18" charset="0"/>
                <a:cs typeface="Times New Roman" panose="02020603050405020304" pitchFamily="18" charset="0"/>
              </a:rPr>
              <a:t>To present the analysis findings in a visually appealing and easily understandable manner, I might explore creative data visualization techniques beyond the typical charts and graphs. This could involve using interactive dashboards, storytelling techniques, or infographics to engage stakeholders and convey the insights effectively.</a:t>
            </a:r>
          </a:p>
          <a:p>
            <a:endParaRPr lang="en-US" sz="1600" b="1"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Domain-specific Insights: </a:t>
            </a:r>
            <a:r>
              <a:rPr lang="en-US" sz="1600" i="1" dirty="0">
                <a:latin typeface="Times New Roman" panose="02020603050405020304" pitchFamily="18" charset="0"/>
                <a:cs typeface="Times New Roman" panose="02020603050405020304" pitchFamily="18" charset="0"/>
              </a:rPr>
              <a:t>Drawing from my domain knowledge or prior experience, I would provide context-specific insights that go beyond the basic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Real-world Implementation Strategies: </a:t>
            </a:r>
            <a:r>
              <a:rPr lang="en-US" sz="1600" i="1" dirty="0">
                <a:latin typeface="Times New Roman" panose="02020603050405020304" pitchFamily="18" charset="0"/>
                <a:cs typeface="Times New Roman" panose="02020603050405020304" pitchFamily="18" charset="0"/>
              </a:rPr>
              <a:t>While recommendations are a crucial part of the project, I would ensure they are practical and actionable. This could involve providing specific implementation strategies, such as launching loyalty programs, optimizing pricing structures, or improving inventory management, to support the management team in implementing the recommended changes.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Reflecting Personal Style: </a:t>
            </a:r>
            <a:r>
              <a:rPr lang="en-US" sz="1600" i="1" dirty="0">
                <a:latin typeface="Times New Roman" panose="02020603050405020304" pitchFamily="18" charset="0"/>
                <a:cs typeface="Times New Roman" panose="02020603050405020304" pitchFamily="18" charset="0"/>
              </a:rPr>
              <a:t>I would infuse my personal style into the project by using clear and concise language, incorporating effective storytelling techniques, and presenting the analysis results in a visually appealing and engaging format. </a:t>
            </a:r>
          </a:p>
        </p:txBody>
      </p:sp>
    </p:spTree>
    <p:extLst>
      <p:ext uri="{BB962C8B-B14F-4D97-AF65-F5344CB8AC3E}">
        <p14:creationId xmlns:p14="http://schemas.microsoft.com/office/powerpoint/2010/main" val="365738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9844"/>
            <a:ext cx="11029616" cy="576036"/>
          </a:xfrm>
        </p:spPr>
        <p:txBody>
          <a:bodyPr anchor="ctr">
            <a:noAutofit/>
          </a:bodyPr>
          <a:lstStyle/>
          <a:p>
            <a:pPr algn="ctr"/>
            <a:r>
              <a:rPr lang="en-GB" sz="4000" dirty="0">
                <a:latin typeface="Times New Roman" panose="02020603050405020304" pitchFamily="18" charset="0"/>
                <a:cs typeface="Times New Roman" panose="02020603050405020304" pitchFamily="18" charset="0"/>
              </a:rPr>
              <a:t>MODELLING</a:t>
            </a:r>
            <a:endParaRPr lang="en-US"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E45474-7AC3-3A8B-B1A2-32F73FFB5BED}"/>
              </a:ext>
            </a:extLst>
          </p:cNvPr>
          <p:cNvSpPr txBox="1"/>
          <p:nvPr/>
        </p:nvSpPr>
        <p:spPr>
          <a:xfrm>
            <a:off x="514624" y="1563624"/>
            <a:ext cx="11162752" cy="4770537"/>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Customer Segmentation Modeling: </a:t>
            </a:r>
            <a:r>
              <a:rPr lang="en-US" sz="1600" i="1" dirty="0">
                <a:latin typeface="Times New Roman" panose="02020603050405020304" pitchFamily="18" charset="0"/>
                <a:cs typeface="Times New Roman" panose="02020603050405020304" pitchFamily="18" charset="0"/>
              </a:rPr>
              <a:t>Use clustering algorithms such as K-means, hierarchical clustering, or DBSCAN to segment customers based on their attributes, behavior, or purchasing patterns. This modeling technique helps identify distinct customer groups and understand their unique characteristics.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Predictive Modeling: </a:t>
            </a:r>
            <a:r>
              <a:rPr lang="en-US" sz="1600" i="1" dirty="0">
                <a:latin typeface="Times New Roman" panose="02020603050405020304" pitchFamily="18" charset="0"/>
                <a:cs typeface="Times New Roman" panose="02020603050405020304" pitchFamily="18" charset="0"/>
              </a:rPr>
              <a:t>Build predictive models to forecast sales, demand, or customer behavior. Techniques such as regression analysis, time series analysis, or machine learning algorithms like linear regression, random forests, or gradient boosting can be applied to predict future outcomes based on historical data.</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 Basket Analysis: </a:t>
            </a:r>
            <a:r>
              <a:rPr lang="en-US" sz="1600" i="1" dirty="0">
                <a:latin typeface="Times New Roman" panose="02020603050405020304" pitchFamily="18" charset="0"/>
                <a:cs typeface="Times New Roman" panose="02020603050405020304" pitchFamily="18" charset="0"/>
              </a:rPr>
              <a:t>Utilize association rule mining techniques like </a:t>
            </a:r>
            <a:r>
              <a:rPr lang="en-US" sz="1600" i="1" dirty="0" err="1">
                <a:latin typeface="Times New Roman" panose="02020603050405020304" pitchFamily="18" charset="0"/>
                <a:cs typeface="Times New Roman" panose="02020603050405020304" pitchFamily="18" charset="0"/>
              </a:rPr>
              <a:t>Apriori</a:t>
            </a:r>
            <a:r>
              <a:rPr lang="en-US" sz="1600" i="1" dirty="0">
                <a:latin typeface="Times New Roman" panose="02020603050405020304" pitchFamily="18" charset="0"/>
                <a:cs typeface="Times New Roman" panose="02020603050405020304" pitchFamily="18" charset="0"/>
              </a:rPr>
              <a:t> or FP-Growth to identify frequent item-sets and uncover relationships between products frequently purchased together. This modeling approach can help in cross-selling or product recommendation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Churn Prediction Modeling: </a:t>
            </a:r>
            <a:r>
              <a:rPr lang="en-US" sz="1600" i="1" dirty="0">
                <a:latin typeface="Times New Roman" panose="02020603050405020304" pitchFamily="18" charset="0"/>
                <a:cs typeface="Times New Roman" panose="02020603050405020304" pitchFamily="18" charset="0"/>
              </a:rPr>
              <a:t>Develop models to predict customer churn or attrition. Employ classification algorithms like logistic regression, decision trees, or support vector machines to identify factors that contribute to customer churn and create targeted retention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Recommendation Systems: </a:t>
            </a:r>
            <a:r>
              <a:rPr lang="en-US" sz="1600" i="1" dirty="0">
                <a:latin typeface="Times New Roman" panose="02020603050405020304" pitchFamily="18" charset="0"/>
                <a:cs typeface="Times New Roman" panose="02020603050405020304" pitchFamily="18" charset="0"/>
              </a:rPr>
              <a:t>Utilize collaborative filtering or content-based filtering techniques to develop recommendation systems that suggest relevant products to customers based on their preferences, purchase history, or similar customer behavior.</a:t>
            </a:r>
          </a:p>
          <a:p>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A0428-B234-278D-3CDF-D43FED988471}"/>
              </a:ext>
            </a:extLst>
          </p:cNvPr>
          <p:cNvSpPr txBox="1"/>
          <p:nvPr/>
        </p:nvSpPr>
        <p:spPr>
          <a:xfrm>
            <a:off x="472440" y="640080"/>
            <a:ext cx="11247120" cy="2339102"/>
          </a:xfrm>
          <a:prstGeom prst="rect">
            <a:avLst/>
          </a:prstGeom>
          <a:noFill/>
        </p:spPr>
        <p:txBody>
          <a:bodyPr wrap="square" rtlCol="0">
            <a:spAutoFit/>
          </a:bodyPr>
          <a:lstStyle/>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Sentiment Analysis: </a:t>
            </a:r>
            <a:r>
              <a:rPr lang="en-US" sz="1600" i="1" dirty="0">
                <a:latin typeface="Times New Roman" panose="02020603050405020304" pitchFamily="18" charset="0"/>
                <a:cs typeface="Times New Roman" panose="02020603050405020304" pitchFamily="18" charset="0"/>
              </a:rPr>
              <a:t>Apply natural language processing (NLP) techniques to analyze customer reviews, feedback, or social media data. Sentiment analysis models can be used to gauge customer sentiment, identify trends, and understand customer opinions about products or services.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Optimization Modeling: </a:t>
            </a:r>
            <a:r>
              <a:rPr lang="en-US" sz="1600" i="1" dirty="0">
                <a:latin typeface="Times New Roman" panose="02020603050405020304" pitchFamily="18" charset="0"/>
                <a:cs typeface="Times New Roman" panose="02020603050405020304" pitchFamily="18" charset="0"/>
              </a:rPr>
              <a:t>Use mathematical optimization techniques like linear programming, integer programming, or network optimization to optimize inventory levels, pricing strategies, or supply chain operations. This modeling approach can help in maximizing profits or minimizing costs.</a:t>
            </a:r>
          </a:p>
          <a:p>
            <a:endParaRPr lang="en-IN" sz="1600" dirty="0"/>
          </a:p>
        </p:txBody>
      </p:sp>
    </p:spTree>
    <p:extLst>
      <p:ext uri="{BB962C8B-B14F-4D97-AF65-F5344CB8AC3E}">
        <p14:creationId xmlns:p14="http://schemas.microsoft.com/office/powerpoint/2010/main" val="212954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888"/>
            <a:ext cx="11029616" cy="429732"/>
          </a:xfrm>
        </p:spPr>
        <p:txBody>
          <a:bodyPr anchor="ctr">
            <a:normAutofit fontScale="90000"/>
          </a:bodyPr>
          <a:lstStyle/>
          <a:p>
            <a:pPr algn="ctr"/>
            <a:r>
              <a:rPr lang="en-GB" dirty="0">
                <a:latin typeface="Times New Roman" panose="02020603050405020304" pitchFamily="18" charset="0"/>
                <a:cs typeface="Times New Roman" panose="02020603050405020304" pitchFamily="18" charset="0"/>
              </a:rPr>
              <a:t>Results</a:t>
            </a:r>
            <a:endParaRPr lang="en-US" sz="3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A27CEC-290A-C065-97FF-0E115EA96C1B}"/>
              </a:ext>
            </a:extLst>
          </p:cNvPr>
          <p:cNvSpPr txBox="1"/>
          <p:nvPr/>
        </p:nvSpPr>
        <p:spPr>
          <a:xfrm>
            <a:off x="581192" y="1179576"/>
            <a:ext cx="11029616" cy="5047536"/>
          </a:xfrm>
          <a:prstGeom prst="rect">
            <a:avLst/>
          </a:prstGeom>
          <a:noFill/>
        </p:spPr>
        <p:txBody>
          <a:bodyPr wrap="square" rtlCol="0">
            <a:spAutoFit/>
          </a:bodyPr>
          <a:lstStyle/>
          <a:p>
            <a:r>
              <a:rPr lang="en-US" sz="1400" b="1" i="1" dirty="0">
                <a:latin typeface="Times New Roman" panose="02020603050405020304" pitchFamily="18" charset="0"/>
                <a:cs typeface="Times New Roman" panose="02020603050405020304" pitchFamily="18" charset="0"/>
              </a:rPr>
              <a:t>1. Customer Segmentation Results:</a:t>
            </a:r>
          </a:p>
          <a:p>
            <a:r>
              <a:rPr lang="en-US" sz="1400" i="1" dirty="0">
                <a:latin typeface="Times New Roman" panose="02020603050405020304" pitchFamily="18" charset="0"/>
                <a:cs typeface="Times New Roman" panose="02020603050405020304" pitchFamily="18" charset="0"/>
              </a:rPr>
              <a:t>   - Identified distinct customer segments based on demographics, purchasing behavior, or geographic location.</a:t>
            </a:r>
          </a:p>
          <a:p>
            <a:r>
              <a:rPr lang="en-US" sz="1400" i="1" dirty="0">
                <a:latin typeface="Times New Roman" panose="02020603050405020304" pitchFamily="18" charset="0"/>
                <a:cs typeface="Times New Roman" panose="02020603050405020304" pitchFamily="18" charset="0"/>
              </a:rPr>
              <a:t>   - Analyzed the characteristics and preferences of each segment, such as high-value customers, frequent purchasers, or price-sensitive customers.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2. Sales Analysis Results:</a:t>
            </a:r>
          </a:p>
          <a:p>
            <a:r>
              <a:rPr lang="en-US" sz="1400" i="1" dirty="0">
                <a:latin typeface="Times New Roman" panose="02020603050405020304" pitchFamily="18" charset="0"/>
                <a:cs typeface="Times New Roman" panose="02020603050405020304" pitchFamily="18" charset="0"/>
              </a:rPr>
              <a:t>   - Identified sales trends over time (monthly, quarterly, yearly) and identified peak seasons or periods of high demand.</a:t>
            </a:r>
          </a:p>
          <a:p>
            <a:r>
              <a:rPr lang="en-US" sz="1400" i="1" dirty="0">
                <a:latin typeface="Times New Roman" panose="02020603050405020304" pitchFamily="18" charset="0"/>
                <a:cs typeface="Times New Roman" panose="02020603050405020304" pitchFamily="18" charset="0"/>
              </a:rPr>
              <a:t>   - Analyzed the performance of different product categories and identified top-selling and underperforming products.</a:t>
            </a:r>
          </a:p>
          <a:p>
            <a:r>
              <a:rPr lang="en-US" sz="1400" i="1" dirty="0">
                <a:latin typeface="Times New Roman" panose="02020603050405020304" pitchFamily="18" charset="0"/>
                <a:cs typeface="Times New Roman" panose="02020603050405020304" pitchFamily="18" charset="0"/>
              </a:rPr>
              <a:t>   - Explored correlations between sales and factors like region, customer segment, or product attributes.</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3. Profitability Analysis Results:</a:t>
            </a:r>
          </a:p>
          <a:p>
            <a:r>
              <a:rPr lang="en-US" sz="1400" i="1" dirty="0">
                <a:latin typeface="Times New Roman" panose="02020603050405020304" pitchFamily="18" charset="0"/>
                <a:cs typeface="Times New Roman" panose="02020603050405020304" pitchFamily="18" charset="0"/>
              </a:rPr>
              <a:t>   - Calculated profit margins for different products and product categories to identify the most profitable and least profitable items.</a:t>
            </a:r>
          </a:p>
          <a:p>
            <a:r>
              <a:rPr lang="en-US" sz="1400" i="1" dirty="0">
                <a:latin typeface="Times New Roman" panose="02020603050405020304" pitchFamily="18" charset="0"/>
                <a:cs typeface="Times New Roman" panose="02020603050405020304" pitchFamily="18" charset="0"/>
              </a:rPr>
              <a:t>   - Analyzed the impact of discounts, shipping costs, or other factors on profitability.</a:t>
            </a:r>
          </a:p>
          <a:p>
            <a:r>
              <a:rPr lang="en-US" sz="1400" i="1" dirty="0">
                <a:latin typeface="Times New Roman" panose="02020603050405020304" pitchFamily="18" charset="0"/>
                <a:cs typeface="Times New Roman" panose="02020603050405020304" pitchFamily="18" charset="0"/>
              </a:rPr>
              <a:t>   - Identified opportunities to optimize pricing strategies, reduce costs, or improve overall profitability.</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4. Customer Behavior Analysis Results:</a:t>
            </a:r>
          </a:p>
          <a:p>
            <a:r>
              <a:rPr lang="en-US" sz="1400" i="1" dirty="0">
                <a:latin typeface="Times New Roman" panose="02020603050405020304" pitchFamily="18" charset="0"/>
                <a:cs typeface="Times New Roman" panose="02020603050405020304" pitchFamily="18" charset="0"/>
              </a:rPr>
              <a:t>   - Analyzed customer purchasing patterns, such as frequency, recency, and monetary value, to understand customer loyalty and lifetime value.</a:t>
            </a:r>
          </a:p>
          <a:p>
            <a:r>
              <a:rPr lang="en-US" sz="1400" i="1" dirty="0">
                <a:latin typeface="Times New Roman" panose="02020603050405020304" pitchFamily="18" charset="0"/>
                <a:cs typeface="Times New Roman" panose="02020603050405020304" pitchFamily="18" charset="0"/>
              </a:rPr>
              <a:t>   - Identified factors influencing customer churn and developed strategies for customer retention.</a:t>
            </a:r>
          </a:p>
          <a:p>
            <a:r>
              <a:rPr lang="en-US" sz="1400" i="1" dirty="0">
                <a:latin typeface="Times New Roman" panose="02020603050405020304" pitchFamily="18" charset="0"/>
                <a:cs typeface="Times New Roman" panose="02020603050405020304" pitchFamily="18" charset="0"/>
              </a:rPr>
              <a:t>   - Explored cross-selling and upselling opportunities based on market basket analysis and product association.</a:t>
            </a:r>
          </a:p>
          <a:p>
            <a:endParaRPr lang="en-US" sz="1400" i="1" dirty="0">
              <a:latin typeface="Times New Roman" panose="02020603050405020304" pitchFamily="18" charset="0"/>
              <a:cs typeface="Times New Roman" panose="02020603050405020304" pitchFamily="18" charset="0"/>
            </a:endParaRPr>
          </a:p>
          <a:p>
            <a:r>
              <a:rPr lang="en-US" sz="1400" b="1" i="1" dirty="0">
                <a:latin typeface="Times New Roman" panose="02020603050405020304" pitchFamily="18" charset="0"/>
                <a:cs typeface="Times New Roman" panose="02020603050405020304" pitchFamily="18" charset="0"/>
              </a:rPr>
              <a:t>5. Recommendations and Insights:</a:t>
            </a:r>
          </a:p>
          <a:p>
            <a:r>
              <a:rPr lang="en-US" sz="1400" i="1" dirty="0">
                <a:latin typeface="Times New Roman" panose="02020603050405020304" pitchFamily="18" charset="0"/>
                <a:cs typeface="Times New Roman" panose="02020603050405020304" pitchFamily="18" charset="0"/>
              </a:rPr>
              <a:t>   - Provided actionable recommendations to improve sales, profitability, and customer satisfaction based on the analysis results.</a:t>
            </a:r>
          </a:p>
          <a:p>
            <a:r>
              <a:rPr lang="en-US" sz="1400" i="1" dirty="0">
                <a:latin typeface="Times New Roman" panose="02020603050405020304" pitchFamily="18" charset="0"/>
                <a:cs typeface="Times New Roman" panose="02020603050405020304" pitchFamily="18" charset="0"/>
              </a:rPr>
              <a:t>   - Proposed strategies for targeted marketing campaigns, product promotions, or customer retention initiatives.</a:t>
            </a:r>
          </a:p>
          <a:p>
            <a:r>
              <a:rPr lang="en-US" sz="1400" i="1" dirty="0">
                <a:latin typeface="Times New Roman" panose="02020603050405020304" pitchFamily="18" charset="0"/>
                <a:cs typeface="Times New Roman" panose="02020603050405020304" pitchFamily="18" charset="0"/>
              </a:rPr>
              <a:t>   - Highlighted potential areas for process optimization, inventory management, or supply chain efficiency improvements.</a:t>
            </a:r>
          </a:p>
        </p:txBody>
      </p:sp>
    </p:spTree>
    <p:extLst>
      <p:ext uri="{BB962C8B-B14F-4D97-AF65-F5344CB8AC3E}">
        <p14:creationId xmlns:p14="http://schemas.microsoft.com/office/powerpoint/2010/main" val="331962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30972"/>
            <a:ext cx="11029616" cy="548604"/>
          </a:xfrm>
        </p:spPr>
        <p:txBody>
          <a:bodyPr anchor="ctr">
            <a:noAutofit/>
          </a:bodyPr>
          <a:lstStyle/>
          <a:p>
            <a:pPr algn="ctr"/>
            <a:r>
              <a:rPr lang="en-GB" sz="3200" dirty="0">
                <a:latin typeface="Times New Roman" panose="02020603050405020304" pitchFamily="18" charset="0"/>
                <a:cs typeface="Times New Roman" panose="02020603050405020304" pitchFamily="18" charset="0"/>
              </a:rPr>
              <a:t>links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0BC51B-FF21-849F-2153-589EFA27BA2F}"/>
              </a:ext>
            </a:extLst>
          </p:cNvPr>
          <p:cNvSpPr txBox="1"/>
          <p:nvPr/>
        </p:nvSpPr>
        <p:spPr>
          <a:xfrm>
            <a:off x="1189156" y="1564411"/>
            <a:ext cx="11146536" cy="954107"/>
          </a:xfrm>
          <a:prstGeom prst="rect">
            <a:avLst/>
          </a:prstGeom>
          <a:noFill/>
        </p:spPr>
        <p:txBody>
          <a:bodyPr wrap="square" rtlCol="0">
            <a:spAutoFit/>
          </a:bodyPr>
          <a:lstStyle/>
          <a:p>
            <a:r>
              <a:rPr lang="en-IN" sz="2800" b="1" i="1" dirty="0" err="1">
                <a:latin typeface="Times New Roman" panose="02020603050405020304" pitchFamily="18" charset="0"/>
                <a:cs typeface="Times New Roman" panose="02020603050405020304" pitchFamily="18" charset="0"/>
              </a:rPr>
              <a:t>Github</a:t>
            </a:r>
            <a:r>
              <a:rPr lang="en-IN" sz="2800" b="1" i="1" dirty="0">
                <a:latin typeface="Times New Roman" panose="02020603050405020304" pitchFamily="18" charset="0"/>
                <a:cs typeface="Times New Roman" panose="02020603050405020304" pitchFamily="18" charset="0"/>
              </a:rPr>
              <a:t> Repo:-</a:t>
            </a:r>
            <a:r>
              <a:rPr lang="en-IN" sz="2800" i="1" u="sng" dirty="0">
                <a:solidFill>
                  <a:schemeClr val="accent1">
                    <a:lumMod val="50000"/>
                  </a:schemeClr>
                </a:solidFill>
                <a:latin typeface="Times New Roman" panose="02020603050405020304" pitchFamily="18" charset="0"/>
                <a:cs typeface="Times New Roman" panose="02020603050405020304" pitchFamily="18" charset="0"/>
              </a:rPr>
              <a:t>https://github.com/21B01A0563/analysis-of-sample-</a:t>
            </a:r>
          </a:p>
          <a:p>
            <a:r>
              <a:rPr lang="en-IN" sz="2800" i="1" u="sng" dirty="0">
                <a:solidFill>
                  <a:schemeClr val="accent1">
                    <a:lumMod val="50000"/>
                  </a:schemeClr>
                </a:solidFill>
                <a:latin typeface="Times New Roman" panose="02020603050405020304" pitchFamily="18" charset="0"/>
                <a:cs typeface="Times New Roman" panose="02020603050405020304" pitchFamily="18" charset="0"/>
              </a:rPr>
              <a:t>store-dataset</a:t>
            </a:r>
            <a:endParaRPr lang="en-IN" sz="2800" u="sng"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CAFC19-89D8-C151-74B2-C7515CA8DB4F}"/>
              </a:ext>
            </a:extLst>
          </p:cNvPr>
          <p:cNvSpPr txBox="1"/>
          <p:nvPr/>
        </p:nvSpPr>
        <p:spPr>
          <a:xfrm>
            <a:off x="1189156" y="2808514"/>
            <a:ext cx="3788228" cy="2092881"/>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Research and Analysis:-</a:t>
            </a: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www.wikipedia.com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www.researchgate.com</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a:solidFill>
                  <a:schemeClr val="accent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www.academia.edu</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28888" y="768096"/>
            <a:ext cx="11029616" cy="707886"/>
          </a:xfrm>
        </p:spPr>
        <p:txBody>
          <a:bodyPr>
            <a:noAutofit/>
          </a:bodyPr>
          <a:lstStyle/>
          <a:p>
            <a:pPr algn="ctr"/>
            <a:r>
              <a:rPr lang="en-GB" sz="4000" dirty="0">
                <a:latin typeface="Times New Roman" panose="02020603050405020304" pitchFamily="18" charset="0"/>
                <a:cs typeface="Times New Roman" panose="02020603050405020304" pitchFamily="18" charset="0"/>
              </a:rPr>
              <a:t>PROJECT TITLE/Problem Statement</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34DCE1-782C-6A6D-66AA-B22653A44E98}"/>
              </a:ext>
            </a:extLst>
          </p:cNvPr>
          <p:cNvSpPr txBox="1"/>
          <p:nvPr/>
        </p:nvSpPr>
        <p:spPr>
          <a:xfrm>
            <a:off x="581192" y="1543404"/>
            <a:ext cx="10925008"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Analysis of Sample Superstore Dataset</a:t>
            </a:r>
          </a:p>
        </p:txBody>
      </p:sp>
      <p:sp>
        <p:nvSpPr>
          <p:cNvPr id="6" name="TextBox 5">
            <a:extLst>
              <a:ext uri="{FF2B5EF4-FFF2-40B4-BE49-F238E27FC236}">
                <a16:creationId xmlns:a16="http://schemas.microsoft.com/office/drawing/2014/main" id="{9826312B-72F2-69CF-1564-41499972DC80}"/>
              </a:ext>
            </a:extLst>
          </p:cNvPr>
          <p:cNvSpPr txBox="1"/>
          <p:nvPr/>
        </p:nvSpPr>
        <p:spPr>
          <a:xfrm>
            <a:off x="483412" y="3006272"/>
            <a:ext cx="11120568" cy="2308324"/>
          </a:xfrm>
          <a:prstGeom prst="rect">
            <a:avLst/>
          </a:prstGeom>
          <a:noFill/>
        </p:spPr>
        <p:txBody>
          <a:bodyPr wrap="square" rtlCol="0">
            <a:spAutoFit/>
          </a:bodyPr>
          <a:lstStyle/>
          <a:p>
            <a:pPr algn="ctr"/>
            <a:r>
              <a:rPr lang="en-US" i="1" dirty="0">
                <a:latin typeface="Times New Roman" panose="02020603050405020304" pitchFamily="18" charset="0"/>
                <a:cs typeface="Times New Roman" panose="02020603050405020304" pitchFamily="18" charset="0"/>
              </a:rPr>
              <a:t>“The management of Sample Superstore, a retail company, wants to gain insights into their sales data to optimize their operations and improve profitability. They have provided a dataset containing information about their customers, products, and transactions over a certain period. The objective of this project is to analyze the dataset and extract meaningful insights by performing various data analytics techniques and statistical analyses. The analysis should focus on identifying patterns, trends, and relationships within the data, as well as identifying factors that may impact sales and customer behavior. Additionally, the project should include recommendations for the management team on potential strategies to increase sales, reduce costs, and enhance overall business performance based on the findings from the analysis.”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5AB29-3B10-DD5D-A17D-C05D4ED62EA4}"/>
              </a:ext>
            </a:extLst>
          </p:cNvPr>
          <p:cNvSpPr txBox="1"/>
          <p:nvPr/>
        </p:nvSpPr>
        <p:spPr>
          <a:xfrm>
            <a:off x="475488" y="557784"/>
            <a:ext cx="11256264"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2F4C458E-AA80-C180-5CC1-33B3EFD46F2C}"/>
              </a:ext>
            </a:extLst>
          </p:cNvPr>
          <p:cNvSpPr txBox="1"/>
          <p:nvPr/>
        </p:nvSpPr>
        <p:spPr>
          <a:xfrm>
            <a:off x="475488" y="1649718"/>
            <a:ext cx="11256264" cy="4339650"/>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1. Introduction to the Sample Superstore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Overview of the dataset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Understanding the business context and objectives of the project.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Exploring the dataset to identify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Cleaning the dataset by addressing missing values, outliers, and inconsistencies.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Performing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Generating descriptive statistics, such as mean, median, mode, standard deviation, etc.,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Visualizing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Conducting customer segmentation based on various customer attributes (e.g., demographics, purchase behavior, etc.).</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Applying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characteristics and preferences of each segment.</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6F533-FDA2-30C0-448C-4158BA0795FD}"/>
              </a:ext>
            </a:extLst>
          </p:cNvPr>
          <p:cNvSpPr txBox="1"/>
          <p:nvPr/>
        </p:nvSpPr>
        <p:spPr>
          <a:xfrm>
            <a:off x="463296" y="704088"/>
            <a:ext cx="11265408" cy="594008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the correlation between sales and other factors (e.g., region, customer segment, etc.).</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Calculating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Identifying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Examining customer purchasing patterns, such as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Analyzing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Investigating factors influencing customer churn and identifying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8.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Summarizing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Providing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Presenting the results in a clear and concise manner using visualizations and data-driven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9. Conclusion: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Concluding the analysis project and summarizing the key takeaways.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Reflecting on the limitations of the analysis and potential areas for further exploration.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6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760884"/>
          </a:xfrm>
        </p:spPr>
        <p:txBody>
          <a:bodyPr anchor="ctr">
            <a:normAutofit/>
          </a:bodyPr>
          <a:lstStyle/>
          <a:p>
            <a:pPr algn="ctr"/>
            <a:r>
              <a:rPr lang="en-US" sz="4000"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ED97CECA-CA79-8621-4AA1-E34F4361FA1B}"/>
              </a:ext>
            </a:extLst>
          </p:cNvPr>
          <p:cNvSpPr txBox="1"/>
          <p:nvPr/>
        </p:nvSpPr>
        <p:spPr>
          <a:xfrm>
            <a:off x="581192" y="1554480"/>
            <a:ext cx="11029616" cy="5016758"/>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Analysis of Sample Superstore Dataset project aims to leverage data analytics techniques to gain insights into the sales data of Sample Superstore, a retail company. The project involves analyzing a provided dataset containing information about customers, products, and transactions over a specific period.</a:t>
            </a:r>
          </a:p>
          <a:p>
            <a:endParaRPr lang="en-US" sz="1600" i="1"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The primary objectives of the project are as follows: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Data Exploration and Cleaning:</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Explore the dataset to understand its structure and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and handle missing values, outliers, and inconsistencies.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Prepare the dataset for further analysis.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Descriptive Analytics: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Perform basic statistical analysis to summarize and describe the dataset.</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Generate descriptive statistics, such as mean, median, mode, and standard deviation, for relevant variables.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Visualize data using charts, graphs, and histograms to gain initial insights.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Customer Segmentation: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Conduct customer segmentation based on various customer attributes, such as demographics and purchase behavior.</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Apply clustering algorithms (e.g., K-means clustering) to identify distinct customer segments.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characteristics and preferences of each segment.</a:t>
            </a:r>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C6EA5-9E10-EDAF-7861-D5CD33167665}"/>
              </a:ext>
            </a:extLst>
          </p:cNvPr>
          <p:cNvSpPr txBox="1"/>
          <p:nvPr/>
        </p:nvSpPr>
        <p:spPr>
          <a:xfrm>
            <a:off x="461772" y="1005840"/>
            <a:ext cx="11268456" cy="5047536"/>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4. Sales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sales trends over time (e.g., monthly, quarterly, yearly) to identify patterns and seasonality.</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the performance of different product categories and sub-categories.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the correlation between sales and other factors, such as region and customer segment.</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5. Profitability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Calculate profit margins for different products and product categories.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Identify the most profitable and least profitable products.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the impact of discounts, shipping costs, and other factors on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Customer Behavior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Examine customer purchasing patterns, including frequency, recency, and monetary value.</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Analyze customer loyalty and retention rates.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Investigate factors influencing customer churn and identify potential strategies for customer retention.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Recommendations and Insights: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Summarize the key findings and insights from the analysis.</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Provide actionable recommendations to improve sales, profitability, and customer satisfaction.</a:t>
            </a:r>
          </a:p>
          <a:p>
            <a:pPr marL="742950" lvl="1"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Present the results in a clear and concise manner using visualizations and data-driven insights.</a:t>
            </a:r>
            <a:endParaRPr lang="en-IN" sz="1600" i="1" dirty="0">
              <a:latin typeface="Times New Roman" panose="02020603050405020304" pitchFamily="18" charset="0"/>
              <a:cs typeface="Times New Roman" panose="02020603050405020304" pitchFamily="18" charset="0"/>
            </a:endParaRPr>
          </a:p>
          <a:p>
            <a:endParaRPr lang="en-IN" sz="1600" i="1" dirty="0"/>
          </a:p>
        </p:txBody>
      </p:sp>
    </p:spTree>
    <p:extLst>
      <p:ext uri="{BB962C8B-B14F-4D97-AF65-F5344CB8AC3E}">
        <p14:creationId xmlns:p14="http://schemas.microsoft.com/office/powerpoint/2010/main" val="223472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36F7C0-5E69-F0A1-DA4D-8C557E22FACB}"/>
              </a:ext>
            </a:extLst>
          </p:cNvPr>
          <p:cNvSpPr txBox="1"/>
          <p:nvPr/>
        </p:nvSpPr>
        <p:spPr>
          <a:xfrm>
            <a:off x="467868" y="749808"/>
            <a:ext cx="1125626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WHO ARE THE END USERS OF THIS PROJECT?</a:t>
            </a:r>
            <a:endParaRPr lang="en-IN" sz="4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A37867-30EC-557F-CF97-48D654036F0B}"/>
              </a:ext>
            </a:extLst>
          </p:cNvPr>
          <p:cNvSpPr txBox="1"/>
          <p:nvPr/>
        </p:nvSpPr>
        <p:spPr>
          <a:xfrm>
            <a:off x="467868" y="1732014"/>
            <a:ext cx="11256264" cy="4524315"/>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The end users of the Analysis of Sample Superstore Dataset project can include various stakeholders within the Sample Superstore company. These stakeholders may include:</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1. Management Team: </a:t>
            </a:r>
            <a:r>
              <a:rPr lang="en-US" sz="1600" i="1" dirty="0">
                <a:latin typeface="Times New Roman" panose="02020603050405020304" pitchFamily="18" charset="0"/>
                <a:cs typeface="Times New Roman" panose="02020603050405020304" pitchFamily="18" charset="0"/>
              </a:rPr>
              <a:t>The project's analysis and insights are primarily aimed at the management team of Sample Superstore. They are the key decision-makers who will utilize the findings to make strategic decisions and implement changes to improve the company's operations, sales, and profitability.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2. Business Analysts: </a:t>
            </a:r>
            <a:r>
              <a:rPr lang="en-US" sz="1600" i="1" dirty="0">
                <a:latin typeface="Times New Roman" panose="02020603050405020304" pitchFamily="18" charset="0"/>
                <a:cs typeface="Times New Roman" panose="02020603050405020304" pitchFamily="18" charset="0"/>
              </a:rPr>
              <a:t>Business analysts within Sample Superstore may use the project results to gain a deeper understanding of customer behavior, product performance, and sales trends. They can further analyze the insights and incorporate them into their reports and recommendations.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3. Marketing Team: </a:t>
            </a:r>
            <a:r>
              <a:rPr lang="en-US" sz="1600" i="1" dirty="0">
                <a:latin typeface="Times New Roman" panose="02020603050405020304" pitchFamily="18" charset="0"/>
                <a:cs typeface="Times New Roman" panose="02020603050405020304" pitchFamily="18" charset="0"/>
              </a:rPr>
              <a:t>The marketing team can benefit from the project's findings to develop targeted marketing strategies based on customer segmentation and preferences. The analysis can help them identify potential customer segments to focus on and tailor marketing campaigns accordingly.</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4. Sales Team: </a:t>
            </a:r>
            <a:r>
              <a:rPr lang="en-US" sz="1600" i="1" dirty="0">
                <a:latin typeface="Times New Roman" panose="02020603050405020304" pitchFamily="18" charset="0"/>
                <a:cs typeface="Times New Roman" panose="02020603050405020304" pitchFamily="18" charset="0"/>
              </a:rPr>
              <a:t>The sales team can leverage the project's insights to optimize their sales approach. By understanding sales trends, product performance, and customer behavior, they can adapt their sales strategies to better meet customer demands and increase sales revenue.</a:t>
            </a:r>
          </a:p>
        </p:txBody>
      </p:sp>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7913C-0DEA-ABBE-FD40-CEF4233F89A5}"/>
              </a:ext>
            </a:extLst>
          </p:cNvPr>
          <p:cNvSpPr txBox="1"/>
          <p:nvPr/>
        </p:nvSpPr>
        <p:spPr>
          <a:xfrm>
            <a:off x="435864" y="874455"/>
            <a:ext cx="11320272" cy="2554545"/>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5. Operations Team: </a:t>
            </a:r>
            <a:r>
              <a:rPr lang="en-US" sz="1600" i="1" dirty="0">
                <a:latin typeface="Times New Roman" panose="02020603050405020304" pitchFamily="18" charset="0"/>
                <a:cs typeface="Times New Roman" panose="02020603050405020304" pitchFamily="18" charset="0"/>
              </a:rPr>
              <a:t>The operations team can utilize the project's recommendations to streamline processes, improve inventory management, and optimize supply chain operations. They can identify areas of improvement based on the analysis of product categories, profitability, and customer satisfaction.</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6. Finance Team: </a:t>
            </a:r>
            <a:r>
              <a:rPr lang="en-US" sz="1600" i="1" dirty="0">
                <a:latin typeface="Times New Roman" panose="02020603050405020304" pitchFamily="18" charset="0"/>
                <a:cs typeface="Times New Roman" panose="02020603050405020304" pitchFamily="18" charset="0"/>
              </a:rPr>
              <a:t>The finance team can benefit from the project's analysis of profitability and cost factors. The insights can help them identify cost-saving opportunities, evaluate the impact of discounts and shipping costs, and optimize pricing strategies.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7. Data Analysts/Scientists: </a:t>
            </a:r>
            <a:r>
              <a:rPr lang="en-US" sz="1600" i="1" dirty="0">
                <a:latin typeface="Times New Roman" panose="02020603050405020304" pitchFamily="18" charset="0"/>
                <a:cs typeface="Times New Roman" panose="02020603050405020304" pitchFamily="18" charset="0"/>
              </a:rPr>
              <a:t>Data analysts or data scientists within the organization can use the project as a reference for similar analyses and as a benchmark for future data-driven projects. They can also contribute their expertise in analyzing the dataset and extracting insights.</a:t>
            </a:r>
            <a:endParaRPr lang="en-IN" sz="1600" dirty="0"/>
          </a:p>
        </p:txBody>
      </p:sp>
    </p:spTree>
    <p:extLst>
      <p:ext uri="{BB962C8B-B14F-4D97-AF65-F5344CB8AC3E}">
        <p14:creationId xmlns:p14="http://schemas.microsoft.com/office/powerpoint/2010/main" val="227231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C07D72-CEA5-AB0A-71E5-5483D2375427}"/>
              </a:ext>
            </a:extLst>
          </p:cNvPr>
          <p:cNvSpPr txBox="1"/>
          <p:nvPr/>
        </p:nvSpPr>
        <p:spPr>
          <a:xfrm>
            <a:off x="457200" y="777240"/>
            <a:ext cx="11247120" cy="677108"/>
          </a:xfrm>
          <a:prstGeom prst="rect">
            <a:avLst/>
          </a:prstGeom>
          <a:noFill/>
        </p:spPr>
        <p:txBody>
          <a:bodyPr wrap="square" rtlCol="0">
            <a:spAutoFit/>
          </a:bodyPr>
          <a:lstStyle/>
          <a:p>
            <a:r>
              <a:rPr lang="en-US" sz="3800" dirty="0">
                <a:latin typeface="Times New Roman" panose="02020603050405020304" pitchFamily="18" charset="0"/>
                <a:cs typeface="Times New Roman" panose="02020603050405020304" pitchFamily="18" charset="0"/>
              </a:rPr>
              <a:t>YOUR SOLUTION AND ITS VALUE PROPOSITION</a:t>
            </a:r>
            <a:endParaRPr lang="en-IN" sz="3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BCE94-3B52-AE75-40A5-50D0C471825A}"/>
              </a:ext>
            </a:extLst>
          </p:cNvPr>
          <p:cNvSpPr txBox="1"/>
          <p:nvPr/>
        </p:nvSpPr>
        <p:spPr>
          <a:xfrm>
            <a:off x="457200" y="1627632"/>
            <a:ext cx="11247120" cy="5016758"/>
          </a:xfrm>
          <a:prstGeom prst="rect">
            <a:avLst/>
          </a:prstGeom>
          <a:noFill/>
        </p:spPr>
        <p:txBody>
          <a:bodyPr wrap="square" rtlCol="0">
            <a:spAutoFit/>
          </a:bodyPr>
          <a:lstStyle/>
          <a:p>
            <a:r>
              <a:rPr lang="en-US" sz="1600" b="1" i="1" dirty="0">
                <a:latin typeface="Times New Roman" panose="02020603050405020304" pitchFamily="18" charset="0"/>
                <a:cs typeface="Times New Roman" panose="02020603050405020304" pitchFamily="18" charset="0"/>
              </a:rPr>
              <a:t>Solution: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1" dirty="0">
                <a:latin typeface="Times New Roman" panose="02020603050405020304" pitchFamily="18" charset="0"/>
                <a:cs typeface="Times New Roman" panose="02020603050405020304" pitchFamily="18" charset="0"/>
              </a:rPr>
              <a:t>Our solution for the Analysis of Sample Superstore Dataset project involves applying advanced data analytics techniques to gain valuable insights from the provided dataset. By conducting comprehensive data exploration, cleaning, and analysis, we aim to uncover patterns, trends, and relationships within the data. The project includes customer segmentation, sales analysis, profitability analysis, and customer behavior analysis, among other key components.</a:t>
            </a:r>
          </a:p>
          <a:p>
            <a:endParaRPr lang="en-US" sz="1600" i="1" dirty="0">
              <a:latin typeface="Times New Roman" panose="02020603050405020304" pitchFamily="18" charset="0"/>
              <a:cs typeface="Times New Roman" panose="02020603050405020304" pitchFamily="18" charset="0"/>
            </a:endParaRPr>
          </a:p>
          <a:p>
            <a:r>
              <a:rPr lang="en-US" sz="1600" b="1" i="1" dirty="0">
                <a:latin typeface="Times New Roman" panose="02020603050405020304" pitchFamily="18" charset="0"/>
                <a:cs typeface="Times New Roman" panose="02020603050405020304" pitchFamily="18" charset="0"/>
              </a:rPr>
              <a:t>Value Proposition:</a:t>
            </a:r>
          </a:p>
          <a:p>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Actionable Insights: </a:t>
            </a:r>
            <a:r>
              <a:rPr lang="en-US" sz="1600" i="1" dirty="0">
                <a:latin typeface="Times New Roman" panose="02020603050405020304" pitchFamily="18" charset="0"/>
                <a:cs typeface="Times New Roman" panose="02020603050405020304" pitchFamily="18" charset="0"/>
              </a:rPr>
              <a:t>Our analysis provides actionable insights to the management team of Sample Superstore, enabling them to make data-driven decisions. The findings help identify areas of improvement, optimize operations, and enhance profitability.</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Improved Sales and Customer Satisfaction: </a:t>
            </a:r>
            <a:r>
              <a:rPr lang="en-US" sz="1600" i="1" dirty="0">
                <a:latin typeface="Times New Roman" panose="02020603050405020304" pitchFamily="18" charset="0"/>
                <a:cs typeface="Times New Roman" panose="02020603050405020304" pitchFamily="18" charset="0"/>
              </a:rPr>
              <a:t>By understanding customer behavior, sales trends, and product performance, our analysis enables the development of targeted marketing strategies and sales approaches, leading to increased sales revenue and improved customer satisfaction.</a:t>
            </a:r>
          </a:p>
          <a:p>
            <a:pPr marL="285750" indent="-285750">
              <a:buFont typeface="Wingdings" panose="05000000000000000000" pitchFamily="2" charset="2"/>
              <a:buChar char="Ø"/>
            </a:pPr>
            <a:endParaRPr lang="en-US" sz="1600" i="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1" dirty="0">
                <a:latin typeface="Times New Roman" panose="02020603050405020304" pitchFamily="18" charset="0"/>
                <a:cs typeface="Times New Roman" panose="02020603050405020304" pitchFamily="18" charset="0"/>
              </a:rPr>
              <a:t>Cost Optimization: </a:t>
            </a:r>
            <a:r>
              <a:rPr lang="en-US" sz="1600" i="1" dirty="0">
                <a:latin typeface="Times New Roman" panose="02020603050405020304" pitchFamily="18" charset="0"/>
                <a:cs typeface="Times New Roman" panose="02020603050405020304" pitchFamily="18" charset="0"/>
              </a:rPr>
              <a:t>Our profitability analysis highlights the most and least profitable products and identifies factors impacting profitability. This empowers the management team to optimize pricing, manage discounts, and streamline operations for cost savings.</a:t>
            </a:r>
          </a:p>
          <a:p>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851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F873A91DFAE4F91018ECE245EE68A" ma:contentTypeVersion="2" ma:contentTypeDescription="Create a new document." ma:contentTypeScope="" ma:versionID="456621fa34b87e44f769aba52e398fdf">
  <xsd:schema xmlns:xsd="http://www.w3.org/2001/XMLSchema" xmlns:xs="http://www.w3.org/2001/XMLSchema" xmlns:p="http://schemas.microsoft.com/office/2006/metadata/properties" xmlns:ns3="636acb25-935d-4a93-b551-9ba35c1d7dfb" targetNamespace="http://schemas.microsoft.com/office/2006/metadata/properties" ma:root="true" ma:fieldsID="0105a133c7945e55c1f8ec44a6eb2fcf" ns3:_="">
    <xsd:import namespace="636acb25-935d-4a93-b551-9ba35c1d7df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acb25-935d-4a93-b551-9ba35c1d7d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9B41C-1D5D-4B99-8C2C-D45727EC59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acb25-935d-4a93-b551-9ba35c1d7d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http://purl.org/dc/elements/1.1/"/>
    <ds:schemaRef ds:uri="http://schemas.microsoft.com/office/2006/documentManagement/types"/>
    <ds:schemaRef ds:uri="636acb25-935d-4a93-b551-9ba35c1d7dfb"/>
    <ds:schemaRef ds:uri="http://www.w3.org/XML/1998/namespace"/>
    <ds:schemaRef ds:uri="http://purl.org/dc/dcmityp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132</TotalTime>
  <Words>2568</Words>
  <Application>Microsoft Office PowerPoint</Application>
  <PresentationFormat>Widescreen</PresentationFormat>
  <Paragraphs>192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vt:lpstr>
      <vt:lpstr>STUDENT DETAILS</vt:lpstr>
      <vt:lpstr>PROJECT TITLE/Problem Statement</vt:lpstr>
      <vt:lpstr>PowerPoint Presentation</vt:lpstr>
      <vt:lpstr>PowerPoint Presentation</vt:lpstr>
      <vt:lpstr>PROJECT OVERVIEW</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Lakshmi Srujana Munduri</cp:lastModifiedBy>
  <cp:revision>6</cp:revision>
  <dcterms:created xsi:type="dcterms:W3CDTF">2021-05-26T16:50:10Z</dcterms:created>
  <dcterms:modified xsi:type="dcterms:W3CDTF">2023-07-23T10:24:33Z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0x01010004AF873A91DFAE4F91018ECE245EE68A</vt:lpwstr>
  </property>
</Properties>
</file>