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98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2475190"/>
            <a:ext cx="4931093" cy="3279100"/>
          </a:xfrm>
          <a:prstGeom prst="rect">
            <a:avLst/>
          </a:prstGeom>
        </p:spPr>
      </p:pic>
      <p:sp>
        <p:nvSpPr>
          <p:cNvPr id="6" name="Text 2"/>
          <p:cNvSpPr/>
          <p:nvPr/>
        </p:nvSpPr>
        <p:spPr>
          <a:xfrm>
            <a:off x="6319599" y="3420428"/>
            <a:ext cx="7477601" cy="1388745"/>
          </a:xfrm>
          <a:prstGeom prst="rect">
            <a:avLst/>
          </a:prstGeom>
          <a:noFill/>
          <a:ln/>
        </p:spPr>
        <p:txBody>
          <a:bodyPr wrap="square" rtlCol="0" anchor="t"/>
          <a:lstStyle/>
          <a:p>
            <a:pPr marL="0" indent="0">
              <a:lnSpc>
                <a:spcPts val="5468"/>
              </a:lnSpc>
              <a:buNone/>
            </a:pPr>
            <a:r>
              <a:rPr lang="en-US" sz="4374" b="1" dirty="0">
                <a:solidFill>
                  <a:srgbClr val="FFD9BE"/>
                </a:solidFill>
                <a:latin typeface="Quattrocento" pitchFamily="34" charset="0"/>
                <a:ea typeface="Quattrocento" pitchFamily="34" charset="-122"/>
                <a:cs typeface="Quattrocento" pitchFamily="34" charset="-120"/>
              </a:rPr>
              <a:t>Sentiment Analysis on PUBG Reviews using LSTM Model</a:t>
            </a:r>
            <a:endParaRPr lang="en-US" sz="437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485067"/>
            <a:ext cx="5892522"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Training and Evaluation</a:t>
            </a:r>
            <a:endParaRPr lang="en-US" sz="4374" dirty="0"/>
          </a:p>
        </p:txBody>
      </p:sp>
      <p:sp>
        <p:nvSpPr>
          <p:cNvPr id="5" name="Text 3"/>
          <p:cNvSpPr/>
          <p:nvPr/>
        </p:nvSpPr>
        <p:spPr>
          <a:xfrm>
            <a:off x="2348389" y="2512695"/>
            <a:ext cx="4443889" cy="555427"/>
          </a:xfrm>
          <a:prstGeom prst="rect">
            <a:avLst/>
          </a:prstGeom>
          <a:noFill/>
          <a:ln/>
        </p:spPr>
        <p:txBody>
          <a:bodyPr wrap="none" rtlCol="0" anchor="t"/>
          <a:lstStyle/>
          <a:p>
            <a:pPr marL="0" indent="0">
              <a:lnSpc>
                <a:spcPts val="4374"/>
              </a:lnSpc>
              <a:buNone/>
            </a:pPr>
            <a:r>
              <a:rPr lang="en-US" sz="3499" dirty="0">
                <a:solidFill>
                  <a:srgbClr val="FFD9BE"/>
                </a:solidFill>
                <a:latin typeface="Quattrocento" pitchFamily="34" charset="0"/>
                <a:ea typeface="Quattrocento" pitchFamily="34" charset="-122"/>
                <a:cs typeface="Quattrocento" pitchFamily="34" charset="-120"/>
              </a:rPr>
              <a:t>Training Process</a:t>
            </a:r>
            <a:endParaRPr lang="en-US" sz="3499" dirty="0"/>
          </a:p>
        </p:txBody>
      </p:sp>
      <p:sp>
        <p:nvSpPr>
          <p:cNvPr id="6" name="Text 4"/>
          <p:cNvSpPr/>
          <p:nvPr/>
        </p:nvSpPr>
        <p:spPr>
          <a:xfrm>
            <a:off x="2348389" y="3401378"/>
            <a:ext cx="9933503" cy="355402"/>
          </a:xfrm>
          <a:prstGeom prst="rect">
            <a:avLst/>
          </a:prstGeom>
          <a:noFill/>
          <a:ln/>
        </p:spPr>
        <p:txBody>
          <a:bodyPr wrap="non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LSTM model is trained using the training data with the following settings:</a:t>
            </a:r>
            <a:endParaRPr lang="en-US" sz="1750" dirty="0"/>
          </a:p>
        </p:txBody>
      </p:sp>
      <p:sp>
        <p:nvSpPr>
          <p:cNvPr id="7" name="Text 5"/>
          <p:cNvSpPr/>
          <p:nvPr/>
        </p:nvSpPr>
        <p:spPr>
          <a:xfrm>
            <a:off x="2703790" y="4006691"/>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Optimizer: Adam optimizer</a:t>
            </a:r>
            <a:endParaRPr lang="en-US" sz="1750" dirty="0"/>
          </a:p>
        </p:txBody>
      </p:sp>
      <p:sp>
        <p:nvSpPr>
          <p:cNvPr id="8" name="Text 6"/>
          <p:cNvSpPr/>
          <p:nvPr/>
        </p:nvSpPr>
        <p:spPr>
          <a:xfrm>
            <a:off x="2703790" y="4450913"/>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Loss Function: Categorical cross-entropy</a:t>
            </a:r>
            <a:endParaRPr lang="en-US" sz="1750" dirty="0"/>
          </a:p>
        </p:txBody>
      </p:sp>
      <p:sp>
        <p:nvSpPr>
          <p:cNvPr id="9" name="Text 7"/>
          <p:cNvSpPr/>
          <p:nvPr/>
        </p:nvSpPr>
        <p:spPr>
          <a:xfrm>
            <a:off x="2703790" y="4895136"/>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Number of Epochs: 10</a:t>
            </a:r>
            <a:endParaRPr lang="en-US" sz="1750" dirty="0"/>
          </a:p>
        </p:txBody>
      </p:sp>
      <p:sp>
        <p:nvSpPr>
          <p:cNvPr id="10" name="Text 8"/>
          <p:cNvSpPr/>
          <p:nvPr/>
        </p:nvSpPr>
        <p:spPr>
          <a:xfrm>
            <a:off x="2348389" y="5500449"/>
            <a:ext cx="9933503"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348389" y="6189107"/>
            <a:ext cx="4443889" cy="555427"/>
          </a:xfrm>
          <a:prstGeom prst="rect">
            <a:avLst/>
          </a:prstGeom>
          <a:noFill/>
          <a:ln/>
        </p:spPr>
        <p:txBody>
          <a:bodyPr wrap="none" rtlCol="0" anchor="t"/>
          <a:lstStyle/>
          <a:p>
            <a:pPr marL="0" indent="0">
              <a:lnSpc>
                <a:spcPts val="4374"/>
              </a:lnSpc>
              <a:buNone/>
            </a:pPr>
            <a:endParaRPr lang="en-US" sz="349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324094"/>
            <a:ext cx="4443889" cy="555427"/>
          </a:xfrm>
          <a:prstGeom prst="rect">
            <a:avLst/>
          </a:prstGeom>
          <a:noFill/>
          <a:ln/>
        </p:spPr>
        <p:txBody>
          <a:bodyPr wrap="none" rtlCol="0" anchor="t"/>
          <a:lstStyle/>
          <a:p>
            <a:pPr marL="0" indent="0">
              <a:lnSpc>
                <a:spcPts val="4374"/>
              </a:lnSpc>
              <a:buNone/>
            </a:pPr>
            <a:r>
              <a:rPr lang="en-US" sz="3499" dirty="0">
                <a:solidFill>
                  <a:srgbClr val="FFD9BE"/>
                </a:solidFill>
                <a:latin typeface="Quattrocento" pitchFamily="34" charset="0"/>
                <a:ea typeface="Quattrocento" pitchFamily="34" charset="-122"/>
                <a:cs typeface="Quattrocento" pitchFamily="34" charset="-120"/>
              </a:rPr>
              <a:t>Evaluation Metrics</a:t>
            </a:r>
            <a:endParaRPr lang="en-US" sz="3499" dirty="0"/>
          </a:p>
        </p:txBody>
      </p:sp>
      <p:sp>
        <p:nvSpPr>
          <p:cNvPr id="5" name="Text 3"/>
          <p:cNvSpPr/>
          <p:nvPr/>
        </p:nvSpPr>
        <p:spPr>
          <a:xfrm>
            <a:off x="2348389" y="2323862"/>
            <a:ext cx="9933503" cy="710803"/>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performance of the trained model on the testing data is assessed using the following evaluation metrics:</a:t>
            </a:r>
            <a:endParaRPr lang="en-US" sz="1750" dirty="0"/>
          </a:p>
        </p:txBody>
      </p:sp>
      <p:sp>
        <p:nvSpPr>
          <p:cNvPr id="6" name="Text 4"/>
          <p:cNvSpPr/>
          <p:nvPr/>
        </p:nvSpPr>
        <p:spPr>
          <a:xfrm>
            <a:off x="2703790" y="328457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Accuracy</a:t>
            </a:r>
            <a:endParaRPr lang="en-US" sz="1750" dirty="0"/>
          </a:p>
        </p:txBody>
      </p:sp>
      <p:sp>
        <p:nvSpPr>
          <p:cNvPr id="7" name="Text 5"/>
          <p:cNvSpPr/>
          <p:nvPr/>
        </p:nvSpPr>
        <p:spPr>
          <a:xfrm>
            <a:off x="2703790" y="372879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Precision</a:t>
            </a:r>
            <a:endParaRPr lang="en-US" sz="1750" dirty="0"/>
          </a:p>
        </p:txBody>
      </p:sp>
      <p:sp>
        <p:nvSpPr>
          <p:cNvPr id="8" name="Text 6"/>
          <p:cNvSpPr/>
          <p:nvPr/>
        </p:nvSpPr>
        <p:spPr>
          <a:xfrm>
            <a:off x="2703790" y="4173022"/>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Recall</a:t>
            </a:r>
            <a:endParaRPr lang="en-US" sz="1750" dirty="0"/>
          </a:p>
        </p:txBody>
      </p:sp>
      <p:sp>
        <p:nvSpPr>
          <p:cNvPr id="9" name="Text 7"/>
          <p:cNvSpPr/>
          <p:nvPr/>
        </p:nvSpPr>
        <p:spPr>
          <a:xfrm>
            <a:off x="2703790" y="4617244"/>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F1-score</a:t>
            </a:r>
            <a:endParaRPr lang="en-US" sz="1750" dirty="0"/>
          </a:p>
        </p:txBody>
      </p:sp>
      <p:sp>
        <p:nvSpPr>
          <p:cNvPr id="10" name="Text 8"/>
          <p:cNvSpPr/>
          <p:nvPr/>
        </p:nvSpPr>
        <p:spPr>
          <a:xfrm>
            <a:off x="2348389" y="5305901"/>
            <a:ext cx="5663565" cy="555427"/>
          </a:xfrm>
          <a:prstGeom prst="rect">
            <a:avLst/>
          </a:prstGeom>
          <a:noFill/>
          <a:ln/>
        </p:spPr>
        <p:txBody>
          <a:bodyPr wrap="none" rtlCol="0" anchor="t"/>
          <a:lstStyle/>
          <a:p>
            <a:pPr marL="0" indent="0">
              <a:lnSpc>
                <a:spcPts val="4374"/>
              </a:lnSpc>
              <a:buNone/>
            </a:pPr>
            <a:r>
              <a:rPr lang="en-US" sz="3499" dirty="0">
                <a:solidFill>
                  <a:srgbClr val="FFD9BE"/>
                </a:solidFill>
                <a:latin typeface="Quattrocento" pitchFamily="34" charset="0"/>
                <a:ea typeface="Quattrocento" pitchFamily="34" charset="-122"/>
                <a:cs typeface="Quattrocento" pitchFamily="34" charset="-120"/>
              </a:rPr>
              <a:t>Importance of Model Saving</a:t>
            </a:r>
            <a:endParaRPr lang="en-US" sz="3499" dirty="0"/>
          </a:p>
        </p:txBody>
      </p:sp>
      <p:sp>
        <p:nvSpPr>
          <p:cNvPr id="11" name="Text 9"/>
          <p:cNvSpPr/>
          <p:nvPr/>
        </p:nvSpPr>
        <p:spPr>
          <a:xfrm>
            <a:off x="2348389" y="6194584"/>
            <a:ext cx="9933503" cy="710803"/>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It is crucial to save the trained LSTM model and TF-IDF vectorizer for future use. This allows for reusability and scalability of the sentiment analysis system.</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521143"/>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Key Findings</a:t>
            </a:r>
            <a:endParaRPr lang="en-US" sz="4374" dirty="0"/>
          </a:p>
        </p:txBody>
      </p:sp>
      <p:sp>
        <p:nvSpPr>
          <p:cNvPr id="5" name="Text 3"/>
          <p:cNvSpPr/>
          <p:nvPr/>
        </p:nvSpPr>
        <p:spPr>
          <a:xfrm>
            <a:off x="2703790" y="2659856"/>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Effective Sentiment Analysis: Implementing LSTM models for sentiment analysis on PUBG reviews yielded promising results, accurately categorizing player sentiments as positive, negative, or neutral.</a:t>
            </a:r>
            <a:endParaRPr lang="en-US" sz="1750" dirty="0"/>
          </a:p>
        </p:txBody>
      </p:sp>
      <p:sp>
        <p:nvSpPr>
          <p:cNvPr id="6" name="Text 4"/>
          <p:cNvSpPr/>
          <p:nvPr/>
        </p:nvSpPr>
        <p:spPr>
          <a:xfrm>
            <a:off x="2703790" y="3814882"/>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Insights into Player Sentiment: Through sentiment analysis, valuable insights were gleaned regarding player satisfaction, preferences, and concerns across various aspects of PUBG gameplay and user experience.</a:t>
            </a:r>
            <a:endParaRPr lang="en-US" sz="1750" dirty="0"/>
          </a:p>
        </p:txBody>
      </p:sp>
      <p:sp>
        <p:nvSpPr>
          <p:cNvPr id="7" name="Text 5"/>
          <p:cNvSpPr/>
          <p:nvPr/>
        </p:nvSpPr>
        <p:spPr>
          <a:xfrm>
            <a:off x="2703790" y="4969907"/>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Identification of Improvement Areas: The analysis pinpointed specific areas for potential enhancement, informed by player feedback and sentiments expressed in the reviews.</a:t>
            </a:r>
            <a:endParaRPr lang="en-US" sz="1750" dirty="0"/>
          </a:p>
        </p:txBody>
      </p:sp>
      <p:sp>
        <p:nvSpPr>
          <p:cNvPr id="8" name="Text 6"/>
          <p:cNvSpPr/>
          <p:nvPr/>
        </p:nvSpPr>
        <p:spPr>
          <a:xfrm>
            <a:off x="2348389" y="6013966"/>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643771"/>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Implications</a:t>
            </a:r>
            <a:endParaRPr lang="en-US" sz="4374" dirty="0"/>
          </a:p>
        </p:txBody>
      </p:sp>
      <p:sp>
        <p:nvSpPr>
          <p:cNvPr id="5" name="Text 3"/>
          <p:cNvSpPr/>
          <p:nvPr/>
        </p:nvSpPr>
        <p:spPr>
          <a:xfrm>
            <a:off x="2703790" y="1782485"/>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Informed Decision-Making for Developers: Sentiment analysis offers game developers data-driven insights into player sentiments, empowering them to make informed decisions on game updates, feature enhancements, and community engagement strategies.</a:t>
            </a:r>
            <a:endParaRPr lang="en-US" sz="1750" dirty="0"/>
          </a:p>
        </p:txBody>
      </p:sp>
      <p:sp>
        <p:nvSpPr>
          <p:cNvPr id="6" name="Text 4"/>
          <p:cNvSpPr/>
          <p:nvPr/>
        </p:nvSpPr>
        <p:spPr>
          <a:xfrm>
            <a:off x="2703790" y="2937510"/>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Enhanced User Experience: Understanding player sentiments allows developers to address concerns and create a more enjoyable gaming experience, leading to increased player satisfaction and retention.</a:t>
            </a:r>
            <a:endParaRPr lang="en-US" sz="1750" dirty="0"/>
          </a:p>
        </p:txBody>
      </p:sp>
      <p:sp>
        <p:nvSpPr>
          <p:cNvPr id="7" name="Text 5"/>
          <p:cNvSpPr/>
          <p:nvPr/>
        </p:nvSpPr>
        <p:spPr>
          <a:xfrm>
            <a:off x="2703790" y="4092535"/>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Community Engagement and Feedback: Sentiment analysis fosters constructive dialogue between developers and the gaming community, facilitating open communication, feedback collection, and collaborative efforts to improve the game based on player preferences.</a:t>
            </a:r>
            <a:endParaRPr lang="en-US" sz="1750" dirty="0"/>
          </a:p>
        </p:txBody>
      </p:sp>
      <p:sp>
        <p:nvSpPr>
          <p:cNvPr id="8" name="Text 6"/>
          <p:cNvSpPr/>
          <p:nvPr/>
        </p:nvSpPr>
        <p:spPr>
          <a:xfrm>
            <a:off x="2348389" y="5491996"/>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Overall Impact</a:t>
            </a:r>
            <a:endParaRPr lang="en-US" sz="4374" dirty="0"/>
          </a:p>
        </p:txBody>
      </p:sp>
      <p:sp>
        <p:nvSpPr>
          <p:cNvPr id="9" name="Text 7"/>
          <p:cNvSpPr/>
          <p:nvPr/>
        </p:nvSpPr>
        <p:spPr>
          <a:xfrm>
            <a:off x="2348389" y="6519624"/>
            <a:ext cx="9933503"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Empowering Developers: Leveraging sentiment analysis enables developers to respond effectively to player sentiments and proactively shape future developments in alignment with player expectations, fostering a stronger and more engaged gaming community around PUBG.</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643771"/>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TEAM DETAILS : </a:t>
            </a:r>
            <a:endParaRPr lang="en-US" sz="4374" dirty="0"/>
          </a:p>
        </p:txBody>
      </p:sp>
      <p:sp>
        <p:nvSpPr>
          <p:cNvPr id="5" name="Text 3"/>
          <p:cNvSpPr/>
          <p:nvPr/>
        </p:nvSpPr>
        <p:spPr>
          <a:xfrm>
            <a:off x="2348389" y="1782485"/>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K S H V Sai Hari Krishna 21bce8069 </a:t>
            </a:r>
            <a:endParaRPr lang="en-US" sz="1750" dirty="0"/>
          </a:p>
        </p:txBody>
      </p:sp>
      <p:sp>
        <p:nvSpPr>
          <p:cNvPr id="6" name="Text 4"/>
          <p:cNvSpPr/>
          <p:nvPr/>
        </p:nvSpPr>
        <p:spPr>
          <a:xfrm>
            <a:off x="2348389" y="2387798"/>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S Ganga Roshitha 21bce8691</a:t>
            </a:r>
            <a:endParaRPr lang="en-US" sz="1750" dirty="0"/>
          </a:p>
        </p:txBody>
      </p:sp>
      <p:sp>
        <p:nvSpPr>
          <p:cNvPr id="7" name="Text 5"/>
          <p:cNvSpPr/>
          <p:nvPr/>
        </p:nvSpPr>
        <p:spPr>
          <a:xfrm>
            <a:off x="2348389" y="2993112"/>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 Ch.Abhiram 21bce8707 </a:t>
            </a:r>
            <a:endParaRPr lang="en-US" sz="1750" dirty="0"/>
          </a:p>
        </p:txBody>
      </p:sp>
      <p:sp>
        <p:nvSpPr>
          <p:cNvPr id="8" name="Text 6"/>
          <p:cNvSpPr/>
          <p:nvPr/>
        </p:nvSpPr>
        <p:spPr>
          <a:xfrm>
            <a:off x="2348389" y="3598426"/>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D. Harsha Kundan 21bce7587</a:t>
            </a:r>
            <a:endParaRPr lang="en-US" sz="1750" dirty="0"/>
          </a:p>
        </p:txBody>
      </p:sp>
      <p:sp>
        <p:nvSpPr>
          <p:cNvPr id="9" name="Text 7"/>
          <p:cNvSpPr/>
          <p:nvPr/>
        </p:nvSpPr>
        <p:spPr>
          <a:xfrm>
            <a:off x="2348389" y="4203740"/>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G Reena Rani 21bce8453 </a:t>
            </a:r>
            <a:endParaRPr lang="en-US" sz="1750" dirty="0"/>
          </a:p>
        </p:txBody>
      </p:sp>
      <p:sp>
        <p:nvSpPr>
          <p:cNvPr id="10" name="Text 8"/>
          <p:cNvSpPr/>
          <p:nvPr/>
        </p:nvSpPr>
        <p:spPr>
          <a:xfrm>
            <a:off x="2348389" y="4809053"/>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C L V Saradhi 21bce7816</a:t>
            </a:r>
            <a:endParaRPr lang="en-US" sz="1750" dirty="0"/>
          </a:p>
        </p:txBody>
      </p:sp>
      <p:sp>
        <p:nvSpPr>
          <p:cNvPr id="11" name="Text 9"/>
          <p:cNvSpPr/>
          <p:nvPr/>
        </p:nvSpPr>
        <p:spPr>
          <a:xfrm>
            <a:off x="2348389" y="5414367"/>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Varshitha Gundluru 21bce7657</a:t>
            </a:r>
            <a:endParaRPr lang="en-US" sz="1750" dirty="0"/>
          </a:p>
        </p:txBody>
      </p:sp>
      <p:sp>
        <p:nvSpPr>
          <p:cNvPr id="12" name="Text 10"/>
          <p:cNvSpPr/>
          <p:nvPr/>
        </p:nvSpPr>
        <p:spPr>
          <a:xfrm>
            <a:off x="2348389" y="6019681"/>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Saara Anand 21bce8156 </a:t>
            </a:r>
            <a:endParaRPr lang="en-US" sz="1750" dirty="0"/>
          </a:p>
        </p:txBody>
      </p:sp>
      <p:sp>
        <p:nvSpPr>
          <p:cNvPr id="13" name="Text 11"/>
          <p:cNvSpPr/>
          <p:nvPr/>
        </p:nvSpPr>
        <p:spPr>
          <a:xfrm>
            <a:off x="2348389" y="6624995"/>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Ram Kripalu Neelmani 21bce7201 </a:t>
            </a:r>
            <a:endParaRPr lang="en-US" sz="1750" dirty="0"/>
          </a:p>
        </p:txBody>
      </p:sp>
      <p:sp>
        <p:nvSpPr>
          <p:cNvPr id="14" name="Text 12"/>
          <p:cNvSpPr/>
          <p:nvPr/>
        </p:nvSpPr>
        <p:spPr>
          <a:xfrm>
            <a:off x="2348389" y="7230308"/>
            <a:ext cx="9933503" cy="355402"/>
          </a:xfrm>
          <a:prstGeom prst="rect">
            <a:avLst/>
          </a:prstGeom>
          <a:noFill/>
          <a:ln/>
        </p:spPr>
        <p:txBody>
          <a:bodyPr wrap="non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Sanjana Mitra 21bce8418</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284923"/>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Overview of PUBG</a:t>
            </a:r>
            <a:endParaRPr lang="en-US" sz="4374" dirty="0"/>
          </a:p>
        </p:txBody>
      </p:sp>
      <p:sp>
        <p:nvSpPr>
          <p:cNvPr id="5" name="Text 3"/>
          <p:cNvSpPr/>
          <p:nvPr/>
        </p:nvSpPr>
        <p:spPr>
          <a:xfrm>
            <a:off x="2348389" y="2423636"/>
            <a:ext cx="9933503"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PUBG is a popular multiplayer battle royale game that has gained significant importance in the gaming industry. It's known for its intense gameplay and realistic graphics, making it a favorite among gamers worldwide.</a:t>
            </a:r>
            <a:endParaRPr lang="en-US" sz="1750" dirty="0"/>
          </a:p>
        </p:txBody>
      </p:sp>
      <p:sp>
        <p:nvSpPr>
          <p:cNvPr id="6" name="Text 4"/>
          <p:cNvSpPr/>
          <p:nvPr/>
        </p:nvSpPr>
        <p:spPr>
          <a:xfrm>
            <a:off x="2348389" y="3823097"/>
            <a:ext cx="7958733"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Importance of Player Sentiment</a:t>
            </a:r>
            <a:endParaRPr lang="en-US" sz="4374" dirty="0"/>
          </a:p>
        </p:txBody>
      </p:sp>
      <p:sp>
        <p:nvSpPr>
          <p:cNvPr id="7" name="Text 5"/>
          <p:cNvSpPr/>
          <p:nvPr/>
        </p:nvSpPr>
        <p:spPr>
          <a:xfrm>
            <a:off x="2348389" y="4850725"/>
            <a:ext cx="9933503"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Understanding player sentiment is crucial for game developers to enhance user experience and engagement. By analyzing the feedback and emotions of players, developers can identify areas of improvement and make necessary changes to the game.</a:t>
            </a:r>
            <a:endParaRPr lang="en-US" sz="1750" dirty="0"/>
          </a:p>
        </p:txBody>
      </p:sp>
      <p:sp>
        <p:nvSpPr>
          <p:cNvPr id="8" name="Text 6"/>
          <p:cNvSpPr/>
          <p:nvPr/>
        </p:nvSpPr>
        <p:spPr>
          <a:xfrm>
            <a:off x="2348389" y="6250186"/>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834640"/>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Project Objective</a:t>
            </a:r>
            <a:endParaRPr lang="en-US" sz="4374" dirty="0"/>
          </a:p>
        </p:txBody>
      </p:sp>
      <p:sp>
        <p:nvSpPr>
          <p:cNvPr id="5" name="Text 3"/>
          <p:cNvSpPr/>
          <p:nvPr/>
        </p:nvSpPr>
        <p:spPr>
          <a:xfrm>
            <a:off x="2348389" y="3973354"/>
            <a:ext cx="9933503"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objective of this project is to conduct sentiment analysis on PUBG reviews using NLP techniques and LSTM model. The analysis will help us gain insights into the players' emotions and opinions about the game, which can be used to improve the game's overall quality and performance.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732359"/>
            <a:ext cx="9676686"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Sentiment Analysis in Gaming Reviews</a:t>
            </a:r>
            <a:endParaRPr lang="en-US" sz="4374" dirty="0"/>
          </a:p>
        </p:txBody>
      </p:sp>
      <p:sp>
        <p:nvSpPr>
          <p:cNvPr id="5" name="Text 3"/>
          <p:cNvSpPr/>
          <p:nvPr/>
        </p:nvSpPr>
        <p:spPr>
          <a:xfrm>
            <a:off x="2703790" y="2871073"/>
            <a:ext cx="9578102"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9EEE7"/>
                </a:solidFill>
                <a:latin typeface="Quattrocento" pitchFamily="34" charset="0"/>
                <a:ea typeface="Quattrocento" pitchFamily="34" charset="-122"/>
                <a:cs typeface="Quattrocento" pitchFamily="34" charset="-120"/>
              </a:rPr>
              <a:t>Supervised Learning Approaches:</a:t>
            </a:r>
            <a:r>
              <a:rPr lang="en-US" sz="1750" dirty="0">
                <a:solidFill>
                  <a:srgbClr val="F9EEE7"/>
                </a:solidFill>
                <a:latin typeface="Quattrocento" pitchFamily="34" charset="0"/>
                <a:ea typeface="Quattrocento" pitchFamily="34" charset="-122"/>
                <a:cs typeface="Quattrocento" pitchFamily="34" charset="-120"/>
              </a:rPr>
              <a:t> Utilized techniques like Support Vector Machines (SVMs) and Naive Bayes classifiers. Achieved good accuracy but relied on manually labeled training data. References: [Jin et al., 2016] and [Sha et al., 2009].</a:t>
            </a:r>
            <a:endParaRPr lang="en-US" sz="1750" dirty="0"/>
          </a:p>
        </p:txBody>
      </p:sp>
      <p:sp>
        <p:nvSpPr>
          <p:cNvPr id="6" name="Text 4"/>
          <p:cNvSpPr/>
          <p:nvPr/>
        </p:nvSpPr>
        <p:spPr>
          <a:xfrm>
            <a:off x="2703790" y="4026098"/>
            <a:ext cx="9578102"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9EEE7"/>
                </a:solidFill>
                <a:latin typeface="Quattrocento" pitchFamily="34" charset="0"/>
                <a:ea typeface="Quattrocento" pitchFamily="34" charset="-122"/>
                <a:cs typeface="Quattrocento" pitchFamily="34" charset="-120"/>
              </a:rPr>
              <a:t>Lexicon-Based Approaches:</a:t>
            </a:r>
            <a:r>
              <a:rPr lang="en-US" sz="1750" dirty="0">
                <a:solidFill>
                  <a:srgbClr val="F9EEE7"/>
                </a:solidFill>
                <a:latin typeface="Quattrocento" pitchFamily="34" charset="0"/>
                <a:ea typeface="Quattrocento" pitchFamily="34" charset="-122"/>
                <a:cs typeface="Quattrocento" pitchFamily="34" charset="-120"/>
              </a:rPr>
              <a:t> Explored sentiment analysis using pre-defined sentiment lexicons. Language-dependent and may not capture nuanced sentiment. Reference: [Liu et al., 2012].</a:t>
            </a:r>
            <a:endParaRPr lang="en-US" sz="1750" dirty="0"/>
          </a:p>
        </p:txBody>
      </p:sp>
      <p:sp>
        <p:nvSpPr>
          <p:cNvPr id="7" name="Text 5"/>
          <p:cNvSpPr/>
          <p:nvPr/>
        </p:nvSpPr>
        <p:spPr>
          <a:xfrm>
            <a:off x="2703790" y="4825722"/>
            <a:ext cx="9578102"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9EEE7"/>
                </a:solidFill>
                <a:latin typeface="Quattrocento" pitchFamily="34" charset="0"/>
                <a:ea typeface="Quattrocento" pitchFamily="34" charset="-122"/>
                <a:cs typeface="Quattrocento" pitchFamily="34" charset="-120"/>
              </a:rPr>
              <a:t>Deep Learning Techniques:</a:t>
            </a:r>
            <a:r>
              <a:rPr lang="en-US" sz="1750" dirty="0">
                <a:solidFill>
                  <a:srgbClr val="F9EEE7"/>
                </a:solidFill>
                <a:latin typeface="Quattrocento" pitchFamily="34" charset="0"/>
                <a:ea typeface="Quattrocento" pitchFamily="34" charset="-122"/>
                <a:cs typeface="Quattrocento" pitchFamily="34" charset="-120"/>
              </a:rPr>
              <a:t> Demonstrated effectiveness of models like Recurrent Neural Networks (RNNs) and LSTMs. Improved performance due to learning complex relationships within text data. References: [Zhang et al., 2018] and [Yao et al., 2019].</a:t>
            </a:r>
            <a:endParaRPr lang="en-US" sz="1750" dirty="0"/>
          </a:p>
        </p:txBody>
      </p:sp>
      <p:sp>
        <p:nvSpPr>
          <p:cNvPr id="8" name="Text 6"/>
          <p:cNvSpPr/>
          <p:nvPr/>
        </p:nvSpPr>
        <p:spPr>
          <a:xfrm>
            <a:off x="2348389" y="6141839"/>
            <a:ext cx="9933503"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703790" y="2951440"/>
            <a:ext cx="9578102"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9EEE7"/>
                </a:solidFill>
                <a:latin typeface="Quattrocento" pitchFamily="34" charset="0"/>
                <a:ea typeface="Quattrocento" pitchFamily="34" charset="-122"/>
                <a:cs typeface="Quattrocento" pitchFamily="34" charset="-120"/>
              </a:rPr>
              <a:t>NLP Techniques for Sentiment Analysis:</a:t>
            </a:r>
            <a:r>
              <a:rPr lang="en-US" sz="1750" dirty="0">
                <a:solidFill>
                  <a:srgbClr val="F9EEE7"/>
                </a:solidFill>
                <a:latin typeface="Quattrocento" pitchFamily="34" charset="0"/>
                <a:ea typeface="Quattrocento" pitchFamily="34" charset="-122"/>
                <a:cs typeface="Quattrocento" pitchFamily="34" charset="-120"/>
              </a:rPr>
              <a:t> Tokenization, POS Tagging, Stemming/Lemmatization, Stop Word Removal, N-grams, and Word Embedding. Enhance understanding of sentence structure and capture semantic meaning for sentiment analysis.</a:t>
            </a:r>
            <a:endParaRPr lang="en-US" sz="1750" dirty="0"/>
          </a:p>
        </p:txBody>
      </p:sp>
      <p:sp>
        <p:nvSpPr>
          <p:cNvPr id="5" name="Text 3"/>
          <p:cNvSpPr/>
          <p:nvPr/>
        </p:nvSpPr>
        <p:spPr>
          <a:xfrm>
            <a:off x="2703790" y="4106466"/>
            <a:ext cx="9578102" cy="1421606"/>
          </a:xfrm>
          <a:prstGeom prst="rect">
            <a:avLst/>
          </a:prstGeom>
          <a:noFill/>
          <a:ln/>
        </p:spPr>
        <p:txBody>
          <a:bodyPr wrap="square" rtlCol="0" anchor="t"/>
          <a:lstStyle/>
          <a:p>
            <a:pPr marL="342900" indent="-342900" algn="l">
              <a:lnSpc>
                <a:spcPts val="2799"/>
              </a:lnSpc>
              <a:buSzPct val="100000"/>
              <a:buChar char="•"/>
            </a:pPr>
            <a:r>
              <a:rPr lang="en-US" sz="1750" b="1" dirty="0">
                <a:solidFill>
                  <a:srgbClr val="F9EEE7"/>
                </a:solidFill>
                <a:latin typeface="Quattrocento" pitchFamily="34" charset="0"/>
                <a:ea typeface="Quattrocento" pitchFamily="34" charset="-122"/>
                <a:cs typeface="Quattrocento" pitchFamily="34" charset="-120"/>
              </a:rPr>
              <a:t>Long Short-Term Memory (LSTM) Models:</a:t>
            </a:r>
            <a:r>
              <a:rPr lang="en-US" sz="1750" dirty="0">
                <a:solidFill>
                  <a:srgbClr val="F9EEE7"/>
                </a:solidFill>
                <a:latin typeface="Quattrocento" pitchFamily="34" charset="0"/>
                <a:ea typeface="Quattrocento" pitchFamily="34" charset="-122"/>
                <a:cs typeface="Quattrocento" pitchFamily="34" charset="-120"/>
              </a:rPr>
              <a:t> Well-suited for analyzing sequential data like text. Address the vanishing gradient problem in RNNs, capturing long-range dependencies. Benefits in sentiment analysis include: Learning Long-Term Dependencies, Contextual Understanding, and Effective Feature Learning.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txBody>
          <a:bodyPr/>
          <a:lstStyle/>
          <a:p>
            <a:endParaRPr lang="en-IN" dirty="0"/>
          </a:p>
        </p:txBody>
      </p:sp>
      <p:sp>
        <p:nvSpPr>
          <p:cNvPr id="4" name="Text 2"/>
          <p:cNvSpPr/>
          <p:nvPr/>
        </p:nvSpPr>
        <p:spPr>
          <a:xfrm>
            <a:off x="2348389" y="702350"/>
            <a:ext cx="8003738"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Data Loading and Preprocessing</a:t>
            </a:r>
            <a:endParaRPr lang="en-US" sz="4374" dirty="0"/>
          </a:p>
        </p:txBody>
      </p:sp>
      <p:sp>
        <p:nvSpPr>
          <p:cNvPr id="5" name="Text 3"/>
          <p:cNvSpPr/>
          <p:nvPr/>
        </p:nvSpPr>
        <p:spPr>
          <a:xfrm>
            <a:off x="2703790" y="1841063"/>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PUBG Review Data: Acquire PUBG review data from a suitable source, such as an online platform or database.</a:t>
            </a:r>
            <a:endParaRPr lang="en-US" sz="1750" dirty="0"/>
          </a:p>
        </p:txBody>
      </p:sp>
      <p:sp>
        <p:nvSpPr>
          <p:cNvPr id="6" name="Text 4"/>
          <p:cNvSpPr/>
          <p:nvPr/>
        </p:nvSpPr>
        <p:spPr>
          <a:xfrm>
            <a:off x="2703790" y="264068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Initial Inspection: Begin by inspecting the data to understand its structure and format.</a:t>
            </a:r>
            <a:endParaRPr lang="en-US" sz="1750" dirty="0"/>
          </a:p>
        </p:txBody>
      </p:sp>
      <p:sp>
        <p:nvSpPr>
          <p:cNvPr id="7" name="Text 5"/>
          <p:cNvSpPr/>
          <p:nvPr/>
        </p:nvSpPr>
        <p:spPr>
          <a:xfrm>
            <a:off x="2703790" y="3084909"/>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Feature Selection: Identify relevant features for sentiment analysis, such as review content, helpfulness ratings, and other metadata.</a:t>
            </a:r>
            <a:endParaRPr lang="en-US" sz="1750" dirty="0"/>
          </a:p>
        </p:txBody>
      </p:sp>
      <p:sp>
        <p:nvSpPr>
          <p:cNvPr id="8" name="Text 6"/>
          <p:cNvSpPr/>
          <p:nvPr/>
        </p:nvSpPr>
        <p:spPr>
          <a:xfrm>
            <a:off x="2703790" y="3884533"/>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Text Preprocessing:</a:t>
            </a:r>
            <a:endParaRPr lang="en-US" sz="1750" dirty="0"/>
          </a:p>
        </p:txBody>
      </p:sp>
      <p:sp>
        <p:nvSpPr>
          <p:cNvPr id="9" name="Text 7"/>
          <p:cNvSpPr/>
          <p:nvPr/>
        </p:nvSpPr>
        <p:spPr>
          <a:xfrm>
            <a:off x="3059311" y="4328755"/>
            <a:ext cx="9222581"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Convert to Lowercase: Ensure uniformity by converting all text to lowercase.</a:t>
            </a:r>
            <a:endParaRPr lang="en-US" sz="1750" dirty="0"/>
          </a:p>
        </p:txBody>
      </p:sp>
      <p:sp>
        <p:nvSpPr>
          <p:cNvPr id="10" name="Text 8"/>
          <p:cNvSpPr/>
          <p:nvPr/>
        </p:nvSpPr>
        <p:spPr>
          <a:xfrm>
            <a:off x="3059311" y="4772978"/>
            <a:ext cx="9222581"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Tokenization: Split review content into individual words or tokens for further processing.</a:t>
            </a:r>
            <a:endParaRPr lang="en-US" sz="1750" dirty="0"/>
          </a:p>
        </p:txBody>
      </p:sp>
      <p:sp>
        <p:nvSpPr>
          <p:cNvPr id="11" name="Text 9"/>
          <p:cNvSpPr/>
          <p:nvPr/>
        </p:nvSpPr>
        <p:spPr>
          <a:xfrm>
            <a:off x="3059311" y="5217200"/>
            <a:ext cx="9222581" cy="710803"/>
          </a:xfrm>
          <a:prstGeom prst="rect">
            <a:avLst/>
          </a:prstGeom>
          <a:noFill/>
          <a:ln/>
        </p:spPr>
        <p:txBody>
          <a:bodyPr wrap="square" rtlCol="0" anchor="t"/>
          <a:lstStyle/>
          <a:p>
            <a:pPr marL="685800" lvl="1"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Stop Word Removal: Eliminate common stop words like "the", "a", and "is" to focus on meaningful content.</a:t>
            </a:r>
            <a:endParaRPr lang="en-US" sz="1750" dirty="0"/>
          </a:p>
        </p:txBody>
      </p:sp>
      <p:sp>
        <p:nvSpPr>
          <p:cNvPr id="12" name="Text 10"/>
          <p:cNvSpPr/>
          <p:nvPr/>
        </p:nvSpPr>
        <p:spPr>
          <a:xfrm>
            <a:off x="3059311" y="6016823"/>
            <a:ext cx="9222581" cy="710803"/>
          </a:xfrm>
          <a:prstGeom prst="rect">
            <a:avLst/>
          </a:prstGeom>
          <a:noFill/>
          <a:ln/>
        </p:spPr>
        <p:txBody>
          <a:bodyPr wrap="square" rtlCol="0" anchor="t"/>
          <a:lstStyle/>
          <a:p>
            <a:pPr marL="685800" lvl="1"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Stemming/Lemmatization: Reduce words to their base or dictionary form to normalize the text and improve consistency.</a:t>
            </a:r>
            <a:endParaRPr lang="en-US" sz="1750" dirty="0"/>
          </a:p>
        </p:txBody>
      </p:sp>
      <p:sp>
        <p:nvSpPr>
          <p:cNvPr id="13" name="Text 11"/>
          <p:cNvSpPr/>
          <p:nvPr/>
        </p:nvSpPr>
        <p:spPr>
          <a:xfrm>
            <a:off x="3059311" y="6816447"/>
            <a:ext cx="9222581" cy="710803"/>
          </a:xfrm>
          <a:prstGeom prst="rect">
            <a:avLst/>
          </a:prstGeom>
          <a:noFill/>
          <a:ln/>
        </p:spPr>
        <p:txBody>
          <a:bodyPr wrap="square" rtlCol="0" anchor="t"/>
          <a:lstStyle/>
          <a:p>
            <a:pPr marL="685800" lvl="1"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Other Preprocessing Steps: Depending on the specific requirements, additional preprocessing steps such as removing punctuation or special characters may be performed.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518523"/>
            <a:ext cx="555498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Vectorizing Text Data</a:t>
            </a:r>
            <a:endParaRPr lang="en-US" sz="4374" dirty="0"/>
          </a:p>
        </p:txBody>
      </p:sp>
      <p:sp>
        <p:nvSpPr>
          <p:cNvPr id="5" name="Text 3"/>
          <p:cNvSpPr/>
          <p:nvPr/>
        </p:nvSpPr>
        <p:spPr>
          <a:xfrm>
            <a:off x="2348389" y="2657237"/>
            <a:ext cx="9933503" cy="710803"/>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When working with textual data, it's important to convert it into a numerical format that can be used for model training. This process is known as vectorization.</a:t>
            </a:r>
            <a:endParaRPr lang="en-US" sz="1750" dirty="0"/>
          </a:p>
        </p:txBody>
      </p:sp>
      <p:sp>
        <p:nvSpPr>
          <p:cNvPr id="6" name="Text 4"/>
          <p:cNvSpPr/>
          <p:nvPr/>
        </p:nvSpPr>
        <p:spPr>
          <a:xfrm>
            <a:off x="2348389" y="3617952"/>
            <a:ext cx="9933503" cy="1777008"/>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One common technique for vectorizing text is using TF-IDF (Term Frequency-Inverse Document Frequency) vectorization. This method represents the textual content numerically while preserving semantic meaning. It assigns weights to each word based on how often it appears in the document and how important it is in the entire corpus of documents. This allows the model to capture the context and meaning of the words, rather than just their frequency.</a:t>
            </a:r>
            <a:endParaRPr lang="en-US" sz="1750" dirty="0"/>
          </a:p>
        </p:txBody>
      </p:sp>
      <p:sp>
        <p:nvSpPr>
          <p:cNvPr id="7" name="Text 5"/>
          <p:cNvSpPr/>
          <p:nvPr/>
        </p:nvSpPr>
        <p:spPr>
          <a:xfrm>
            <a:off x="2348389" y="5644872"/>
            <a:ext cx="9933503"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Vectorizing the text data is a crucial step in preparing it for input into the LSTM model for training. By representing the data numerically, the model can learn from it and make predictions based on the patterns it learns from the training data.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478286" y="596265"/>
            <a:ext cx="6235541" cy="676275"/>
          </a:xfrm>
          <a:prstGeom prst="rect">
            <a:avLst/>
          </a:prstGeom>
          <a:noFill/>
          <a:ln/>
        </p:spPr>
        <p:txBody>
          <a:bodyPr wrap="none" rtlCol="0" anchor="t"/>
          <a:lstStyle/>
          <a:p>
            <a:pPr marL="0" indent="0">
              <a:lnSpc>
                <a:spcPts val="5325"/>
              </a:lnSpc>
              <a:buNone/>
            </a:pPr>
            <a:r>
              <a:rPr lang="en-US" sz="4260" dirty="0">
                <a:solidFill>
                  <a:srgbClr val="FFD9BE"/>
                </a:solidFill>
                <a:latin typeface="Quattrocento" pitchFamily="34" charset="0"/>
                <a:ea typeface="Quattrocento" pitchFamily="34" charset="-122"/>
                <a:cs typeface="Quattrocento" pitchFamily="34" charset="-120"/>
              </a:rPr>
              <a:t>LSTM Model Architecture</a:t>
            </a:r>
            <a:endParaRPr lang="en-US" sz="4260" dirty="0"/>
          </a:p>
        </p:txBody>
      </p:sp>
      <p:sp>
        <p:nvSpPr>
          <p:cNvPr id="5" name="Text 3"/>
          <p:cNvSpPr/>
          <p:nvPr/>
        </p:nvSpPr>
        <p:spPr>
          <a:xfrm>
            <a:off x="2478286" y="1597104"/>
            <a:ext cx="4327684" cy="540901"/>
          </a:xfrm>
          <a:prstGeom prst="rect">
            <a:avLst/>
          </a:prstGeom>
          <a:noFill/>
          <a:ln/>
        </p:spPr>
        <p:txBody>
          <a:bodyPr wrap="none" rtlCol="0" anchor="t"/>
          <a:lstStyle/>
          <a:p>
            <a:pPr marL="0" indent="0">
              <a:lnSpc>
                <a:spcPts val="4260"/>
              </a:lnSpc>
              <a:buNone/>
            </a:pPr>
            <a:r>
              <a:rPr lang="en-US" sz="3408" dirty="0">
                <a:solidFill>
                  <a:srgbClr val="FFD9BE"/>
                </a:solidFill>
                <a:latin typeface="Quattrocento" pitchFamily="34" charset="0"/>
                <a:ea typeface="Quattrocento" pitchFamily="34" charset="-122"/>
                <a:cs typeface="Quattrocento" pitchFamily="34" charset="-120"/>
              </a:rPr>
              <a:t>Overview</a:t>
            </a:r>
            <a:endParaRPr lang="en-US" sz="3408" dirty="0"/>
          </a:p>
        </p:txBody>
      </p:sp>
      <p:sp>
        <p:nvSpPr>
          <p:cNvPr id="6" name="Text 4"/>
          <p:cNvSpPr/>
          <p:nvPr/>
        </p:nvSpPr>
        <p:spPr>
          <a:xfrm>
            <a:off x="2478286" y="2462570"/>
            <a:ext cx="9673828" cy="692229"/>
          </a:xfrm>
          <a:prstGeom prst="rect">
            <a:avLst/>
          </a:prstGeom>
          <a:noFill/>
          <a:ln/>
        </p:spPr>
        <p:txBody>
          <a:bodyPr wrap="square" rtlCol="0" anchor="t"/>
          <a:lstStyle/>
          <a:p>
            <a:pPr marL="0" indent="0">
              <a:lnSpc>
                <a:spcPts val="2726"/>
              </a:lnSpc>
              <a:buNone/>
            </a:pPr>
            <a:r>
              <a:rPr lang="en-US" sz="1704" dirty="0">
                <a:solidFill>
                  <a:srgbClr val="F9EEE7"/>
                </a:solidFill>
                <a:latin typeface="Quattrocento" pitchFamily="34" charset="0"/>
                <a:ea typeface="Quattrocento" pitchFamily="34" charset="-122"/>
                <a:cs typeface="Quattrocento" pitchFamily="34" charset="-120"/>
              </a:rPr>
              <a:t>The LSTM model utilizes a recurrent neural network architecture to analyze sentiment in PUBG reviews.</a:t>
            </a:r>
            <a:endParaRPr lang="en-US" sz="1704" dirty="0"/>
          </a:p>
        </p:txBody>
      </p:sp>
      <p:pic>
        <p:nvPicPr>
          <p:cNvPr id="7" name="Image 0" descr="preencoded.png"/>
          <p:cNvPicPr>
            <a:picLocks noChangeAspect="1"/>
          </p:cNvPicPr>
          <p:nvPr/>
        </p:nvPicPr>
        <p:blipFill>
          <a:blip r:embed="rId3"/>
          <a:stretch>
            <a:fillRect/>
          </a:stretch>
        </p:blipFill>
        <p:spPr>
          <a:xfrm>
            <a:off x="4837390" y="3398163"/>
            <a:ext cx="4955619" cy="3369707"/>
          </a:xfrm>
          <a:prstGeom prst="rect">
            <a:avLst/>
          </a:prstGeom>
        </p:spPr>
      </p:pic>
      <p:sp>
        <p:nvSpPr>
          <p:cNvPr id="8" name="Text 5"/>
          <p:cNvSpPr/>
          <p:nvPr/>
        </p:nvSpPr>
        <p:spPr>
          <a:xfrm>
            <a:off x="2478286" y="7092434"/>
            <a:ext cx="4327684" cy="540901"/>
          </a:xfrm>
          <a:prstGeom prst="rect">
            <a:avLst/>
          </a:prstGeom>
          <a:noFill/>
          <a:ln/>
        </p:spPr>
        <p:txBody>
          <a:bodyPr wrap="none" rtlCol="0" anchor="t"/>
          <a:lstStyle/>
          <a:p>
            <a:pPr marL="0" indent="0">
              <a:lnSpc>
                <a:spcPts val="4260"/>
              </a:lnSpc>
              <a:buNone/>
            </a:pPr>
            <a:endParaRPr lang="en-US" sz="340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404699"/>
            <a:ext cx="4443889" cy="555427"/>
          </a:xfrm>
          <a:prstGeom prst="rect">
            <a:avLst/>
          </a:prstGeom>
          <a:noFill/>
          <a:ln/>
        </p:spPr>
        <p:txBody>
          <a:bodyPr wrap="none" rtlCol="0" anchor="t"/>
          <a:lstStyle/>
          <a:p>
            <a:pPr marL="0" indent="0">
              <a:lnSpc>
                <a:spcPts val="4374"/>
              </a:lnSpc>
              <a:buNone/>
            </a:pPr>
            <a:r>
              <a:rPr lang="en-US" sz="3499" dirty="0">
                <a:solidFill>
                  <a:srgbClr val="FFD9BE"/>
                </a:solidFill>
                <a:latin typeface="Quattrocento" pitchFamily="34" charset="0"/>
                <a:ea typeface="Quattrocento" pitchFamily="34" charset="-122"/>
                <a:cs typeface="Quattrocento" pitchFamily="34" charset="-120"/>
              </a:rPr>
              <a:t>Layers</a:t>
            </a:r>
            <a:endParaRPr lang="en-US" sz="3499" dirty="0"/>
          </a:p>
        </p:txBody>
      </p:sp>
      <p:sp>
        <p:nvSpPr>
          <p:cNvPr id="5" name="Text 3"/>
          <p:cNvSpPr/>
          <p:nvPr/>
        </p:nvSpPr>
        <p:spPr>
          <a:xfrm>
            <a:off x="2703790" y="2404467"/>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Embedding Layer: Converts the vectorized text data into a format suitable for input into the LSTM layers.</a:t>
            </a:r>
            <a:endParaRPr lang="en-US" sz="1750" dirty="0"/>
          </a:p>
        </p:txBody>
      </p:sp>
      <p:sp>
        <p:nvSpPr>
          <p:cNvPr id="6" name="Text 4"/>
          <p:cNvSpPr/>
          <p:nvPr/>
        </p:nvSpPr>
        <p:spPr>
          <a:xfrm>
            <a:off x="2703790" y="3204091"/>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LSTM Layers: Implements the core functionality of the model by processing the input data and generating output sequences.</a:t>
            </a:r>
            <a:endParaRPr lang="en-US" sz="1750" dirty="0"/>
          </a:p>
        </p:txBody>
      </p:sp>
      <p:sp>
        <p:nvSpPr>
          <p:cNvPr id="7" name="Text 5"/>
          <p:cNvSpPr/>
          <p:nvPr/>
        </p:nvSpPr>
        <p:spPr>
          <a:xfrm>
            <a:off x="2703790" y="4003715"/>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Fully Connected Layers: Transforms the output sequences into a binary sentiment prediction.</a:t>
            </a:r>
            <a:endParaRPr lang="en-US" sz="1750" dirty="0"/>
          </a:p>
        </p:txBody>
      </p:sp>
      <p:sp>
        <p:nvSpPr>
          <p:cNvPr id="8" name="Text 6"/>
          <p:cNvSpPr/>
          <p:nvPr/>
        </p:nvSpPr>
        <p:spPr>
          <a:xfrm>
            <a:off x="2348389" y="4692372"/>
            <a:ext cx="4443889" cy="555427"/>
          </a:xfrm>
          <a:prstGeom prst="rect">
            <a:avLst/>
          </a:prstGeom>
          <a:noFill/>
          <a:ln/>
        </p:spPr>
        <p:txBody>
          <a:bodyPr wrap="none" rtlCol="0" anchor="t"/>
          <a:lstStyle/>
          <a:p>
            <a:pPr marL="0" indent="0">
              <a:lnSpc>
                <a:spcPts val="4374"/>
              </a:lnSpc>
              <a:buNone/>
            </a:pPr>
            <a:r>
              <a:rPr lang="en-US" sz="3499" dirty="0">
                <a:solidFill>
                  <a:srgbClr val="FFD9BE"/>
                </a:solidFill>
                <a:latin typeface="Quattrocento" pitchFamily="34" charset="0"/>
                <a:ea typeface="Quattrocento" pitchFamily="34" charset="-122"/>
                <a:cs typeface="Quattrocento" pitchFamily="34" charset="-120"/>
              </a:rPr>
              <a:t>Parameters</a:t>
            </a:r>
            <a:endParaRPr lang="en-US" sz="3499" dirty="0"/>
          </a:p>
        </p:txBody>
      </p:sp>
      <p:sp>
        <p:nvSpPr>
          <p:cNvPr id="9" name="Text 7"/>
          <p:cNvSpPr/>
          <p:nvPr/>
        </p:nvSpPr>
        <p:spPr>
          <a:xfrm>
            <a:off x="2703790" y="5581055"/>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Hidden Units: 128</a:t>
            </a:r>
            <a:endParaRPr lang="en-US" sz="1750" dirty="0"/>
          </a:p>
        </p:txBody>
      </p:sp>
      <p:sp>
        <p:nvSpPr>
          <p:cNvPr id="10" name="Text 8"/>
          <p:cNvSpPr/>
          <p:nvPr/>
        </p:nvSpPr>
        <p:spPr>
          <a:xfrm>
            <a:off x="2703790" y="602527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Activation Function: Hyperbolic Tangent (tanh)</a:t>
            </a:r>
            <a:endParaRPr lang="en-US" sz="1750" dirty="0"/>
          </a:p>
        </p:txBody>
      </p:sp>
      <p:sp>
        <p:nvSpPr>
          <p:cNvPr id="11" name="Text 9"/>
          <p:cNvSpPr/>
          <p:nvPr/>
        </p:nvSpPr>
        <p:spPr>
          <a:xfrm>
            <a:off x="2703790" y="646949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9EEE7"/>
                </a:solidFill>
                <a:latin typeface="Quattrocento" pitchFamily="34" charset="0"/>
                <a:ea typeface="Quattrocento" pitchFamily="34" charset="-122"/>
                <a:cs typeface="Quattrocento" pitchFamily="34" charset="-120"/>
              </a:rPr>
              <a:t>Dropout Rate: 0.2</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Custom</PresentationFormat>
  <Paragraphs>87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shanmuk</cp:lastModifiedBy>
  <cp:revision>2</cp:revision>
  <dcterms:created xsi:type="dcterms:W3CDTF">2024-03-24T12:38:31Z</dcterms:created>
  <dcterms:modified xsi:type="dcterms:W3CDTF">2024-03-24T12:40:11Z</dcterms:modified>
</cp:coreProperties>
</file>