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obster"/>
      <p:regular r:id="rId16"/>
    </p:embeddedFont>
    <p:embeddedFont>
      <p:font typeface="Lato"/>
      <p:regular r:id="rId17"/>
      <p:bold r:id="rId18"/>
      <p:italic r:id="rId19"/>
      <p:boldItalic r:id="rId20"/>
    </p:embeddedFont>
    <p:embeddedFont>
      <p:font typeface="Pacifico"/>
      <p:regular r:id="rId21"/>
    </p:embeddedFont>
    <p:embeddedFont>
      <p:font typeface="Bree Serif"/>
      <p:regular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BreeSerif-regular.fntdata"/><Relationship Id="rId10" Type="http://schemas.openxmlformats.org/officeDocument/2006/relationships/slide" Target="slides/slide5.xml"/><Relationship Id="rId21" Type="http://schemas.openxmlformats.org/officeDocument/2006/relationships/font" Target="fonts/Pacifico-regular.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font" Target="fonts/Lobster-regular.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837fcae4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837fcae4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837fcae4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837fcae4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8335b3f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8335b3f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837fcae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837fcae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837fcae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837fcae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837fcae4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837fcae4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837fcae4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837fcae4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837fcae4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837fcae4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837fcae4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837fcae4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Lato"/>
                <a:ea typeface="Lato"/>
                <a:cs typeface="Lato"/>
                <a:sym typeface="Lato"/>
              </a:rPr>
              <a:t>INTERNSHIP REPORT PRESENTATION</a:t>
            </a:r>
            <a:endParaRPr b="1">
              <a:latin typeface="Lato"/>
              <a:ea typeface="Lato"/>
              <a:cs typeface="Lato"/>
              <a:sym typeface="Lato"/>
            </a:endParaRPr>
          </a:p>
        </p:txBody>
      </p:sp>
      <p:pic>
        <p:nvPicPr>
          <p:cNvPr id="55" name="Google Shape;55;p13"/>
          <p:cNvPicPr preferRelativeResize="0"/>
          <p:nvPr/>
        </p:nvPicPr>
        <p:blipFill>
          <a:blip r:embed="rId3">
            <a:alphaModFix/>
          </a:blip>
          <a:stretch>
            <a:fillRect/>
          </a:stretch>
        </p:blipFill>
        <p:spPr>
          <a:xfrm>
            <a:off x="2295613" y="162325"/>
            <a:ext cx="4552785" cy="2529325"/>
          </a:xfrm>
          <a:prstGeom prst="rect">
            <a:avLst/>
          </a:prstGeom>
          <a:noFill/>
          <a:ln>
            <a:noFill/>
          </a:ln>
        </p:spPr>
      </p:pic>
      <p:sp>
        <p:nvSpPr>
          <p:cNvPr id="56" name="Google Shape;56;p13"/>
          <p:cNvSpPr txBox="1"/>
          <p:nvPr>
            <p:ph idx="1" type="subTitle"/>
          </p:nvPr>
        </p:nvSpPr>
        <p:spPr>
          <a:xfrm>
            <a:off x="4790000" y="3626725"/>
            <a:ext cx="3452400" cy="377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latin typeface="Bree Serif"/>
                <a:ea typeface="Bree Serif"/>
                <a:cs typeface="Bree Serif"/>
                <a:sym typeface="Bree Serif"/>
              </a:rPr>
              <a:t>-By Vedang Gupta (21BCG10122)</a:t>
            </a:r>
            <a:endParaRPr>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2942100" y="2125500"/>
            <a:ext cx="3259800" cy="8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20">
                <a:latin typeface="Lobster"/>
                <a:ea typeface="Lobster"/>
                <a:cs typeface="Lobster"/>
                <a:sym typeface="Lobster"/>
              </a:rPr>
              <a:t>Thank You</a:t>
            </a:r>
            <a:endParaRPr sz="452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1288350" y="2082125"/>
            <a:ext cx="65673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Pacifico"/>
                <a:ea typeface="Pacifico"/>
                <a:cs typeface="Pacifico"/>
                <a:sym typeface="Pacifico"/>
              </a:rPr>
              <a:t>I did my internship with Hindireadings.com, which is a blogging website that specializes in tutorials and Hindi </a:t>
            </a:r>
            <a:r>
              <a:rPr lang="en">
                <a:latin typeface="Pacifico"/>
                <a:ea typeface="Pacifico"/>
                <a:cs typeface="Pacifico"/>
                <a:sym typeface="Pacifico"/>
              </a:rPr>
              <a:t>Folk Stories</a:t>
            </a:r>
            <a:endParaRPr>
              <a:latin typeface="Pacifico"/>
              <a:ea typeface="Pacifico"/>
              <a:cs typeface="Pacifico"/>
              <a:sym typeface="Pacifico"/>
            </a:endParaRPr>
          </a:p>
        </p:txBody>
      </p:sp>
      <p:pic>
        <p:nvPicPr>
          <p:cNvPr id="62" name="Google Shape;62;p14"/>
          <p:cNvPicPr preferRelativeResize="0"/>
          <p:nvPr/>
        </p:nvPicPr>
        <p:blipFill>
          <a:blip r:embed="rId3">
            <a:alphaModFix/>
          </a:blip>
          <a:stretch>
            <a:fillRect/>
          </a:stretch>
        </p:blipFill>
        <p:spPr>
          <a:xfrm>
            <a:off x="2771273" y="723900"/>
            <a:ext cx="3601450" cy="90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ato"/>
                <a:ea typeface="Lato"/>
                <a:cs typeface="Lato"/>
                <a:sym typeface="Lato"/>
              </a:rPr>
              <a:t>DOMAIN AND RESPONSIBILITIES</a:t>
            </a:r>
            <a:endParaRPr b="1">
              <a:latin typeface="Lato"/>
              <a:ea typeface="Lato"/>
              <a:cs typeface="Lato"/>
              <a:sym typeface="Lato"/>
            </a:endParaRPr>
          </a:p>
        </p:txBody>
      </p:sp>
      <p:sp>
        <p:nvSpPr>
          <p:cNvPr id="68" name="Google Shape;68;p15"/>
          <p:cNvSpPr txBox="1"/>
          <p:nvPr>
            <p:ph idx="1" type="body"/>
          </p:nvPr>
        </p:nvSpPr>
        <p:spPr>
          <a:xfrm>
            <a:off x="3869700" y="1386763"/>
            <a:ext cx="496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fortaa"/>
                <a:ea typeface="Comfortaa"/>
                <a:cs typeface="Comfortaa"/>
                <a:sym typeface="Comfortaa"/>
              </a:rPr>
              <a:t>Domain: Frontend Architecture &amp; UI/UX Design</a:t>
            </a:r>
            <a:endParaRPr sz="1600">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en" sz="1600">
                <a:latin typeface="Comfortaa"/>
                <a:ea typeface="Comfortaa"/>
                <a:cs typeface="Comfortaa"/>
                <a:sym typeface="Comfortaa"/>
              </a:rPr>
              <a:t>Migration of the website from WordPress to Next.js. </a:t>
            </a:r>
            <a:endParaRPr sz="1600">
              <a:latin typeface="Comfortaa"/>
              <a:ea typeface="Comfortaa"/>
              <a:cs typeface="Comfortaa"/>
              <a:sym typeface="Comfortaa"/>
            </a:endParaRPr>
          </a:p>
          <a:p>
            <a:pPr indent="0" lvl="0" marL="0" rtl="0" algn="l">
              <a:spcBef>
                <a:spcPts val="1200"/>
              </a:spcBef>
              <a:spcAft>
                <a:spcPts val="0"/>
              </a:spcAft>
              <a:buNone/>
            </a:pPr>
            <a:r>
              <a:rPr lang="en" sz="1600">
                <a:latin typeface="Comfortaa"/>
                <a:ea typeface="Comfortaa"/>
                <a:cs typeface="Comfortaa"/>
                <a:sym typeface="Comfortaa"/>
              </a:rPr>
              <a:t>Creating comprehensive website architecture diagrams </a:t>
            </a:r>
            <a:endParaRPr sz="1600">
              <a:latin typeface="Comfortaa"/>
              <a:ea typeface="Comfortaa"/>
              <a:cs typeface="Comfortaa"/>
              <a:sym typeface="Comfortaa"/>
            </a:endParaRPr>
          </a:p>
          <a:p>
            <a:pPr indent="0" lvl="0" marL="0" rtl="0" algn="l">
              <a:spcBef>
                <a:spcPts val="1200"/>
              </a:spcBef>
              <a:spcAft>
                <a:spcPts val="1200"/>
              </a:spcAft>
              <a:buNone/>
            </a:pPr>
            <a:r>
              <a:rPr lang="en" sz="1600">
                <a:latin typeface="Comfortaa"/>
                <a:ea typeface="Comfortaa"/>
                <a:cs typeface="Comfortaa"/>
                <a:sym typeface="Comfortaa"/>
              </a:rPr>
              <a:t>Developing Figma prototypes to streamline the migration process. </a:t>
            </a:r>
            <a:endParaRPr sz="1600">
              <a:latin typeface="Comfortaa"/>
              <a:ea typeface="Comfortaa"/>
              <a:cs typeface="Comfortaa"/>
              <a:sym typeface="Comfortaa"/>
            </a:endParaRPr>
          </a:p>
        </p:txBody>
      </p:sp>
      <p:pic>
        <p:nvPicPr>
          <p:cNvPr id="69" name="Google Shape;69;p15"/>
          <p:cNvPicPr preferRelativeResize="0"/>
          <p:nvPr/>
        </p:nvPicPr>
        <p:blipFill>
          <a:blip r:embed="rId3">
            <a:alphaModFix/>
          </a:blip>
          <a:stretch>
            <a:fillRect/>
          </a:stretch>
        </p:blipFill>
        <p:spPr>
          <a:xfrm>
            <a:off x="3" y="706089"/>
            <a:ext cx="4097097" cy="4097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ato"/>
                <a:ea typeface="Lato"/>
                <a:cs typeface="Lato"/>
                <a:sym typeface="Lato"/>
              </a:rPr>
              <a:t>CHALLENGES FACED</a:t>
            </a:r>
            <a:endParaRPr b="1">
              <a:latin typeface="Lato"/>
              <a:ea typeface="Lato"/>
              <a:cs typeface="Lato"/>
              <a:sym typeface="Lato"/>
            </a:endParaRPr>
          </a:p>
        </p:txBody>
      </p:sp>
      <p:sp>
        <p:nvSpPr>
          <p:cNvPr id="75" name="Google Shape;75;p16"/>
          <p:cNvSpPr txBox="1"/>
          <p:nvPr>
            <p:ph idx="1" type="body"/>
          </p:nvPr>
        </p:nvSpPr>
        <p:spPr>
          <a:xfrm>
            <a:off x="311700" y="1152475"/>
            <a:ext cx="496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fortaa"/>
                <a:ea typeface="Comfortaa"/>
                <a:cs typeface="Comfortaa"/>
                <a:sym typeface="Comfortaa"/>
              </a:rPr>
              <a:t>I faced 3 main challenges during this internship:</a:t>
            </a:r>
            <a:endParaRPr sz="1600">
              <a:latin typeface="Comfortaa"/>
              <a:ea typeface="Comfortaa"/>
              <a:cs typeface="Comfortaa"/>
              <a:sym typeface="Comfortaa"/>
            </a:endParaRPr>
          </a:p>
          <a:p>
            <a:pPr indent="0" lvl="0" marL="0" rtl="0" algn="l">
              <a:spcBef>
                <a:spcPts val="1200"/>
              </a:spcBef>
              <a:spcAft>
                <a:spcPts val="0"/>
              </a:spcAft>
              <a:buNone/>
            </a:pPr>
            <a:r>
              <a:t/>
            </a:r>
            <a:endParaRPr sz="1600">
              <a:latin typeface="Comfortaa"/>
              <a:ea typeface="Comfortaa"/>
              <a:cs typeface="Comfortaa"/>
              <a:sym typeface="Comfortaa"/>
            </a:endParaRPr>
          </a:p>
          <a:p>
            <a:pPr indent="-330200" lvl="0" marL="457200" rtl="0" algn="l">
              <a:spcBef>
                <a:spcPts val="1200"/>
              </a:spcBef>
              <a:spcAft>
                <a:spcPts val="0"/>
              </a:spcAft>
              <a:buSzPts val="1600"/>
              <a:buFont typeface="Comfortaa"/>
              <a:buAutoNum type="arabicPeriod"/>
            </a:pPr>
            <a:r>
              <a:rPr lang="en" sz="1600">
                <a:latin typeface="Comfortaa"/>
                <a:ea typeface="Comfortaa"/>
                <a:cs typeface="Comfortaa"/>
                <a:sym typeface="Comfortaa"/>
              </a:rPr>
              <a:t>Dealing with WordPress issues.</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AutoNum type="arabicPeriod"/>
            </a:pPr>
            <a:r>
              <a:rPr lang="en" sz="1600">
                <a:latin typeface="Comfortaa"/>
                <a:ea typeface="Comfortaa"/>
                <a:cs typeface="Comfortaa"/>
                <a:sym typeface="Comfortaa"/>
              </a:rPr>
              <a:t>Creating a site architecture diagram that would be easy to navigate, while at the same time not being too jarring.</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AutoNum type="arabicPeriod"/>
            </a:pPr>
            <a:r>
              <a:rPr lang="en" sz="1600">
                <a:latin typeface="Comfortaa"/>
                <a:ea typeface="Comfortaa"/>
                <a:cs typeface="Comfortaa"/>
                <a:sym typeface="Comfortaa"/>
              </a:rPr>
              <a:t>Learning and developing designs on Figma.</a:t>
            </a:r>
            <a:endParaRPr sz="1600">
              <a:latin typeface="Comfortaa"/>
              <a:ea typeface="Comfortaa"/>
              <a:cs typeface="Comfortaa"/>
              <a:sym typeface="Comfortaa"/>
            </a:endParaRPr>
          </a:p>
        </p:txBody>
      </p:sp>
      <p:pic>
        <p:nvPicPr>
          <p:cNvPr id="76" name="Google Shape;76;p16"/>
          <p:cNvPicPr preferRelativeResize="0"/>
          <p:nvPr/>
        </p:nvPicPr>
        <p:blipFill>
          <a:blip r:embed="rId3">
            <a:alphaModFix/>
          </a:blip>
          <a:stretch>
            <a:fillRect/>
          </a:stretch>
        </p:blipFill>
        <p:spPr>
          <a:xfrm>
            <a:off x="994742" y="0"/>
            <a:ext cx="8149258"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381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ato"/>
                <a:ea typeface="Lato"/>
                <a:cs typeface="Lato"/>
                <a:sym typeface="Lato"/>
              </a:rPr>
              <a:t>WORDPRESS ISSUES</a:t>
            </a:r>
            <a:endParaRPr b="1">
              <a:latin typeface="Lato"/>
              <a:ea typeface="Lato"/>
              <a:cs typeface="Lato"/>
              <a:sym typeface="Lato"/>
            </a:endParaRPr>
          </a:p>
        </p:txBody>
      </p:sp>
      <p:pic>
        <p:nvPicPr>
          <p:cNvPr id="82" name="Google Shape;82;p17"/>
          <p:cNvPicPr preferRelativeResize="0"/>
          <p:nvPr/>
        </p:nvPicPr>
        <p:blipFill>
          <a:blip r:embed="rId3">
            <a:alphaModFix/>
          </a:blip>
          <a:stretch>
            <a:fillRect/>
          </a:stretch>
        </p:blipFill>
        <p:spPr>
          <a:xfrm>
            <a:off x="4537775" y="2212275"/>
            <a:ext cx="4606225" cy="2931225"/>
          </a:xfrm>
          <a:prstGeom prst="rect">
            <a:avLst/>
          </a:prstGeom>
          <a:noFill/>
          <a:ln>
            <a:noFill/>
          </a:ln>
        </p:spPr>
      </p:pic>
      <p:sp>
        <p:nvSpPr>
          <p:cNvPr id="83" name="Google Shape;83;p17"/>
          <p:cNvSpPr txBox="1"/>
          <p:nvPr>
            <p:ph idx="1" type="body"/>
          </p:nvPr>
        </p:nvSpPr>
        <p:spPr>
          <a:xfrm>
            <a:off x="4572000" y="445025"/>
            <a:ext cx="4319700" cy="16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latin typeface="Comfortaa"/>
                <a:ea typeface="Comfortaa"/>
                <a:cs typeface="Comfortaa"/>
                <a:sym typeface="Comfortaa"/>
              </a:rPr>
              <a:t>What is WordPress?</a:t>
            </a:r>
            <a:r>
              <a:rPr lang="en" sz="1600">
                <a:latin typeface="Comfortaa"/>
                <a:ea typeface="Comfortaa"/>
                <a:cs typeface="Comfortaa"/>
                <a:sym typeface="Comfortaa"/>
              </a:rPr>
              <a:t> WordPress is a free and </a:t>
            </a:r>
            <a:r>
              <a:rPr b="1" lang="en" sz="1600" u="sng">
                <a:latin typeface="Comfortaa"/>
                <a:ea typeface="Comfortaa"/>
                <a:cs typeface="Comfortaa"/>
                <a:sym typeface="Comfortaa"/>
              </a:rPr>
              <a:t>open-source</a:t>
            </a:r>
            <a:r>
              <a:rPr lang="en" sz="1600">
                <a:latin typeface="Comfortaa"/>
                <a:ea typeface="Comfortaa"/>
                <a:cs typeface="Comfortaa"/>
                <a:sym typeface="Comfortaa"/>
              </a:rPr>
              <a:t> content management system (CMS) that allows users to create and manage websites and blogs.</a:t>
            </a:r>
            <a:endParaRPr sz="1600">
              <a:latin typeface="Comfortaa"/>
              <a:ea typeface="Comfortaa"/>
              <a:cs typeface="Comfortaa"/>
              <a:sym typeface="Comfortaa"/>
            </a:endParaRPr>
          </a:p>
        </p:txBody>
      </p:sp>
      <p:sp>
        <p:nvSpPr>
          <p:cNvPr id="84" name="Google Shape;84;p17"/>
          <p:cNvSpPr txBox="1"/>
          <p:nvPr>
            <p:ph idx="1" type="body"/>
          </p:nvPr>
        </p:nvSpPr>
        <p:spPr>
          <a:xfrm>
            <a:off x="396000" y="2048075"/>
            <a:ext cx="3644400" cy="264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Comfortaa"/>
                <a:ea typeface="Comfortaa"/>
                <a:cs typeface="Comfortaa"/>
                <a:sym typeface="Comfortaa"/>
              </a:rPr>
              <a:t>Since WordPress is open source, it has many plugins that are made by the community and navigating which version of which plugin is being used in the website is extremely difficult at times without any version control system in place.</a:t>
            </a:r>
            <a:endParaRPr sz="1600">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5478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ato"/>
                <a:ea typeface="Lato"/>
                <a:cs typeface="Lato"/>
                <a:sym typeface="Lato"/>
              </a:rPr>
              <a:t>SITE ARCHITECTURE CHALLENGES</a:t>
            </a:r>
            <a:endParaRPr b="1">
              <a:latin typeface="Lato"/>
              <a:ea typeface="Lato"/>
              <a:cs typeface="Lato"/>
              <a:sym typeface="Lato"/>
            </a:endParaRPr>
          </a:p>
        </p:txBody>
      </p:sp>
      <p:sp>
        <p:nvSpPr>
          <p:cNvPr id="90" name="Google Shape;90;p18"/>
          <p:cNvSpPr txBox="1"/>
          <p:nvPr>
            <p:ph idx="1" type="body"/>
          </p:nvPr>
        </p:nvSpPr>
        <p:spPr>
          <a:xfrm>
            <a:off x="311700" y="1136300"/>
            <a:ext cx="5478000" cy="264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fortaa"/>
                <a:ea typeface="Comfortaa"/>
                <a:cs typeface="Comfortaa"/>
                <a:sym typeface="Comfortaa"/>
              </a:rPr>
              <a:t>Website Architecture is the most important part of any frontend design. How easy the website will be to navigate depends heavily on the site’s architecture.</a:t>
            </a:r>
            <a:endParaRPr sz="1600">
              <a:latin typeface="Comfortaa"/>
              <a:ea typeface="Comfortaa"/>
              <a:cs typeface="Comfortaa"/>
              <a:sym typeface="Comfortaa"/>
            </a:endParaRPr>
          </a:p>
          <a:p>
            <a:pPr indent="0" lvl="0" marL="0" rtl="0" algn="l">
              <a:spcBef>
                <a:spcPts val="1200"/>
              </a:spcBef>
              <a:spcAft>
                <a:spcPts val="1200"/>
              </a:spcAft>
              <a:buNone/>
            </a:pPr>
            <a:r>
              <a:rPr lang="en" sz="1600">
                <a:latin typeface="Comfortaa"/>
                <a:ea typeface="Comfortaa"/>
                <a:cs typeface="Comfortaa"/>
                <a:sym typeface="Comfortaa"/>
              </a:rPr>
              <a:t>Balancing simplicity of design for SEO, while also </a:t>
            </a:r>
            <a:r>
              <a:rPr lang="en" sz="1600">
                <a:latin typeface="Comfortaa"/>
                <a:ea typeface="Comfortaa"/>
                <a:cs typeface="Comfortaa"/>
                <a:sym typeface="Comfortaa"/>
              </a:rPr>
              <a:t>simultaneously</a:t>
            </a:r>
            <a:r>
              <a:rPr lang="en" sz="1600">
                <a:latin typeface="Comfortaa"/>
                <a:ea typeface="Comfortaa"/>
                <a:cs typeface="Comfortaa"/>
                <a:sym typeface="Comfortaa"/>
              </a:rPr>
              <a:t> maximizing internal links to reinforce the website’s architecture was the hardest part of this programme. </a:t>
            </a:r>
            <a:endParaRPr sz="1600">
              <a:latin typeface="Comfortaa"/>
              <a:ea typeface="Comfortaa"/>
              <a:cs typeface="Comfortaa"/>
              <a:sym typeface="Comfortaa"/>
            </a:endParaRPr>
          </a:p>
        </p:txBody>
      </p:sp>
      <p:pic>
        <p:nvPicPr>
          <p:cNvPr id="91" name="Google Shape;91;p18"/>
          <p:cNvPicPr preferRelativeResize="0"/>
          <p:nvPr/>
        </p:nvPicPr>
        <p:blipFill>
          <a:blip r:embed="rId3">
            <a:alphaModFix/>
          </a:blip>
          <a:stretch>
            <a:fillRect/>
          </a:stretch>
        </p:blipFill>
        <p:spPr>
          <a:xfrm>
            <a:off x="5789700" y="568650"/>
            <a:ext cx="3049500" cy="304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0" y="0"/>
            <a:ext cx="9144000" cy="51435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5478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ato"/>
                <a:ea typeface="Lato"/>
                <a:cs typeface="Lato"/>
                <a:sym typeface="Lato"/>
              </a:rPr>
              <a:t>LEARNING FIGMA</a:t>
            </a:r>
            <a:endParaRPr b="1">
              <a:latin typeface="Lato"/>
              <a:ea typeface="Lato"/>
              <a:cs typeface="Lato"/>
              <a:sym typeface="Lato"/>
            </a:endParaRPr>
          </a:p>
        </p:txBody>
      </p:sp>
      <p:sp>
        <p:nvSpPr>
          <p:cNvPr id="102" name="Google Shape;102;p20"/>
          <p:cNvSpPr txBox="1"/>
          <p:nvPr>
            <p:ph idx="1" type="body"/>
          </p:nvPr>
        </p:nvSpPr>
        <p:spPr>
          <a:xfrm>
            <a:off x="3004850" y="1101300"/>
            <a:ext cx="5708400" cy="294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fortaa"/>
                <a:ea typeface="Comfortaa"/>
                <a:cs typeface="Comfortaa"/>
                <a:sym typeface="Comfortaa"/>
              </a:rPr>
              <a:t>Figma is a cloud-based design tool that allows users to create, share, and test designs for digital products. </a:t>
            </a:r>
            <a:endParaRPr sz="1600">
              <a:latin typeface="Comfortaa"/>
              <a:ea typeface="Comfortaa"/>
              <a:cs typeface="Comfortaa"/>
              <a:sym typeface="Comfortaa"/>
            </a:endParaRPr>
          </a:p>
          <a:p>
            <a:pPr indent="0" lvl="0" marL="0" rtl="0" algn="l">
              <a:spcBef>
                <a:spcPts val="1200"/>
              </a:spcBef>
              <a:spcAft>
                <a:spcPts val="0"/>
              </a:spcAft>
              <a:buNone/>
            </a:pPr>
            <a:r>
              <a:rPr lang="en" sz="1600">
                <a:latin typeface="Comfortaa"/>
                <a:ea typeface="Comfortaa"/>
                <a:cs typeface="Comfortaa"/>
                <a:sym typeface="Comfortaa"/>
              </a:rPr>
              <a:t>It is the industry standard for designing websites and web-apps.</a:t>
            </a:r>
            <a:endParaRPr sz="1600">
              <a:latin typeface="Comfortaa"/>
              <a:ea typeface="Comfortaa"/>
              <a:cs typeface="Comfortaa"/>
              <a:sym typeface="Comfortaa"/>
            </a:endParaRPr>
          </a:p>
          <a:p>
            <a:pPr indent="0" lvl="0" marL="0" rtl="0" algn="l">
              <a:spcBef>
                <a:spcPts val="1200"/>
              </a:spcBef>
              <a:spcAft>
                <a:spcPts val="1200"/>
              </a:spcAft>
              <a:buNone/>
            </a:pPr>
            <a:r>
              <a:rPr lang="en" sz="1600">
                <a:latin typeface="Comfortaa"/>
                <a:ea typeface="Comfortaa"/>
                <a:cs typeface="Comfortaa"/>
                <a:sym typeface="Comfortaa"/>
              </a:rPr>
              <a:t>All in all, learning to design the frontend of a website on Figma was the most fun part of this internship programme. </a:t>
            </a:r>
            <a:endParaRPr sz="1600">
              <a:latin typeface="Comfortaa"/>
              <a:ea typeface="Comfortaa"/>
              <a:cs typeface="Comfortaa"/>
              <a:sym typeface="Comfortaa"/>
            </a:endParaRPr>
          </a:p>
        </p:txBody>
      </p:sp>
      <p:pic>
        <p:nvPicPr>
          <p:cNvPr id="103" name="Google Shape;103;p20"/>
          <p:cNvPicPr preferRelativeResize="0"/>
          <p:nvPr/>
        </p:nvPicPr>
        <p:blipFill>
          <a:blip r:embed="rId3">
            <a:alphaModFix/>
          </a:blip>
          <a:stretch>
            <a:fillRect/>
          </a:stretch>
        </p:blipFill>
        <p:spPr>
          <a:xfrm>
            <a:off x="268150" y="1017725"/>
            <a:ext cx="2564974" cy="3847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7566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ato"/>
                <a:ea typeface="Lato"/>
                <a:cs typeface="Lato"/>
                <a:sym typeface="Lato"/>
              </a:rPr>
              <a:t>FIGMA DESIGNS CREATED DURING INTERNSHIP</a:t>
            </a:r>
            <a:endParaRPr b="1">
              <a:latin typeface="Lato"/>
              <a:ea typeface="Lato"/>
              <a:cs typeface="Lato"/>
              <a:sym typeface="Lato"/>
            </a:endParaRPr>
          </a:p>
        </p:txBody>
      </p:sp>
      <p:pic>
        <p:nvPicPr>
          <p:cNvPr id="109" name="Google Shape;109;p21"/>
          <p:cNvPicPr preferRelativeResize="0"/>
          <p:nvPr/>
        </p:nvPicPr>
        <p:blipFill>
          <a:blip r:embed="rId3">
            <a:alphaModFix/>
          </a:blip>
          <a:stretch>
            <a:fillRect/>
          </a:stretch>
        </p:blipFill>
        <p:spPr>
          <a:xfrm>
            <a:off x="311700" y="1017725"/>
            <a:ext cx="7567030"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