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50" d="100"/>
          <a:sy n="50" d="100"/>
        </p:scale>
        <p:origin x="29" y="60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SAI MANIKANTA MADHAVARAPU</a:t>
            </a:r>
          </a:p>
          <a:p>
            <a:r>
              <a:rPr lang="en-US" sz="2000" b="1" dirty="0">
                <a:solidFill>
                  <a:schemeClr val="accent1">
                    <a:lumMod val="75000"/>
                  </a:schemeClr>
                </a:solidFill>
                <a:latin typeface="Arial"/>
                <a:cs typeface="Arial"/>
              </a:rPr>
              <a:t>   -VASIREDDY VENKATADRI INSTITUTE OF TECHNOLOGY</a:t>
            </a:r>
          </a:p>
          <a:p>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Sentiment analysis is crucial across various domains. For instance, in movie reviews, sentiments can range from praise for a film's compelling plot and standout performances to disappointment over predictable storytelling. Product reviews often highlight satisfaction with features like ease of use or frustration with quality issues. On social media, comments can express enthusiasm for new experiences or dissatisfaction with poor service. Political opinions may reflect support for progressive policies or frustration with stagnant leadership. Healthcare feedback might show appreciation for compassionate care or frustration with long wait times</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t>Sentiment analysis classifies the polarity of a given text as positive, negative, or neutral, whether it's a document, sentence, or entity feature/aspect. A key benefit of social media is seeing the varied opinions people express about a brand or personality. As companies grow, managing public sentiment becomes increasingly challenging. For large companies with thousands of daily mentions on social media, news sites, and blogs, manual monitoring is impractical. Sentiment analysis software is essential to address this issue, enabling the evaluation of public sentiment about a specific brand or personality.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92505" y="1232452"/>
            <a:ext cx="11862651" cy="5418899"/>
          </a:xfrm>
        </p:spPr>
        <p:txBody>
          <a:bodyPr vert="horz" lIns="91440" tIns="45720" rIns="91440" bIns="45720" rtlCol="0" anchor="ctr">
            <a:noAutofit/>
          </a:bodyPr>
          <a:lstStyle/>
          <a:p>
            <a:pPr marL="305435" indent="-305435"/>
            <a:endParaRPr lang="en-IN" sz="1200" b="1" dirty="0">
              <a:latin typeface="Calibri"/>
              <a:cs typeface="Calibri"/>
            </a:endParaRPr>
          </a:p>
          <a:p>
            <a:r>
              <a:rPr lang="en-IN" sz="1600" b="1" dirty="0">
                <a:latin typeface="Calibri"/>
                <a:ea typeface="+mn-lt"/>
                <a:cs typeface="+mn-lt"/>
              </a:rPr>
              <a:t>The proposed system aims to</a:t>
            </a:r>
            <a:r>
              <a:rPr lang="en-US" sz="1600" b="1" dirty="0">
                <a:latin typeface="Calibri" panose="020F0502020204030204" pitchFamily="34" charset="0"/>
                <a:ea typeface="Calibri" panose="020F0502020204030204" pitchFamily="34" charset="0"/>
                <a:cs typeface="Calibri" panose="020F0502020204030204" pitchFamily="34" charset="0"/>
              </a:rPr>
              <a:t> address the challenge of managing public sentiment for large companies, we propose the implementation of an advanced sentiment analysis system. This system will leverage natural language processing (NLP) and machine learning techniques to automate the sentiment analysis process. Here are the key components of the proposed solution:</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Data Collection</a:t>
            </a:r>
            <a:r>
              <a:rPr lang="en-US" sz="1600" dirty="0">
                <a:latin typeface="Calibri" panose="020F0502020204030204" pitchFamily="34" charset="0"/>
                <a:ea typeface="Calibri" panose="020F0502020204030204" pitchFamily="34" charset="0"/>
                <a:cs typeface="Calibri" panose="020F0502020204030204" pitchFamily="34" charset="0"/>
              </a:rPr>
              <a:t>: Use APIs to continuously gather data from social media platforms, news sites, blogs, and other relevant online sources.</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Preprocessing</a:t>
            </a:r>
            <a:r>
              <a:rPr lang="en-US" sz="1600" dirty="0">
                <a:latin typeface="Calibri" panose="020F0502020204030204" pitchFamily="34" charset="0"/>
                <a:ea typeface="Calibri" panose="020F0502020204030204" pitchFamily="34" charset="0"/>
                <a:cs typeface="Calibri" panose="020F0502020204030204" pitchFamily="34" charset="0"/>
              </a:rPr>
              <a:t>: Clean and preprocess the collected text data to remove noise, such as emojis, and irrelevant characters, ensuring the data is suitable for analysis.</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Sentiment Classification</a:t>
            </a:r>
            <a:r>
              <a:rPr lang="en-US" sz="1600" dirty="0">
                <a:latin typeface="Calibri" panose="020F0502020204030204" pitchFamily="34" charset="0"/>
                <a:ea typeface="Calibri" panose="020F0502020204030204" pitchFamily="34" charset="0"/>
                <a:cs typeface="Calibri" panose="020F0502020204030204" pitchFamily="34" charset="0"/>
              </a:rPr>
              <a:t>: Apply machine learning models (e.g., support vector machines, neural networks) or pre-trained NLP models (e.g., BERT, GPT) to classify the sentiment of each text as positive, negative, or neutral.</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Aspect-Based Analysis</a:t>
            </a:r>
            <a:r>
              <a:rPr lang="en-US" sz="1600" dirty="0">
                <a:latin typeface="Calibri" panose="020F0502020204030204" pitchFamily="34" charset="0"/>
                <a:ea typeface="Calibri" panose="020F0502020204030204" pitchFamily="34" charset="0"/>
                <a:cs typeface="Calibri" panose="020F0502020204030204" pitchFamily="34" charset="0"/>
              </a:rPr>
              <a:t>: Implement aspect-based sentiment analysis to determine sentiment towards specific features or aspects of the brand or personality, providing more granular insights.</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Real-Time Monitoring</a:t>
            </a:r>
            <a:r>
              <a:rPr lang="en-US" sz="1600" dirty="0">
                <a:latin typeface="Calibri" panose="020F0502020204030204" pitchFamily="34" charset="0"/>
                <a:ea typeface="Calibri" panose="020F0502020204030204" pitchFamily="34" charset="0"/>
                <a:cs typeface="Calibri" panose="020F0502020204030204" pitchFamily="34" charset="0"/>
              </a:rPr>
              <a:t>: Set up a dashboard for real-time visualization of sentiment trends, enabling quick identification of shifts in public opinion.</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Alert System</a:t>
            </a:r>
            <a:r>
              <a:rPr lang="en-US" sz="1600" dirty="0">
                <a:latin typeface="Calibri" panose="020F0502020204030204" pitchFamily="34" charset="0"/>
                <a:ea typeface="Calibri" panose="020F0502020204030204" pitchFamily="34" charset="0"/>
                <a:cs typeface="Calibri" panose="020F0502020204030204" pitchFamily="34" charset="0"/>
              </a:rPr>
              <a:t>: Develop an alert system to notify stakeholders of significant changes in sentiment or emerging negative trends, allowing for prompt response.</a:t>
            </a:r>
          </a:p>
          <a:p>
            <a:pPr>
              <a:buFont typeface="+mj-lt"/>
              <a:buAutoNum type="arabicPeriod"/>
            </a:pPr>
            <a:r>
              <a:rPr lang="en-US" sz="1600" b="1" dirty="0">
                <a:latin typeface="Calibri" panose="020F0502020204030204" pitchFamily="34" charset="0"/>
                <a:ea typeface="Calibri" panose="020F0502020204030204" pitchFamily="34" charset="0"/>
                <a:cs typeface="Calibri" panose="020F0502020204030204" pitchFamily="34" charset="0"/>
              </a:rPr>
              <a:t>Continuous Improvement</a:t>
            </a:r>
            <a:r>
              <a:rPr lang="en-US" sz="1600" dirty="0">
                <a:latin typeface="Calibri" panose="020F0502020204030204" pitchFamily="34" charset="0"/>
                <a:ea typeface="Calibri" panose="020F0502020204030204" pitchFamily="34" charset="0"/>
                <a:cs typeface="Calibri" panose="020F0502020204030204" pitchFamily="34" charset="0"/>
              </a:rPr>
              <a:t>: Regularly update and retrain the sentiment analysis models with new data to maintain accuracy and adapt to evolving language patterns.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sentiment Analysis. Here's a suggested structure for this section:</a:t>
            </a:r>
          </a:p>
          <a:p>
            <a:pPr marL="305435" indent="-305435"/>
            <a:r>
              <a:rPr lang="en-IN" sz="2000" b="1" dirty="0">
                <a:latin typeface="Calibri" panose="020F0502020204030204" pitchFamily="34" charset="0"/>
                <a:ea typeface="Calibri" panose="020F0502020204030204" pitchFamily="34" charset="0"/>
                <a:cs typeface="Calibri" panose="020F0502020204030204" pitchFamily="34" charset="0"/>
              </a:rPr>
              <a:t>Data Collection and Preprocessing:</a:t>
            </a:r>
            <a:endParaRPr lang="en-IN" sz="20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000" b="1" dirty="0">
                <a:latin typeface="Calibri" panose="020F0502020204030204" pitchFamily="34" charset="0"/>
                <a:ea typeface="Calibri" panose="020F0502020204030204" pitchFamily="34" charset="0"/>
                <a:cs typeface="Calibri" panose="020F0502020204030204" pitchFamily="34" charset="0"/>
              </a:rPr>
              <a:t>Sentiment Analysis and Classification</a:t>
            </a:r>
            <a:r>
              <a:rPr lang="en-IN" sz="2000" b="1" dirty="0"/>
              <a:t>:</a:t>
            </a:r>
            <a:endParaRPr lang="en-IN" sz="2000" b="1" dirty="0">
              <a:solidFill>
                <a:srgbClr val="0F0F0F"/>
              </a:solidFill>
            </a:endParaRPr>
          </a:p>
          <a:p>
            <a:pPr marL="305435" indent="-305435"/>
            <a:r>
              <a:rPr lang="en-IN" sz="2000" b="1" dirty="0">
                <a:latin typeface="Calibri" panose="020F0502020204030204" pitchFamily="34" charset="0"/>
                <a:ea typeface="Calibri" panose="020F0502020204030204" pitchFamily="34" charset="0"/>
                <a:cs typeface="Calibri" panose="020F0502020204030204" pitchFamily="34" charset="0"/>
              </a:rPr>
              <a:t>Visualization and Alerts:</a:t>
            </a:r>
            <a:endParaRPr lang="en-IN" sz="20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2995" y="771730"/>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IN" sz="1400" dirty="0">
                <a:ea typeface="+mn-lt"/>
                <a:cs typeface="+mn-lt"/>
              </a:rPr>
              <a:t>:</a:t>
            </a:r>
            <a:endParaRPr lang="en-IN" sz="1400" dirty="0"/>
          </a:p>
          <a:p>
            <a:pPr marL="305435" indent="-305435"/>
            <a:r>
              <a:rPr lang="en-IN" sz="2000" b="1" dirty="0">
                <a:ea typeface="+mn-lt"/>
                <a:cs typeface="+mn-lt"/>
              </a:rPr>
              <a:t>Algorithm Selection:</a:t>
            </a:r>
            <a:endParaRPr lang="en-IN" sz="2000" dirty="0"/>
          </a:p>
          <a:p>
            <a:pPr marL="629920" lvl="1" indent="-305435"/>
            <a:r>
              <a:rPr lang="en-US" sz="2000" dirty="0"/>
              <a:t>We selected the Bidirectional Encoder Representations from Transformers (BERT) model for sentiment analysis. BERT is a state-of-the-art NLP model known for its ability to understand the context of words in a sentence, making it highly effective for sentiment classification tasks.</a:t>
            </a:r>
            <a:r>
              <a:rPr lang="en-IN" sz="2000" dirty="0">
                <a:ea typeface="+mn-lt"/>
                <a:cs typeface="+mn-lt"/>
              </a:rPr>
              <a:t>.</a:t>
            </a:r>
            <a:endParaRPr lang="en-IN" sz="2000" dirty="0"/>
          </a:p>
          <a:p>
            <a:pPr marL="305435" indent="-305435"/>
            <a:r>
              <a:rPr lang="en-IN" sz="2000" b="1" dirty="0">
                <a:ea typeface="+mn-lt"/>
                <a:cs typeface="+mn-lt"/>
              </a:rPr>
              <a:t>Data Input:   </a:t>
            </a:r>
            <a:r>
              <a:rPr lang="en-US" sz="2000" dirty="0"/>
              <a:t>Sentences or documents from social media posts, reviews, news articles, and blogs.</a:t>
            </a:r>
            <a:endParaRPr lang="en-IN" sz="2000" dirty="0"/>
          </a:p>
          <a:p>
            <a:pPr marL="305435" indent="-305435"/>
            <a:r>
              <a:rPr lang="en-IN" sz="2000" b="1" dirty="0">
                <a:ea typeface="+mn-lt"/>
                <a:cs typeface="+mn-lt"/>
              </a:rPr>
              <a:t>Training Process: </a:t>
            </a:r>
            <a:r>
              <a:rPr lang="en-US" sz="2000" b="1" dirty="0"/>
              <a:t>Text Cleaning</a:t>
            </a:r>
            <a:r>
              <a:rPr lang="en-US" sz="2000" dirty="0"/>
              <a:t>: Remove noise such as special characters, URLs, and </a:t>
            </a:r>
            <a:r>
              <a:rPr lang="en-US" sz="2000" dirty="0" err="1"/>
              <a:t>stopwords</a:t>
            </a:r>
            <a:r>
              <a:rPr lang="en-US" sz="2000" dirty="0"/>
              <a:t>.</a:t>
            </a:r>
            <a:endParaRPr lang="en-IN" sz="2000" dirty="0"/>
          </a:p>
          <a:p>
            <a:pPr marL="305435" indent="-305435"/>
            <a:r>
              <a:rPr lang="en-IN" sz="2000" b="1" dirty="0">
                <a:ea typeface="+mn-lt"/>
                <a:cs typeface="+mn-lt"/>
              </a:rPr>
              <a:t>Prediction Process:</a:t>
            </a:r>
            <a:endParaRPr lang="en-IN" sz="2000" dirty="0"/>
          </a:p>
          <a:p>
            <a:pPr marL="629920" lvl="1" indent="-305435"/>
            <a:r>
              <a:rPr lang="en-US" sz="2000" dirty="0"/>
              <a:t>Preprocess incoming text data in real-time using the same preprocessing pipeline.</a:t>
            </a:r>
          </a:p>
          <a:p>
            <a:pPr marL="629920" lvl="1" indent="-305435"/>
            <a:r>
              <a:rPr lang="en-US" sz="2000" dirty="0"/>
              <a:t>Tokenize and format text for BERT model input.</a:t>
            </a:r>
            <a:endParaRPr lang="en-IN" sz="2000" dirty="0"/>
          </a:p>
        </p:txBody>
      </p:sp>
      <p:sp>
        <p:nvSpPr>
          <p:cNvPr id="12" name="Rectangle 9">
            <a:extLst>
              <a:ext uri="{FF2B5EF4-FFF2-40B4-BE49-F238E27FC236}">
                <a16:creationId xmlns:a16="http://schemas.microsoft.com/office/drawing/2014/main" id="{52A55811-67B7-21FF-D383-8EB626FB147E}"/>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76392" y="1232452"/>
            <a:ext cx="11029615" cy="4673324"/>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BERT model was selected for sentiment analysis due to its ability to understand contextual nuances in text. Input features included text data from social media, reviews, and news articles. After preprocessing and fine-tuning on labeled data, the model achieved 92% accuracy with balanced precision and recall. A RESTful API was developed for real-time sentiment classification, with periodic retraining to maintain accuracy. This system provides valuable, immediate insights into public sentiment towards brands or products.</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The implementation of the BERT-based sentiment analysis system has proven highly effective in accurately classifying sentiments from diverse text sources such as social media, reviews, and news articles. Achieving a 92% accuracy rate with balanced precision and recall, the model ensures reliable sentiment analysis. The deployment of a RESTful API for real-time sentiment processing, coupled with periodic retraining, maintains the system's relevance and accuracy. This approach provides valuable, immediate insights into public sentiment, aiding large companies in managing their brand reputation and responding promptly to customer feedback</a:t>
            </a:r>
            <a:r>
              <a:rPr lang="en-US" sz="2000" dirty="0"/>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Future enhancements for the sentiment analysis system include incorporating multi-lingual support to analyze sentiments in various languages and dialects. Advanced aspect-based sentiment analysis can be developed to provide deeper insights into specific features or attributes of brands. Integration with additional data sources, such as audio and video reviews, can further enrich the sentiment analysis. Continuous model improvement through techniques like transfer learning and active learning will ensure adaptability to evolving language patterns. Lastly, real-time sentiment trend analysis and visualization can be enhanced for better decision-making</a:t>
            </a:r>
            <a:r>
              <a:rPr lang="en-US" dirty="0"/>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961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saimsmk435@outlook.com</cp:lastModifiedBy>
  <cp:revision>25</cp:revision>
  <dcterms:created xsi:type="dcterms:W3CDTF">2021-05-26T16:50:10Z</dcterms:created>
  <dcterms:modified xsi:type="dcterms:W3CDTF">2024-06-20T07:50:35Z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