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rebuchet MS" charset="1" panose="020B0603020202020204"/>
      <p:regular r:id="rId10"/>
    </p:embeddedFont>
    <p:embeddedFont>
      <p:font typeface="Trebuchet MS Bold" charset="1" panose="020B0703020202020204"/>
      <p:regular r:id="rId11"/>
    </p:embeddedFont>
    <p:embeddedFont>
      <p:font typeface="Trebuchet MS Italics" charset="1" panose="020B0603020202090204"/>
      <p:regular r:id="rId12"/>
    </p:embeddedFont>
    <p:embeddedFont>
      <p:font typeface="Trebuchet MS Bold Italics" charset="1" panose="020B0703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0.png" Type="http://schemas.openxmlformats.org/officeDocument/2006/relationships/image"/><Relationship Id="rId23" Target="../media/image31.svg" Type="http://schemas.openxmlformats.org/officeDocument/2006/relationships/image"/><Relationship Id="rId24" Target="../media/image32.png" Type="http://schemas.openxmlformats.org/officeDocument/2006/relationships/image"/><Relationship Id="rId25" Target="../media/image33.svg" Type="http://schemas.openxmlformats.org/officeDocument/2006/relationships/image"/><Relationship Id="rId26" Target="../media/image34.png" Type="http://schemas.openxmlformats.org/officeDocument/2006/relationships/image"/><Relationship Id="rId27" Target="../media/image35.svg" Type="http://schemas.openxmlformats.org/officeDocument/2006/relationships/image"/><Relationship Id="rId28" Target="../media/image47.png" Type="http://schemas.openxmlformats.org/officeDocument/2006/relationships/image"/><Relationship Id="rId29" Target="../media/image48.png" Type="http://schemas.openxmlformats.org/officeDocument/2006/relationships/image"/><Relationship Id="rId3" Target="../media/image2.svg" Type="http://schemas.openxmlformats.org/officeDocument/2006/relationships/image"/><Relationship Id="rId30" Target="https://drive.google.com/drive/folders/1XeJkIF3nCCR9GfihAH0ehsW7mYeuFHQn?usp=sharing" TargetMode="External" Type="http://schemas.openxmlformats.org/officeDocument/2006/relationships/hyperlink"/><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11" Target="../media/image34.png" Type="http://schemas.openxmlformats.org/officeDocument/2006/relationships/image"/><Relationship Id="rId12" Target="../media/image35.svg" Type="http://schemas.openxmlformats.org/officeDocument/2006/relationships/image"/><Relationship Id="rId13" Target="../media/image26.png" Type="http://schemas.openxmlformats.org/officeDocument/2006/relationships/image"/><Relationship Id="rId14" Target="../media/image36.png" Type="http://schemas.openxmlformats.org/officeDocument/2006/relationships/image"/><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 Id="rId9" Target="../media/image3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png" Type="http://schemas.openxmlformats.org/officeDocument/2006/relationships/image"/><Relationship Id="rId11" Target="../media/image36.png" Type="http://schemas.openxmlformats.org/officeDocument/2006/relationships/image"/><Relationship Id="rId12" Target="../media/image41.jpeg" Type="http://schemas.openxmlformats.org/officeDocument/2006/relationships/image"/><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37.png" Type="http://schemas.openxmlformats.org/officeDocument/2006/relationships/image"/><Relationship Id="rId8" Target="../media/image38.svg" Type="http://schemas.openxmlformats.org/officeDocument/2006/relationships/image"/><Relationship Id="rId9" Target="../media/image3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0.png" Type="http://schemas.openxmlformats.org/officeDocument/2006/relationships/image"/><Relationship Id="rId23" Target="../media/image31.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42.png" Type="http://schemas.openxmlformats.org/officeDocument/2006/relationships/image"/><Relationship Id="rId27" Target="../media/image32.png" Type="http://schemas.openxmlformats.org/officeDocument/2006/relationships/image"/><Relationship Id="rId28" Target="../media/image33.svg" Type="http://schemas.openxmlformats.org/officeDocument/2006/relationships/image"/><Relationship Id="rId29" Target="../media/image26.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0.png" Type="http://schemas.openxmlformats.org/officeDocument/2006/relationships/image"/><Relationship Id="rId23" Target="../media/image31.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43.png" Type="http://schemas.openxmlformats.org/officeDocument/2006/relationships/image"/><Relationship Id="rId27" Target="../media/image32.png" Type="http://schemas.openxmlformats.org/officeDocument/2006/relationships/image"/><Relationship Id="rId28" Target="../media/image33.svg" Type="http://schemas.openxmlformats.org/officeDocument/2006/relationships/image"/><Relationship Id="rId29" Target="../media/image26.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0.png" Type="http://schemas.openxmlformats.org/officeDocument/2006/relationships/image"/><Relationship Id="rId23" Target="../media/image31.svg" Type="http://schemas.openxmlformats.org/officeDocument/2006/relationships/image"/><Relationship Id="rId24" Target="../media/image32.png" Type="http://schemas.openxmlformats.org/officeDocument/2006/relationships/image"/><Relationship Id="rId25" Target="../media/image33.svg" Type="http://schemas.openxmlformats.org/officeDocument/2006/relationships/image"/><Relationship Id="rId26" Target="../media/image34.png" Type="http://schemas.openxmlformats.org/officeDocument/2006/relationships/image"/><Relationship Id="rId27" Target="../media/image35.svg" Type="http://schemas.openxmlformats.org/officeDocument/2006/relationships/image"/><Relationship Id="rId28" Target="../media/image44.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45.jpeg" Type="http://schemas.openxmlformats.org/officeDocument/2006/relationships/image"/><Relationship Id="rId23" Target="../media/image30.png" Type="http://schemas.openxmlformats.org/officeDocument/2006/relationships/image"/><Relationship Id="rId24" Target="../media/image31.svg" Type="http://schemas.openxmlformats.org/officeDocument/2006/relationships/image"/><Relationship Id="rId25" Target="../media/image32.png" Type="http://schemas.openxmlformats.org/officeDocument/2006/relationships/image"/><Relationship Id="rId26" Target="../media/image33.sv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6.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0.png" Type="http://schemas.openxmlformats.org/officeDocument/2006/relationships/image"/><Relationship Id="rId23" Target="../media/image31.svg" Type="http://schemas.openxmlformats.org/officeDocument/2006/relationships/image"/><Relationship Id="rId24" Target="../media/image32.png" Type="http://schemas.openxmlformats.org/officeDocument/2006/relationships/image"/><Relationship Id="rId25" Target="../media/image33.svg" Type="http://schemas.openxmlformats.org/officeDocument/2006/relationships/image"/><Relationship Id="rId26" Target="../media/image34.png" Type="http://schemas.openxmlformats.org/officeDocument/2006/relationships/image"/><Relationship Id="rId27" Target="../media/image35.svg" Type="http://schemas.openxmlformats.org/officeDocument/2006/relationships/image"/><Relationship Id="rId28" Target="../media/image46.jpe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0.png" Type="http://schemas.openxmlformats.org/officeDocument/2006/relationships/image"/><Relationship Id="rId23" Target="../media/image31.svg" Type="http://schemas.openxmlformats.org/officeDocument/2006/relationships/image"/><Relationship Id="rId24" Target="../media/image32.png" Type="http://schemas.openxmlformats.org/officeDocument/2006/relationships/image"/><Relationship Id="rId25" Target="../media/image33.svg" Type="http://schemas.openxmlformats.org/officeDocument/2006/relationships/image"/><Relationship Id="rId26" Target="../media/image34.png" Type="http://schemas.openxmlformats.org/officeDocument/2006/relationships/image"/><Relationship Id="rId27" Target="../media/image35.svg" Type="http://schemas.openxmlformats.org/officeDocument/2006/relationships/image"/><Relationship Id="rId28" Target="../media/image4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12" id="12"/>
          <p:cNvGrpSpPr/>
          <p:nvPr/>
        </p:nvGrpSpPr>
        <p:grpSpPr>
          <a:xfrm rot="0">
            <a:off x="1114425" y="1657350"/>
            <a:ext cx="2614612" cy="2000250"/>
            <a:chOff x="0" y="0"/>
            <a:chExt cx="3486149" cy="2667000"/>
          </a:xfrm>
        </p:grpSpPr>
        <p:sp>
          <p:nvSpPr>
            <p:cNvPr name="Freeform 13" id="13"/>
            <p:cNvSpPr/>
            <p:nvPr/>
          </p:nvSpPr>
          <p:spPr>
            <a:xfrm flipH="false" flipV="false" rot="0">
              <a:off x="0" y="0"/>
              <a:ext cx="3486150" cy="2667000"/>
            </a:xfrm>
            <a:custGeom>
              <a:avLst/>
              <a:gdLst/>
              <a:ahLst/>
              <a:cxnLst/>
              <a:rect r="r" b="b" t="t" l="l"/>
              <a:pathLst>
                <a:path h="2667000" w="3486150">
                  <a:moveTo>
                    <a:pt x="0" y="0"/>
                  </a:moveTo>
                  <a:lnTo>
                    <a:pt x="3486150" y="0"/>
                  </a:lnTo>
                  <a:lnTo>
                    <a:pt x="3486150" y="2667000"/>
                  </a:lnTo>
                  <a:lnTo>
                    <a:pt x="0" y="2667000"/>
                  </a:lnTo>
                  <a:lnTo>
                    <a:pt x="0" y="0"/>
                  </a:lnTo>
                  <a:close/>
                </a:path>
              </a:pathLst>
            </a:custGeom>
            <a:blipFill>
              <a:blip r:embed="rId22"/>
              <a:stretch>
                <a:fillRect l="-91" t="0" r="-91" b="0"/>
              </a:stretch>
            </a:blipFill>
          </p:spPr>
        </p:sp>
      </p:grpSp>
      <p:sp>
        <p:nvSpPr>
          <p:cNvPr name="Freeform 14" id="14"/>
          <p:cNvSpPr/>
          <p:nvPr/>
        </p:nvSpPr>
        <p:spPr>
          <a:xfrm flipH="false" flipV="false" rot="0">
            <a:off x="3543300" y="1981857"/>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5" id="15"/>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6" id="16"/>
          <p:cNvSpPr txBox="true"/>
          <p:nvPr/>
        </p:nvSpPr>
        <p:spPr>
          <a:xfrm rot="0">
            <a:off x="8076248" y="7009468"/>
            <a:ext cx="8604468" cy="1838325"/>
          </a:xfrm>
          <a:prstGeom prst="rect">
            <a:avLst/>
          </a:prstGeom>
        </p:spPr>
        <p:txBody>
          <a:bodyPr anchor="t" rtlCol="false" tIns="0" lIns="0" bIns="0" rIns="0">
            <a:spAutoFit/>
          </a:bodyPr>
          <a:lstStyle/>
          <a:p>
            <a:pPr algn="l">
              <a:lnSpc>
                <a:spcPts val="3600"/>
              </a:lnSpc>
            </a:pPr>
            <a:r>
              <a:rPr lang="en-US" sz="3000" spc="21">
                <a:solidFill>
                  <a:srgbClr val="000000"/>
                </a:solidFill>
                <a:latin typeface="Trebuchet MS"/>
              </a:rPr>
              <a:t>Dinesh Karthik A</a:t>
            </a:r>
          </a:p>
          <a:p>
            <a:pPr algn="l">
              <a:lnSpc>
                <a:spcPts val="3600"/>
              </a:lnSpc>
            </a:pPr>
            <a:r>
              <a:rPr lang="en-US" sz="3000" spc="21">
                <a:solidFill>
                  <a:srgbClr val="000000"/>
                </a:solidFill>
                <a:latin typeface="Trebuchet MS"/>
              </a:rPr>
              <a:t>711721244014</a:t>
            </a:r>
          </a:p>
          <a:p>
            <a:pPr algn="l">
              <a:lnSpc>
                <a:spcPts val="3600"/>
              </a:lnSpc>
            </a:pPr>
            <a:r>
              <a:rPr lang="en-US" sz="3000" spc="21">
                <a:solidFill>
                  <a:srgbClr val="000000"/>
                </a:solidFill>
                <a:latin typeface="Trebuchet MS"/>
              </a:rPr>
              <a:t>III Btech CSBS</a:t>
            </a:r>
          </a:p>
          <a:p>
            <a:pPr algn="l">
              <a:lnSpc>
                <a:spcPts val="3600"/>
              </a:lnSpc>
            </a:pPr>
            <a:r>
              <a:rPr lang="en-US" sz="3000" spc="21">
                <a:solidFill>
                  <a:srgbClr val="000000"/>
                </a:solidFill>
                <a:latin typeface="Trebuchet MS"/>
              </a:rPr>
              <a:t>KGiSL Institute of Technology</a:t>
            </a:r>
          </a:p>
        </p:txBody>
      </p:sp>
      <p:sp>
        <p:nvSpPr>
          <p:cNvPr name="TextBox 17" id="17"/>
          <p:cNvSpPr txBox="true"/>
          <p:nvPr/>
        </p:nvSpPr>
        <p:spPr>
          <a:xfrm rot="0">
            <a:off x="8379997" y="3638550"/>
            <a:ext cx="2788920" cy="613092"/>
          </a:xfrm>
          <a:prstGeom prst="rect">
            <a:avLst/>
          </a:prstGeom>
        </p:spPr>
        <p:txBody>
          <a:bodyPr anchor="t" rtlCol="false" tIns="0" lIns="0" bIns="0" rIns="0">
            <a:spAutoFit/>
          </a:bodyPr>
          <a:lstStyle/>
          <a:p>
            <a:pPr algn="l">
              <a:lnSpc>
                <a:spcPts val="4320"/>
              </a:lnSpc>
            </a:pPr>
            <a:r>
              <a:rPr lang="en-US" sz="3600" spc="-6">
                <a:solidFill>
                  <a:srgbClr val="2D936B"/>
                </a:solidFill>
                <a:latin typeface="Trebuchet MS Bold"/>
              </a:rPr>
              <a:t>Final Project</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7"/>
              <a:stretch>
                <a:fillRect l="-66666" t="0" r="-66666" b="0"/>
              </a:stretch>
            </a:blipFill>
          </p:spPr>
        </p:sp>
      </p:grpSp>
      <p:sp>
        <p:nvSpPr>
          <p:cNvPr name="TextBox 20" id="20"/>
          <p:cNvSpPr txBox="true"/>
          <p:nvPr/>
        </p:nvSpPr>
        <p:spPr>
          <a:xfrm rot="0">
            <a:off x="1109662" y="9697941"/>
            <a:ext cx="2698433" cy="299720"/>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21" id="21"/>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a:t>
            </a:r>
          </a:p>
        </p:txBody>
      </p:sp>
      <p:sp>
        <p:nvSpPr>
          <p:cNvPr name="TextBox 22" id="22"/>
          <p:cNvSpPr txBox="true"/>
          <p:nvPr/>
        </p:nvSpPr>
        <p:spPr>
          <a:xfrm rot="0">
            <a:off x="6786563" y="1972332"/>
            <a:ext cx="7617754" cy="1209711"/>
          </a:xfrm>
          <a:prstGeom prst="rect">
            <a:avLst/>
          </a:prstGeom>
        </p:spPr>
        <p:txBody>
          <a:bodyPr anchor="t" rtlCol="false" tIns="0" lIns="0" bIns="0" rIns="0">
            <a:spAutoFit/>
          </a:bodyPr>
          <a:lstStyle/>
          <a:p>
            <a:pPr algn="l">
              <a:lnSpc>
                <a:spcPts val="4776"/>
              </a:lnSpc>
            </a:pPr>
            <a:r>
              <a:rPr lang="en-US" sz="3980" spc="18">
                <a:solidFill>
                  <a:srgbClr val="2D936B"/>
                </a:solidFill>
                <a:latin typeface="Trebuchet MS Bold"/>
              </a:rPr>
              <a:t>       </a:t>
            </a:r>
            <a:r>
              <a:rPr lang="en-US" sz="3980" spc="18">
                <a:solidFill>
                  <a:srgbClr val="2D936B"/>
                </a:solidFill>
                <a:latin typeface="Trebuchet MS Bold"/>
              </a:rPr>
              <a:t>Chatbot for Song Recommendation System</a:t>
            </a:r>
          </a:p>
        </p:txBody>
      </p:sp>
      <p:sp>
        <p:nvSpPr>
          <p:cNvPr name="TextBox 23" id="23"/>
          <p:cNvSpPr txBox="true"/>
          <p:nvPr/>
        </p:nvSpPr>
        <p:spPr>
          <a:xfrm rot="0">
            <a:off x="8037908" y="6248624"/>
            <a:ext cx="2557532" cy="481608"/>
          </a:xfrm>
          <a:prstGeom prst="rect">
            <a:avLst/>
          </a:prstGeom>
        </p:spPr>
        <p:txBody>
          <a:bodyPr anchor="t" rtlCol="false" tIns="0" lIns="0" bIns="0" rIns="0">
            <a:spAutoFit/>
          </a:bodyPr>
          <a:lstStyle/>
          <a:p>
            <a:pPr algn="l">
              <a:lnSpc>
                <a:spcPts val="3240"/>
              </a:lnSpc>
            </a:pPr>
            <a:r>
              <a:rPr lang="en-US" sz="2700" spc="-6">
                <a:solidFill>
                  <a:srgbClr val="2D936B"/>
                </a:solidFill>
                <a:latin typeface="Trebuchet MS Bold"/>
              </a:rPr>
              <a:t>Presented By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Freeform 13" id="13"/>
          <p:cNvSpPr/>
          <p:nvPr/>
        </p:nvSpPr>
        <p:spPr>
          <a:xfrm flipH="false" flipV="false" rot="0">
            <a:off x="15216188" y="791502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2801600" y="106330"/>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15287625" y="8912860"/>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6" id="16"/>
          <p:cNvGrpSpPr/>
          <p:nvPr/>
        </p:nvGrpSpPr>
        <p:grpSpPr>
          <a:xfrm rot="0">
            <a:off x="2500312" y="9701212"/>
            <a:ext cx="114300" cy="266700"/>
            <a:chOff x="0" y="0"/>
            <a:chExt cx="152400" cy="355600"/>
          </a:xfrm>
        </p:grpSpPr>
        <p:sp>
          <p:nvSpPr>
            <p:cNvPr name="Freeform 17" id="17"/>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grpSp>
        <p:nvGrpSpPr>
          <p:cNvPr name="Group 18" id="18"/>
          <p:cNvGrpSpPr/>
          <p:nvPr/>
        </p:nvGrpSpPr>
        <p:grpSpPr>
          <a:xfrm rot="0">
            <a:off x="1541046" y="1929217"/>
            <a:ext cx="12415365" cy="6983643"/>
            <a:chOff x="0" y="0"/>
            <a:chExt cx="16553820" cy="9311524"/>
          </a:xfrm>
        </p:grpSpPr>
        <p:sp>
          <p:nvSpPr>
            <p:cNvPr name="Freeform 19" id="19"/>
            <p:cNvSpPr/>
            <p:nvPr/>
          </p:nvSpPr>
          <p:spPr>
            <a:xfrm flipH="false" flipV="false" rot="0">
              <a:off x="0" y="0"/>
              <a:ext cx="16553814" cy="9311513"/>
            </a:xfrm>
            <a:custGeom>
              <a:avLst/>
              <a:gdLst/>
              <a:ahLst/>
              <a:cxnLst/>
              <a:rect r="r" b="b" t="t" l="l"/>
              <a:pathLst>
                <a:path h="9311513" w="16553814">
                  <a:moveTo>
                    <a:pt x="0" y="0"/>
                  </a:moveTo>
                  <a:lnTo>
                    <a:pt x="16553814" y="0"/>
                  </a:lnTo>
                  <a:lnTo>
                    <a:pt x="16553814" y="9311513"/>
                  </a:lnTo>
                  <a:lnTo>
                    <a:pt x="0" y="9311513"/>
                  </a:lnTo>
                  <a:lnTo>
                    <a:pt x="0" y="0"/>
                  </a:lnTo>
                  <a:close/>
                </a:path>
              </a:pathLst>
            </a:custGeom>
            <a:blipFill>
              <a:blip r:embed="rId29"/>
              <a:stretch>
                <a:fillRect l="0" t="0" r="0" b="0"/>
              </a:stretch>
            </a:blipFill>
          </p:spPr>
        </p:sp>
      </p:grpSp>
      <p:sp>
        <p:nvSpPr>
          <p:cNvPr name="TextBox 20" id="20"/>
          <p:cNvSpPr txBox="true"/>
          <p:nvPr/>
        </p:nvSpPr>
        <p:spPr>
          <a:xfrm rot="0">
            <a:off x="1132998" y="553401"/>
            <a:ext cx="4503653" cy="113347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rPr>
              <a:t>RESULTS</a:t>
            </a:r>
          </a:p>
        </p:txBody>
      </p:sp>
      <p:sp>
        <p:nvSpPr>
          <p:cNvPr name="TextBox 21" id="21"/>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10</a:t>
            </a:r>
          </a:p>
        </p:txBody>
      </p:sp>
      <p:sp>
        <p:nvSpPr>
          <p:cNvPr name="TextBox 22" id="22"/>
          <p:cNvSpPr txBox="true"/>
          <p:nvPr/>
        </p:nvSpPr>
        <p:spPr>
          <a:xfrm rot="0">
            <a:off x="1024888" y="9165272"/>
            <a:ext cx="3652167" cy="466725"/>
          </a:xfrm>
          <a:prstGeom prst="rect">
            <a:avLst/>
          </a:prstGeom>
        </p:spPr>
        <p:txBody>
          <a:bodyPr anchor="t" rtlCol="false" tIns="0" lIns="0" bIns="0" rIns="0">
            <a:spAutoFit/>
          </a:bodyPr>
          <a:lstStyle/>
          <a:p>
            <a:pPr algn="l">
              <a:lnSpc>
                <a:spcPts val="3600"/>
              </a:lnSpc>
            </a:pPr>
            <a:r>
              <a:rPr lang="en-US" sz="3000" spc="37">
                <a:solidFill>
                  <a:srgbClr val="0000FF"/>
                </a:solidFill>
                <a:latin typeface="Trebuchet MS"/>
              </a:rPr>
              <a:t>VIDEO      </a:t>
            </a:r>
            <a:r>
              <a:rPr lang="en-US" sz="3000" spc="37" u="sng">
                <a:solidFill>
                  <a:srgbClr val="0000FF"/>
                </a:solidFill>
                <a:latin typeface="Trebuchet MS"/>
                <a:hlinkClick r:id="rId30" tooltip="https://drive.google.com/drive/folders/1XeJkIF3nCCR9GfihAH0ehsW7mYeuFHQn?usp=sharing"/>
              </a:rPr>
              <a:t>L</a:t>
            </a:r>
            <a:r>
              <a:rPr lang="en-US" sz="3000" spc="37">
                <a:solidFill>
                  <a:srgbClr val="0000FF"/>
                </a:solidFill>
                <a:latin typeface="Trebuchet MS"/>
              </a:rPr>
              <a:t>INK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0181" y="7238"/>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165774" y="0"/>
            <a:ext cx="7129462" cy="10294843"/>
            <a:chOff x="0" y="0"/>
            <a:chExt cx="9505949" cy="13726457"/>
          </a:xfrm>
        </p:grpSpPr>
        <p:sp>
          <p:nvSpPr>
            <p:cNvPr name="Freeform 4" id="4"/>
            <p:cNvSpPr/>
            <p:nvPr/>
          </p:nvSpPr>
          <p:spPr>
            <a:xfrm flipH="false" flipV="false" rot="0">
              <a:off x="0" y="0"/>
              <a:ext cx="9505950" cy="13726413"/>
            </a:xfrm>
            <a:custGeom>
              <a:avLst/>
              <a:gdLst/>
              <a:ahLst/>
              <a:cxnLst/>
              <a:rect r="r" b="b" t="t" l="l"/>
              <a:pathLst>
                <a:path h="13726413" w="9505950">
                  <a:moveTo>
                    <a:pt x="0" y="0"/>
                  </a:moveTo>
                  <a:lnTo>
                    <a:pt x="9505950" y="0"/>
                  </a:lnTo>
                  <a:lnTo>
                    <a:pt x="9505950" y="13726413"/>
                  </a:lnTo>
                  <a:lnTo>
                    <a:pt x="0" y="13726413"/>
                  </a:lnTo>
                  <a:lnTo>
                    <a:pt x="0" y="0"/>
                  </a:lnTo>
                  <a:close/>
                </a:path>
              </a:pathLst>
            </a:custGeom>
            <a:blipFill>
              <a:blip r:embed="rId4"/>
              <a:stretch>
                <a:fillRect l="-25" t="0" r="-25" b="0"/>
              </a:stretch>
            </a:blipFill>
          </p:spPr>
        </p:sp>
      </p:grpSp>
      <p:sp>
        <p:nvSpPr>
          <p:cNvPr name="Freeform 5" id="5"/>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3710390" y="1001553"/>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9" id="9"/>
          <p:cNvSpPr txBox="true"/>
          <p:nvPr/>
        </p:nvSpPr>
        <p:spPr>
          <a:xfrm rot="0">
            <a:off x="1109662" y="1241900"/>
            <a:ext cx="5864542" cy="1019810"/>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rPr>
              <a:t>PROJECT TITLE</a:t>
            </a:r>
          </a:p>
        </p:txBody>
      </p:sp>
      <p:grpSp>
        <p:nvGrpSpPr>
          <p:cNvPr name="Group 10" id="10"/>
          <p:cNvGrpSpPr/>
          <p:nvPr/>
        </p:nvGrpSpPr>
        <p:grpSpPr>
          <a:xfrm rot="0">
            <a:off x="1014412" y="9701212"/>
            <a:ext cx="3214688" cy="300038"/>
            <a:chOff x="0" y="0"/>
            <a:chExt cx="4286251" cy="400051"/>
          </a:xfrm>
        </p:grpSpPr>
        <p:sp>
          <p:nvSpPr>
            <p:cNvPr name="Freeform 11" id="1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3"/>
              <a:stretch>
                <a:fillRect l="-66666" t="0" r="-66666" b="0"/>
              </a:stretch>
            </a:blipFill>
          </p:spPr>
        </p:sp>
      </p:grpSp>
      <p:grpSp>
        <p:nvGrpSpPr>
          <p:cNvPr name="Group 12" id="12"/>
          <p:cNvGrpSpPr/>
          <p:nvPr/>
        </p:nvGrpSpPr>
        <p:grpSpPr>
          <a:xfrm rot="0">
            <a:off x="700088" y="9615488"/>
            <a:ext cx="5557838" cy="442912"/>
            <a:chOff x="0" y="0"/>
            <a:chExt cx="7410451" cy="590549"/>
          </a:xfrm>
        </p:grpSpPr>
        <p:sp>
          <p:nvSpPr>
            <p:cNvPr name="Freeform 13" id="13"/>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4"/>
              <a:stretch>
                <a:fillRect l="0" t="-124" r="0" b="-124"/>
              </a:stretch>
            </a:blipFill>
          </p:spPr>
        </p:sp>
      </p:grpSp>
      <p:sp>
        <p:nvSpPr>
          <p:cNvPr name="TextBox 14" id="14"/>
          <p:cNvSpPr txBox="true"/>
          <p:nvPr/>
        </p:nvSpPr>
        <p:spPr>
          <a:xfrm rot="0">
            <a:off x="1109662" y="9697941"/>
            <a:ext cx="2698433" cy="299720"/>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15" id="15"/>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2</a:t>
            </a:r>
          </a:p>
        </p:txBody>
      </p:sp>
      <p:sp>
        <p:nvSpPr>
          <p:cNvPr name="TextBox 16" id="16"/>
          <p:cNvSpPr txBox="true"/>
          <p:nvPr/>
        </p:nvSpPr>
        <p:spPr>
          <a:xfrm rot="0">
            <a:off x="1109662" y="3098334"/>
            <a:ext cx="9652382" cy="4945529"/>
          </a:xfrm>
          <a:prstGeom prst="rect">
            <a:avLst/>
          </a:prstGeom>
        </p:spPr>
        <p:txBody>
          <a:bodyPr anchor="t" rtlCol="false" tIns="0" lIns="0" bIns="0" rIns="0">
            <a:spAutoFit/>
          </a:bodyPr>
          <a:lstStyle/>
          <a:p>
            <a:pPr algn="l">
              <a:lnSpc>
                <a:spcPts val="4890"/>
              </a:lnSpc>
            </a:pPr>
            <a:r>
              <a:rPr lang="en-US" sz="4075">
                <a:solidFill>
                  <a:srgbClr val="000000"/>
                </a:solidFill>
                <a:latin typeface="Trebuchet MS"/>
              </a:rPr>
              <a:t>Innovative song recommendation system designed to cater to individual music tastes and preferences. By leveraging advanced algorithms and user input, HarmonyHub analyzes listening habits, genre preferences, mood indicators, and more to curate personalized playlists and song suggestions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165774" y="0"/>
            <a:ext cx="7129462" cy="10294843"/>
            <a:chOff x="0" y="0"/>
            <a:chExt cx="9505949" cy="13726457"/>
          </a:xfrm>
        </p:grpSpPr>
        <p:sp>
          <p:nvSpPr>
            <p:cNvPr name="Freeform 4" id="4"/>
            <p:cNvSpPr/>
            <p:nvPr/>
          </p:nvSpPr>
          <p:spPr>
            <a:xfrm flipH="false" flipV="false" rot="0">
              <a:off x="0" y="0"/>
              <a:ext cx="9505950" cy="13726413"/>
            </a:xfrm>
            <a:custGeom>
              <a:avLst/>
              <a:gdLst/>
              <a:ahLst/>
              <a:cxnLst/>
              <a:rect r="r" b="b" t="t" l="l"/>
              <a:pathLst>
                <a:path h="13726413" w="9505950">
                  <a:moveTo>
                    <a:pt x="0" y="0"/>
                  </a:moveTo>
                  <a:lnTo>
                    <a:pt x="9505950" y="0"/>
                  </a:lnTo>
                  <a:lnTo>
                    <a:pt x="9505950" y="13726413"/>
                  </a:lnTo>
                  <a:lnTo>
                    <a:pt x="0" y="13726413"/>
                  </a:lnTo>
                  <a:lnTo>
                    <a:pt x="0" y="0"/>
                  </a:lnTo>
                  <a:close/>
                </a:path>
              </a:pathLst>
            </a:custGeom>
            <a:blipFill>
              <a:blip r:embed="rId4"/>
              <a:stretch>
                <a:fillRect l="-25" t="0" r="-25" b="0"/>
              </a:stretch>
            </a:blipFill>
          </p:spPr>
        </p:sp>
      </p:grpSp>
      <p:sp>
        <p:nvSpPr>
          <p:cNvPr name="Freeform 5" id="5"/>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16516350" y="8415338"/>
            <a:ext cx="971550" cy="971550"/>
            <a:chOff x="0" y="0"/>
            <a:chExt cx="1295400" cy="1295400"/>
          </a:xfrm>
        </p:grpSpPr>
        <p:sp>
          <p:nvSpPr>
            <p:cNvPr name="Freeform 8" id="8"/>
            <p:cNvSpPr/>
            <p:nvPr/>
          </p:nvSpPr>
          <p:spPr>
            <a:xfrm flipH="false" flipV="false" rot="0">
              <a:off x="0" y="0"/>
              <a:ext cx="1295400" cy="1295400"/>
            </a:xfrm>
            <a:custGeom>
              <a:avLst/>
              <a:gdLst/>
              <a:ahLst/>
              <a:cxnLst/>
              <a:rect r="r" b="b" t="t" l="l"/>
              <a:pathLst>
                <a:path h="1295400" w="1295400">
                  <a:moveTo>
                    <a:pt x="0" y="0"/>
                  </a:moveTo>
                  <a:lnTo>
                    <a:pt x="1295400" y="0"/>
                  </a:lnTo>
                  <a:lnTo>
                    <a:pt x="1295400" y="1295400"/>
                  </a:lnTo>
                  <a:lnTo>
                    <a:pt x="0" y="1295400"/>
                  </a:lnTo>
                  <a:lnTo>
                    <a:pt x="0" y="0"/>
                  </a:lnTo>
                  <a:close/>
                </a:path>
              </a:pathLst>
            </a:custGeom>
            <a:blipFill>
              <a:blip r:embed="rId9"/>
              <a:stretch>
                <a:fillRect l="0" t="0" r="0" b="0"/>
              </a:stretch>
            </a:blipFill>
          </p:spPr>
        </p:sp>
      </p:grpSp>
      <p:grpSp>
        <p:nvGrpSpPr>
          <p:cNvPr name="Group 9" id="9"/>
          <p:cNvGrpSpPr/>
          <p:nvPr/>
        </p:nvGrpSpPr>
        <p:grpSpPr>
          <a:xfrm rot="0">
            <a:off x="16030575" y="9201150"/>
            <a:ext cx="371475" cy="371475"/>
            <a:chOff x="0" y="0"/>
            <a:chExt cx="495300" cy="495300"/>
          </a:xfrm>
        </p:grpSpPr>
        <p:sp>
          <p:nvSpPr>
            <p:cNvPr name="Freeform 10" id="10"/>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0"/>
              <a:stretch>
                <a:fillRect l="0" t="0" r="0" b="0"/>
              </a:stretch>
            </a:blipFill>
          </p:spPr>
        </p:sp>
      </p:grpSp>
      <p:grpSp>
        <p:nvGrpSpPr>
          <p:cNvPr name="Group 11" id="11"/>
          <p:cNvGrpSpPr/>
          <p:nvPr/>
        </p:nvGrpSpPr>
        <p:grpSpPr>
          <a:xfrm rot="0">
            <a:off x="7539433" y="7929562"/>
            <a:ext cx="5557838" cy="442912"/>
            <a:chOff x="0" y="0"/>
            <a:chExt cx="7410451" cy="590549"/>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1"/>
              <a:stretch>
                <a:fillRect l="0" t="-124" r="0" b="-124"/>
              </a:stretch>
            </a:blipFill>
          </p:spPr>
        </p:sp>
      </p:grpSp>
      <p:grpSp>
        <p:nvGrpSpPr>
          <p:cNvPr name="Group 13" id="13"/>
          <p:cNvGrpSpPr/>
          <p:nvPr/>
        </p:nvGrpSpPr>
        <p:grpSpPr>
          <a:xfrm rot="0">
            <a:off x="71438" y="5729285"/>
            <a:ext cx="2600325" cy="4514847"/>
            <a:chOff x="0" y="0"/>
            <a:chExt cx="3467100" cy="6019796"/>
          </a:xfrm>
        </p:grpSpPr>
        <p:sp>
          <p:nvSpPr>
            <p:cNvPr name="Freeform 14" id="14"/>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2"/>
              <a:stretch>
                <a:fillRect l="-67" t="0" r="-67" b="0"/>
              </a:stretch>
            </a:blipFill>
          </p:spPr>
        </p:sp>
      </p:grpSp>
      <p:sp>
        <p:nvSpPr>
          <p:cNvPr name="TextBox 15" id="15"/>
          <p:cNvSpPr txBox="true"/>
          <p:nvPr/>
        </p:nvSpPr>
        <p:spPr>
          <a:xfrm rot="0">
            <a:off x="818674" y="9975527"/>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16" id="16"/>
          <p:cNvSpPr txBox="true"/>
          <p:nvPr/>
        </p:nvSpPr>
        <p:spPr>
          <a:xfrm rot="0">
            <a:off x="1109662" y="643317"/>
            <a:ext cx="3535680" cy="116205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rPr>
              <a:t>AGENDA</a:t>
            </a:r>
          </a:p>
        </p:txBody>
      </p:sp>
      <p:sp>
        <p:nvSpPr>
          <p:cNvPr name="TextBox 17" id="17"/>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3</a:t>
            </a:r>
          </a:p>
        </p:txBody>
      </p:sp>
      <p:sp>
        <p:nvSpPr>
          <p:cNvPr name="TextBox 18" id="18"/>
          <p:cNvSpPr txBox="true"/>
          <p:nvPr/>
        </p:nvSpPr>
        <p:spPr>
          <a:xfrm rot="0">
            <a:off x="2148840" y="1616868"/>
            <a:ext cx="9618264" cy="6534150"/>
          </a:xfrm>
          <a:prstGeom prst="rect">
            <a:avLst/>
          </a:prstGeom>
        </p:spPr>
        <p:txBody>
          <a:bodyPr anchor="t" rtlCol="false" tIns="0" lIns="0" bIns="0" rIns="0">
            <a:spAutoFit/>
          </a:bodyPr>
          <a:lstStyle/>
          <a:p>
            <a:pPr algn="l">
              <a:lnSpc>
                <a:spcPts val="5759"/>
              </a:lnSpc>
            </a:pPr>
          </a:p>
          <a:p>
            <a:pPr algn="l">
              <a:lnSpc>
                <a:spcPts val="5759"/>
              </a:lnSpc>
            </a:pPr>
            <a:r>
              <a:rPr lang="en-US" sz="4800">
                <a:solidFill>
                  <a:srgbClr val="000000"/>
                </a:solidFill>
                <a:latin typeface="Trebuchet MS"/>
              </a:rPr>
              <a:t>1. Problem Statement</a:t>
            </a:r>
          </a:p>
          <a:p>
            <a:pPr algn="l">
              <a:lnSpc>
                <a:spcPts val="5759"/>
              </a:lnSpc>
            </a:pPr>
            <a:r>
              <a:rPr lang="en-US" sz="4800">
                <a:solidFill>
                  <a:srgbClr val="000000"/>
                </a:solidFill>
                <a:latin typeface="Trebuchet MS"/>
              </a:rPr>
              <a:t>2. Project Overview</a:t>
            </a:r>
          </a:p>
          <a:p>
            <a:pPr algn="l">
              <a:lnSpc>
                <a:spcPts val="5759"/>
              </a:lnSpc>
            </a:pPr>
            <a:r>
              <a:rPr lang="en-US" sz="4800">
                <a:solidFill>
                  <a:srgbClr val="000000"/>
                </a:solidFill>
                <a:latin typeface="Trebuchet MS"/>
              </a:rPr>
              <a:t>3. End Users</a:t>
            </a:r>
          </a:p>
          <a:p>
            <a:pPr algn="l">
              <a:lnSpc>
                <a:spcPts val="5759"/>
              </a:lnSpc>
            </a:pPr>
            <a:r>
              <a:rPr lang="en-US" sz="4800">
                <a:solidFill>
                  <a:srgbClr val="000000"/>
                </a:solidFill>
                <a:latin typeface="Trebuchet MS"/>
              </a:rPr>
              <a:t>4. Solution and Value Proposition</a:t>
            </a:r>
          </a:p>
          <a:p>
            <a:pPr algn="l">
              <a:lnSpc>
                <a:spcPts val="5759"/>
              </a:lnSpc>
            </a:pPr>
            <a:r>
              <a:rPr lang="en-US" sz="4800">
                <a:solidFill>
                  <a:srgbClr val="000000"/>
                </a:solidFill>
                <a:latin typeface="Trebuchet MS"/>
              </a:rPr>
              <a:t>5. The Wow Factor in Your Solution</a:t>
            </a:r>
          </a:p>
          <a:p>
            <a:pPr algn="l">
              <a:lnSpc>
                <a:spcPts val="5759"/>
              </a:lnSpc>
            </a:pPr>
            <a:r>
              <a:rPr lang="en-US" sz="4800">
                <a:solidFill>
                  <a:srgbClr val="000000"/>
                </a:solidFill>
                <a:latin typeface="Trebuchet MS"/>
              </a:rPr>
              <a:t>6. Modelling</a:t>
            </a:r>
          </a:p>
          <a:p>
            <a:pPr algn="l">
              <a:lnSpc>
                <a:spcPts val="5759"/>
              </a:lnSpc>
            </a:pPr>
            <a:r>
              <a:rPr lang="en-US" sz="4800">
                <a:solidFill>
                  <a:srgbClr val="000000"/>
                </a:solidFill>
                <a:latin typeface="Trebuchet MS"/>
              </a:rPr>
              <a:t>7. Results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1" y="1590531"/>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1251108" y="860042"/>
            <a:ext cx="8455343" cy="1019810"/>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rPr>
              <a:t>PROBLEM	STATEMENT</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109662" y="9697941"/>
            <a:ext cx="2698433" cy="299720"/>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21" id="21"/>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4</a:t>
            </a:r>
          </a:p>
        </p:txBody>
      </p:sp>
      <p:sp>
        <p:nvSpPr>
          <p:cNvPr name="TextBox 22" id="22"/>
          <p:cNvSpPr txBox="true"/>
          <p:nvPr/>
        </p:nvSpPr>
        <p:spPr>
          <a:xfrm rot="0">
            <a:off x="1028700" y="2892183"/>
            <a:ext cx="10395869" cy="3083520"/>
          </a:xfrm>
          <a:prstGeom prst="rect">
            <a:avLst/>
          </a:prstGeom>
        </p:spPr>
        <p:txBody>
          <a:bodyPr anchor="t" rtlCol="false" tIns="0" lIns="0" bIns="0" rIns="0">
            <a:spAutoFit/>
          </a:bodyPr>
          <a:lstStyle/>
          <a:p>
            <a:pPr algn="l" marL="610226" indent="-203409" lvl="2">
              <a:lnSpc>
                <a:spcPts val="3468"/>
              </a:lnSpc>
              <a:buFont typeface="Arial"/>
              <a:buChar char="⚬"/>
            </a:pPr>
            <a:r>
              <a:rPr lang="en-US" sz="2890">
                <a:solidFill>
                  <a:srgbClr val="000000"/>
                </a:solidFill>
                <a:latin typeface="Trebuchet MS"/>
              </a:rPr>
              <a:t>Despite the vast amount of music available today, users often struggle to discover new songs that resonate with their tastes and preferences.</a:t>
            </a:r>
          </a:p>
          <a:p>
            <a:pPr algn="l" marL="610226" indent="-203409" lvl="2">
              <a:lnSpc>
                <a:spcPts val="3468"/>
              </a:lnSpc>
            </a:pPr>
          </a:p>
          <a:p>
            <a:pPr algn="l" marL="610226" indent="-203409" lvl="2">
              <a:lnSpc>
                <a:spcPts val="3468"/>
              </a:lnSpc>
              <a:buFont typeface="Arial"/>
              <a:buChar char="⚬"/>
            </a:pPr>
            <a:r>
              <a:rPr lang="en-US" sz="2890">
                <a:solidFill>
                  <a:srgbClr val="000000"/>
                </a:solidFill>
                <a:latin typeface="Trebuchet MS"/>
              </a:rPr>
              <a:t>Existing recommendation systems may not always provide accurate or personalized suggestions, leading to frustration and wasted time searching for the right music</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2" cy="5715000"/>
            <a:chOff x="0" y="0"/>
            <a:chExt cx="7067549"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58400" y="1753076"/>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1109663" y="1241900"/>
            <a:ext cx="7895272" cy="990600"/>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rPr>
              <a:t>PROJECT	OVERVIEW</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109662" y="9697941"/>
            <a:ext cx="2698433" cy="299720"/>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21" id="21"/>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5</a:t>
            </a:r>
          </a:p>
        </p:txBody>
      </p:sp>
      <p:sp>
        <p:nvSpPr>
          <p:cNvPr name="TextBox 22" id="22"/>
          <p:cNvSpPr txBox="true"/>
          <p:nvPr/>
        </p:nvSpPr>
        <p:spPr>
          <a:xfrm rot="0">
            <a:off x="335756" y="2781061"/>
            <a:ext cx="12351869" cy="4401557"/>
          </a:xfrm>
          <a:prstGeom prst="rect">
            <a:avLst/>
          </a:prstGeom>
        </p:spPr>
        <p:txBody>
          <a:bodyPr anchor="t" rtlCol="false" tIns="0" lIns="0" bIns="0" rIns="0">
            <a:spAutoFit/>
          </a:bodyPr>
          <a:lstStyle/>
          <a:p>
            <a:pPr algn="l" marL="677547" indent="-225849" lvl="2">
              <a:lnSpc>
                <a:spcPts val="3849"/>
              </a:lnSpc>
              <a:buFont typeface="Arial"/>
              <a:buChar char="⚬"/>
            </a:pPr>
            <a:r>
              <a:rPr lang="en-US" sz="3209">
                <a:solidFill>
                  <a:srgbClr val="000000"/>
                </a:solidFill>
                <a:latin typeface="Trebuchet MS"/>
              </a:rPr>
              <a:t>The goal of this project is to develop a sophisticated song recommendation system that addresses the challenges faced by users in discovering new music that aligns with their individual preferences.</a:t>
            </a:r>
          </a:p>
          <a:p>
            <a:pPr algn="l" marL="677547" indent="-225849" lvl="2">
              <a:lnSpc>
                <a:spcPts val="3849"/>
              </a:lnSpc>
            </a:pPr>
          </a:p>
          <a:p>
            <a:pPr algn="l" marL="677547" indent="-225849" lvl="2">
              <a:lnSpc>
                <a:spcPts val="3849"/>
              </a:lnSpc>
              <a:buFont typeface="Arial"/>
              <a:buChar char="⚬"/>
            </a:pPr>
            <a:r>
              <a:rPr lang="en-US" sz="3209">
                <a:solidFill>
                  <a:srgbClr val="000000"/>
                </a:solidFill>
                <a:latin typeface="Trebuchet MS"/>
              </a:rPr>
              <a:t>The system will employ cutting-edge machine learning algorithms, collaborative filtering techniques, and user interaction data to generate highly personalized song recommendations.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9919880" y="1629153"/>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049178" y="1335149"/>
            <a:ext cx="7521893" cy="742950"/>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rPr>
              <a:t>WHO ARE THE END USERS?</a:t>
            </a:r>
          </a:p>
        </p:txBody>
      </p:sp>
      <p:grpSp>
        <p:nvGrpSpPr>
          <p:cNvPr name="Group 16" id="16"/>
          <p:cNvGrpSpPr/>
          <p:nvPr/>
        </p:nvGrpSpPr>
        <p:grpSpPr>
          <a:xfrm rot="0">
            <a:off x="1085850" y="9258300"/>
            <a:ext cx="3271838" cy="728662"/>
            <a:chOff x="0" y="0"/>
            <a:chExt cx="4362451" cy="971549"/>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8" id="18"/>
          <p:cNvSpPr txBox="true"/>
          <p:nvPr/>
        </p:nvSpPr>
        <p:spPr>
          <a:xfrm rot="0">
            <a:off x="1109662" y="9697941"/>
            <a:ext cx="2698433" cy="299720"/>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19" id="19"/>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6</a:t>
            </a:r>
          </a:p>
        </p:txBody>
      </p:sp>
      <p:sp>
        <p:nvSpPr>
          <p:cNvPr name="TextBox 20" id="20"/>
          <p:cNvSpPr txBox="true"/>
          <p:nvPr/>
        </p:nvSpPr>
        <p:spPr>
          <a:xfrm rot="0">
            <a:off x="1140618" y="3341370"/>
            <a:ext cx="12798267" cy="6419850"/>
          </a:xfrm>
          <a:prstGeom prst="rect">
            <a:avLst/>
          </a:prstGeom>
        </p:spPr>
        <p:txBody>
          <a:bodyPr anchor="t" rtlCol="false" tIns="0" lIns="0" bIns="0" rIns="0">
            <a:spAutoFit/>
          </a:bodyPr>
          <a:lstStyle/>
          <a:p>
            <a:pPr algn="l" marL="633413" indent="-211138" lvl="2">
              <a:lnSpc>
                <a:spcPts val="3600"/>
              </a:lnSpc>
              <a:buFont typeface="Arial"/>
              <a:buChar char="⚬"/>
            </a:pPr>
            <a:r>
              <a:rPr lang="en-US" sz="3000">
                <a:solidFill>
                  <a:srgbClr val="000000"/>
                </a:solidFill>
                <a:latin typeface="Trebuchet MS"/>
              </a:rPr>
              <a:t>Music enthusiasts: Individuals who are passionate about exploring new music and discovering songs that align with their tastes and preferences.</a:t>
            </a:r>
          </a:p>
          <a:p>
            <a:pPr algn="l" marL="633413" indent="-211138" lvl="2">
              <a:lnSpc>
                <a:spcPts val="3600"/>
              </a:lnSpc>
              <a:buFont typeface="Arial"/>
              <a:buChar char="⚬"/>
            </a:pPr>
            <a:r>
              <a:rPr lang="en-US" sz="3000">
                <a:solidFill>
                  <a:srgbClr val="000000"/>
                </a:solidFill>
                <a:latin typeface="Trebuchet MS"/>
              </a:rPr>
              <a:t>Streaming platform subscribers: Users of music streaming platforms who rely on recommendation systems to discover new music and create personalized playlists.</a:t>
            </a:r>
          </a:p>
          <a:p>
            <a:pPr algn="l" marL="633413" indent="-211138" lvl="2">
              <a:lnSpc>
                <a:spcPts val="3600"/>
              </a:lnSpc>
              <a:buFont typeface="Arial"/>
              <a:buChar char="⚬"/>
            </a:pPr>
            <a:r>
              <a:rPr lang="en-US" sz="3000">
                <a:solidFill>
                  <a:srgbClr val="000000"/>
                </a:solidFill>
                <a:latin typeface="Trebuchet MS"/>
              </a:rPr>
              <a:t>Casual listeners: People who enjoy listening to music for leisure and entertainment purposes, seeking recommendations to enhance their listening experience.</a:t>
            </a:r>
          </a:p>
          <a:p>
            <a:pPr algn="l" marL="633413" indent="-211138" lvl="2">
              <a:lnSpc>
                <a:spcPts val="3600"/>
              </a:lnSpc>
              <a:buFont typeface="Arial"/>
              <a:buChar char="⚬"/>
            </a:pPr>
            <a:r>
              <a:rPr lang="en-US" sz="3000">
                <a:solidFill>
                  <a:srgbClr val="000000"/>
                </a:solidFill>
                <a:latin typeface="Trebuchet MS"/>
              </a:rPr>
              <a:t>Music industry professionals: Artists, producers, and music curators who use recommendation systems to understand user preferences, trends, and behaviors for content creation, curation, and marketing purposes.</a:t>
            </a:r>
          </a:p>
          <a:p>
            <a:pPr algn="l" marL="633413" indent="-211138" lvl="2">
              <a:lnSpc>
                <a:spcPts val="36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12" id="12"/>
          <p:cNvGrpSpPr/>
          <p:nvPr/>
        </p:nvGrpSpPr>
        <p:grpSpPr>
          <a:xfrm rot="0">
            <a:off x="0" y="2214562"/>
            <a:ext cx="4043361" cy="4872038"/>
            <a:chOff x="0" y="0"/>
            <a:chExt cx="5391148" cy="6496051"/>
          </a:xfrm>
        </p:grpSpPr>
        <p:sp>
          <p:nvSpPr>
            <p:cNvPr name="Freeform 13" id="1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2"/>
              <a:stretch>
                <a:fillRect l="0" t="-34" r="0" b="-34"/>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5" id="15"/>
          <p:cNvSpPr/>
          <p:nvPr/>
        </p:nvSpPr>
        <p:spPr>
          <a:xfrm flipH="false" flipV="false" rot="0">
            <a:off x="14030325" y="2103597"/>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671512" y="584835"/>
            <a:ext cx="14644688" cy="1657350"/>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rPr>
              <a:t>YOUR SOLUTION AND ITS VALUE PROPOSITION</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109662" y="9697941"/>
            <a:ext cx="2698433" cy="299720"/>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21" id="21"/>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7</a:t>
            </a:r>
          </a:p>
        </p:txBody>
      </p:sp>
      <p:sp>
        <p:nvSpPr>
          <p:cNvPr name="TextBox 22" id="22"/>
          <p:cNvSpPr txBox="true"/>
          <p:nvPr/>
        </p:nvSpPr>
        <p:spPr>
          <a:xfrm rot="0">
            <a:off x="4643097" y="2570322"/>
            <a:ext cx="10915991" cy="4141306"/>
          </a:xfrm>
          <a:prstGeom prst="rect">
            <a:avLst/>
          </a:prstGeom>
        </p:spPr>
        <p:txBody>
          <a:bodyPr anchor="t" rtlCol="false" tIns="0" lIns="0" bIns="0" rIns="0">
            <a:spAutoFit/>
          </a:bodyPr>
          <a:lstStyle/>
          <a:p>
            <a:pPr algn="l" marL="637462" indent="-212487" lvl="2">
              <a:lnSpc>
                <a:spcPts val="3623"/>
              </a:lnSpc>
              <a:buFont typeface="Arial"/>
              <a:buChar char="⚬"/>
            </a:pPr>
            <a:r>
              <a:rPr lang="en-US" sz="3019">
                <a:solidFill>
                  <a:srgbClr val="000000"/>
                </a:solidFill>
                <a:latin typeface="Trebuchet MS"/>
              </a:rPr>
              <a:t>Our solution is a sophisticated song recommendation system that leverages advanced machine learning algorithms and user interaction data to provide highly personalized music recommendations.</a:t>
            </a:r>
          </a:p>
          <a:p>
            <a:pPr algn="l" marL="637462" indent="-212487" lvl="2">
              <a:lnSpc>
                <a:spcPts val="3623"/>
              </a:lnSpc>
            </a:pPr>
          </a:p>
          <a:p>
            <a:pPr algn="l" marL="637462" indent="-212487" lvl="2">
              <a:lnSpc>
                <a:spcPts val="3623"/>
              </a:lnSpc>
              <a:buFont typeface="Arial"/>
              <a:buChar char="⚬"/>
            </a:pPr>
            <a:r>
              <a:rPr lang="en-US" sz="3019">
                <a:solidFill>
                  <a:srgbClr val="000000"/>
                </a:solidFill>
                <a:latin typeface="Trebuchet MS"/>
              </a:rPr>
              <a:t>By analyzing user preferences, listening habits, mood indicators, and contextual information, our system generates tailored song suggestions that resonate with each individual user.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3604488" y="1491042"/>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6" id="16"/>
          <p:cNvGrpSpPr/>
          <p:nvPr/>
        </p:nvGrpSpPr>
        <p:grpSpPr>
          <a:xfrm rot="0">
            <a:off x="100012" y="5072060"/>
            <a:ext cx="3700462" cy="5129212"/>
            <a:chOff x="0" y="0"/>
            <a:chExt cx="4933949" cy="6838949"/>
          </a:xfrm>
        </p:grpSpPr>
        <p:sp>
          <p:nvSpPr>
            <p:cNvPr name="Freeform 17" id="17"/>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8"/>
              <a:stretch>
                <a:fillRect l="0" t="-1458" r="0" b="-1458"/>
              </a:stretch>
            </a:blipFill>
          </p:spPr>
        </p:sp>
      </p:grpSp>
      <p:sp>
        <p:nvSpPr>
          <p:cNvPr name="TextBox 18" id="18"/>
          <p:cNvSpPr txBox="true"/>
          <p:nvPr/>
        </p:nvSpPr>
        <p:spPr>
          <a:xfrm rot="0">
            <a:off x="1109662" y="979867"/>
            <a:ext cx="11314748" cy="990600"/>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rPr>
              <a:t>THE WOW IN YOUR SOLUTION</a:t>
            </a:r>
          </a:p>
        </p:txBody>
      </p:sp>
      <p:sp>
        <p:nvSpPr>
          <p:cNvPr name="TextBox 19" id="19"/>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8</a:t>
            </a:r>
          </a:p>
        </p:txBody>
      </p:sp>
      <p:sp>
        <p:nvSpPr>
          <p:cNvPr name="TextBox 20" id="20"/>
          <p:cNvSpPr txBox="true"/>
          <p:nvPr/>
        </p:nvSpPr>
        <p:spPr>
          <a:xfrm rot="0">
            <a:off x="3500368" y="2514600"/>
            <a:ext cx="10104120" cy="6981825"/>
          </a:xfrm>
          <a:prstGeom prst="rect">
            <a:avLst/>
          </a:prstGeom>
        </p:spPr>
        <p:txBody>
          <a:bodyPr anchor="t" rtlCol="false" tIns="0" lIns="0" bIns="0" rIns="0">
            <a:spAutoFit/>
          </a:bodyPr>
          <a:lstStyle/>
          <a:p>
            <a:pPr algn="l" marL="617220" indent="-205740" lvl="2">
              <a:lnSpc>
                <a:spcPts val="3240"/>
              </a:lnSpc>
              <a:buFont typeface="Arial"/>
              <a:buChar char="⚬"/>
            </a:pPr>
            <a:r>
              <a:rPr lang="en-US" sz="2700">
                <a:solidFill>
                  <a:srgbClr val="000000"/>
                </a:solidFill>
                <a:latin typeface="Trebuchet MS Bold"/>
              </a:rPr>
              <a:t>Ultra-Personalization: </a:t>
            </a:r>
            <a:r>
              <a:rPr lang="en-US" sz="2700">
                <a:solidFill>
                  <a:srgbClr val="000000"/>
                </a:solidFill>
                <a:latin typeface="Trebuchet MS"/>
              </a:rPr>
              <a:t>Our system dives deep into users' preferences, mood, and context, delivering recommendations that feel tailor-made for each individual, resulting in a highly immersive and satisfying music discovery experience.</a:t>
            </a:r>
          </a:p>
          <a:p>
            <a:pPr algn="l" marL="617220" indent="-205740" lvl="2">
              <a:lnSpc>
                <a:spcPts val="3240"/>
              </a:lnSpc>
              <a:buFont typeface="Arial"/>
              <a:buChar char="⚬"/>
            </a:pPr>
            <a:r>
              <a:rPr lang="en-US" sz="2700">
                <a:solidFill>
                  <a:srgbClr val="000000"/>
                </a:solidFill>
                <a:latin typeface="Trebuchet MS Bold"/>
              </a:rPr>
              <a:t>Adaptive Intelligence</a:t>
            </a:r>
            <a:r>
              <a:rPr lang="en-US" sz="2700">
                <a:solidFill>
                  <a:srgbClr val="000000"/>
                </a:solidFill>
                <a:latin typeface="Trebuchet MS"/>
              </a:rPr>
              <a:t>: Continuously learning from user interactions, our system refines recommendations over time, ensuring they stay relevant and engaging as users' tastes evolve, while still offering delightful surprises to keep them excited about discovering new music.</a:t>
            </a:r>
          </a:p>
          <a:p>
            <a:pPr algn="l" marL="617220" indent="-205740" lvl="2">
              <a:lnSpc>
                <a:spcPts val="3240"/>
              </a:lnSpc>
              <a:buFont typeface="Arial"/>
              <a:buChar char="⚬"/>
            </a:pPr>
            <a:r>
              <a:rPr lang="en-US" sz="2700">
                <a:solidFill>
                  <a:srgbClr val="000000"/>
                </a:solidFill>
                <a:latin typeface="Trebuchet MS Bold"/>
              </a:rPr>
              <a:t>Seamless Integration</a:t>
            </a:r>
            <a:r>
              <a:rPr lang="en-US" sz="2700">
                <a:solidFill>
                  <a:srgbClr val="000000"/>
                </a:solidFill>
                <a:latin typeface="Trebuchet MS"/>
              </a:rPr>
              <a:t>: With transparent and trustworthy recommendation processes seamlessly integrated into existing music platforms, users can effortlessly enjoy personalized music recommendations wherever they go, enhancing their overall listening experience with minimal effort.</a:t>
            </a:r>
          </a:p>
          <a:p>
            <a:pPr algn="l" marL="617220" indent="-205740" lvl="2">
              <a:lnSpc>
                <a:spcPts val="32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3144500" y="762476"/>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6" id="16"/>
          <p:cNvGrpSpPr/>
          <p:nvPr/>
        </p:nvGrpSpPr>
        <p:grpSpPr>
          <a:xfrm rot="0">
            <a:off x="2500312" y="9701212"/>
            <a:ext cx="114300" cy="266700"/>
            <a:chOff x="0" y="0"/>
            <a:chExt cx="152400" cy="355600"/>
          </a:xfrm>
        </p:grpSpPr>
        <p:sp>
          <p:nvSpPr>
            <p:cNvPr name="Freeform 17" id="17"/>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sp>
        <p:nvSpPr>
          <p:cNvPr name="TextBox 18" id="18"/>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9</a:t>
            </a:r>
          </a:p>
        </p:txBody>
      </p:sp>
      <p:sp>
        <p:nvSpPr>
          <p:cNvPr name="TextBox 19" id="19"/>
          <p:cNvSpPr txBox="true"/>
          <p:nvPr/>
        </p:nvSpPr>
        <p:spPr>
          <a:xfrm rot="0">
            <a:off x="1109662" y="411955"/>
            <a:ext cx="4955856" cy="1162050"/>
          </a:xfrm>
          <a:prstGeom prst="rect">
            <a:avLst/>
          </a:prstGeom>
        </p:spPr>
        <p:txBody>
          <a:bodyPr anchor="t" rtlCol="false" tIns="0" lIns="0" bIns="0" rIns="0">
            <a:spAutoFit/>
          </a:bodyPr>
          <a:lstStyle/>
          <a:p>
            <a:pPr algn="l">
              <a:lnSpc>
                <a:spcPts val="8640"/>
              </a:lnSpc>
            </a:pPr>
            <a:r>
              <a:rPr lang="en-US" sz="7200" spc="-43">
                <a:solidFill>
                  <a:srgbClr val="000000"/>
                </a:solidFill>
                <a:latin typeface="Trebuchet MS Bold"/>
              </a:rPr>
              <a:t>MODELLING</a:t>
            </a:r>
          </a:p>
        </p:txBody>
      </p:sp>
      <p:sp>
        <p:nvSpPr>
          <p:cNvPr name="TextBox 20" id="20"/>
          <p:cNvSpPr txBox="true"/>
          <p:nvPr/>
        </p:nvSpPr>
        <p:spPr>
          <a:xfrm rot="0">
            <a:off x="990324" y="2705100"/>
            <a:ext cx="12092540" cy="5343525"/>
          </a:xfrm>
          <a:prstGeom prst="rect">
            <a:avLst/>
          </a:prstGeom>
        </p:spPr>
        <p:txBody>
          <a:bodyPr anchor="t" rtlCol="false" tIns="0" lIns="0" bIns="0" rIns="0">
            <a:spAutoFit/>
          </a:bodyPr>
          <a:lstStyle/>
          <a:p>
            <a:pPr algn="l" marL="617220" indent="-205740" lvl="2">
              <a:lnSpc>
                <a:spcPts val="3240"/>
              </a:lnSpc>
              <a:buFont typeface="Arial"/>
              <a:buChar char="⚬"/>
            </a:pPr>
            <a:r>
              <a:rPr lang="en-US" sz="2700">
                <a:solidFill>
                  <a:srgbClr val="000000"/>
                </a:solidFill>
                <a:latin typeface="Trebuchet MS"/>
              </a:rPr>
              <a:t>Recurrent Neural Network (RNN) architecture, sequential dependencies in music data are captured, allowing for the generation of coherent music recommendations. The model utilizes dense embeddings to represent songs, capturing nuanced relationships between musical elements and enhancing recommendation accuracy.</a:t>
            </a:r>
          </a:p>
          <a:p>
            <a:pPr algn="l" marL="617220" indent="-205740" lvl="2">
              <a:lnSpc>
                <a:spcPts val="3240"/>
              </a:lnSpc>
              <a:buFont typeface="Arial"/>
              <a:buChar char="⚬"/>
            </a:pPr>
            <a:r>
              <a:rPr lang="en-US" sz="2700">
                <a:solidFill>
                  <a:srgbClr val="000000"/>
                </a:solidFill>
                <a:latin typeface="Trebuchet MS"/>
              </a:rPr>
              <a:t>To predict the next song in a sequence, the model is trained on a diverse set of user listening histories and music metadata. Iterative learning improves the model's ability to generate relevant and engaging music recommendations.</a:t>
            </a:r>
          </a:p>
          <a:p>
            <a:pPr algn="l" marL="617220" indent="-205740" lvl="2">
              <a:lnSpc>
                <a:spcPts val="3240"/>
              </a:lnSpc>
              <a:buFont typeface="Arial"/>
              <a:buChar char="⚬"/>
            </a:pPr>
            <a:r>
              <a:rPr lang="en-US" sz="2700">
                <a:solidFill>
                  <a:srgbClr val="000000"/>
                </a:solidFill>
                <a:latin typeface="Trebuchet MS"/>
              </a:rPr>
              <a:t>Regularization techniques and hyperparameter tuning are employed to optimize model performance, ensuring dependable and high-quality music recommendations tailored to individual user preferences.</a:t>
            </a:r>
          </a:p>
          <a:p>
            <a:pPr algn="l" marL="617220" indent="-205740" lvl="2">
              <a:lnSpc>
                <a:spcPts val="32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DAGDVZO0e1I</dc:identifier>
  <dcterms:modified xsi:type="dcterms:W3CDTF">2011-08-01T06:04:30Z</dcterms:modified>
  <cp:revision>1</cp:revision>
  <dc:title>TNSTC NM.pptx</dc:title>
</cp:coreProperties>
</file>