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5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22" autoAdjust="0"/>
  </p:normalViewPr>
  <p:slideViewPr>
    <p:cSldViewPr>
      <p:cViewPr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UNIT-I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RELATIONAL DATABASES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ADVANCED SQL FEATURES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Authorization specification in SQL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algn="just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Grant-used to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confer (giving rights)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authorization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Grant &lt;privilege list&gt; on &lt;relation name&gt; to &lt;user list&gt;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Revoke statement</a:t>
            </a:r>
          </a:p>
          <a:p>
            <a:pPr lvl="1" algn="just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Revoke &lt;privilege list&gt; on &lt;relation name&gt; from &lt;user list&gt;</a:t>
            </a:r>
          </a:p>
          <a:p>
            <a:pPr lvl="1" algn="just"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Privileges in SQL</a:t>
            </a:r>
          </a:p>
          <a:p>
            <a:pPr marL="914400" lvl="1" indent="-457200" algn="just">
              <a:buAutoNum type="arabicPeriod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Select</a:t>
            </a:r>
          </a:p>
          <a:p>
            <a:pPr marL="914400" lvl="1" indent="-457200" algn="just">
              <a:buAutoNum type="arabicPeriod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Insert</a:t>
            </a:r>
          </a:p>
          <a:p>
            <a:pPr marL="914400" lvl="1" indent="-457200" algn="just">
              <a:buAutoNum type="arabicPeriod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Update</a:t>
            </a:r>
          </a:p>
          <a:p>
            <a:pPr marL="914400" lvl="1" indent="-457200" algn="just">
              <a:buAutoNum type="arabicPeriod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Delete</a:t>
            </a:r>
          </a:p>
          <a:p>
            <a:pPr marL="914400" lvl="1" indent="-457200" algn="just">
              <a:buAutoNum type="arabicPeriod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All privileges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Accessing SQL from programming Language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API (</a:t>
            </a:r>
            <a:r>
              <a:rPr lang="en-US" altLang="en-US" sz="2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pplication </a:t>
            </a:r>
            <a:r>
              <a:rPr lang="en-US" altLang="en-US" sz="2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rogram </a:t>
            </a:r>
            <a:r>
              <a:rPr lang="en-US" altLang="en-US" sz="2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nterface) for a program to interact with a database server</a:t>
            </a:r>
          </a:p>
          <a:p>
            <a:pPr algn="just"/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Application makes calls to</a:t>
            </a:r>
          </a:p>
          <a:p>
            <a:pPr lvl="1" algn="just"/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Connect with the database server</a:t>
            </a:r>
          </a:p>
          <a:p>
            <a:pPr lvl="1" algn="just"/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Send SQL commands to the database server</a:t>
            </a:r>
          </a:p>
          <a:p>
            <a:pPr lvl="1" algn="just"/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Fetch tuples of result one-by-one into program variables</a:t>
            </a:r>
          </a:p>
          <a:p>
            <a:pPr algn="just"/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Various tools:</a:t>
            </a:r>
          </a:p>
          <a:p>
            <a:pPr lvl="1" algn="just"/>
            <a:r>
              <a:rPr lang="en-US" altLang="en-US" sz="2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ODBC</a:t>
            </a:r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 (Open Database Connectivity) works with C, C++, C#, and Visual Basic.  Other API</a:t>
            </a:r>
            <a:r>
              <a:rPr lang="ja-JP" altLang="en-US" sz="250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500" dirty="0" smtClean="0">
                <a:latin typeface="Times New Roman" pitchFamily="18" charset="0"/>
                <a:cs typeface="Times New Roman" pitchFamily="18" charset="0"/>
              </a:rPr>
              <a:t>s such as ADO.NET sit on top of ODBC</a:t>
            </a:r>
          </a:p>
          <a:p>
            <a:pPr lvl="1" algn="just"/>
            <a:r>
              <a:rPr lang="en-US" altLang="en-US" sz="2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 (Java Database Connectivity) works with Java</a:t>
            </a:r>
          </a:p>
          <a:p>
            <a:pPr lvl="1" algn="just"/>
            <a:r>
              <a:rPr lang="en-US" altLang="en-US" sz="2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Embedded </a:t>
            </a:r>
            <a:r>
              <a:rPr lang="en-US" altLang="en-US" sz="2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</a:p>
          <a:p>
            <a:pPr lvl="1" algn="just"/>
            <a:r>
              <a:rPr lang="en-US" altLang="en-US" sz="2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Dynamic SQL</a:t>
            </a:r>
            <a:endParaRPr lang="en-US" altLang="en-US" sz="25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ODBC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altLang="en-US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pen </a:t>
            </a:r>
            <a:r>
              <a:rPr lang="en-US" altLang="en-US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ata</a:t>
            </a:r>
            <a:r>
              <a:rPr lang="en-US" altLang="en-US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ase </a:t>
            </a:r>
            <a:r>
              <a:rPr lang="en-US" altLang="en-US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onnectivity (ODBC) standard </a:t>
            </a:r>
          </a:p>
          <a:p>
            <a:pPr lvl="1" algn="just"/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standard for application program to communicate with a database server.</a:t>
            </a:r>
          </a:p>
          <a:p>
            <a:pPr lvl="1" algn="just"/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Application Program Interface (API) to </a:t>
            </a:r>
          </a:p>
          <a:p>
            <a:pPr lvl="2" algn="just"/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open a connection with a database, </a:t>
            </a:r>
          </a:p>
          <a:p>
            <a:pPr lvl="2" algn="just"/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send queries and updates, </a:t>
            </a:r>
          </a:p>
          <a:p>
            <a:pPr lvl="2" algn="just"/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get back results.</a:t>
            </a:r>
          </a:p>
          <a:p>
            <a:pPr algn="just"/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Applications such as GUI, spreadsheets, etc. can use ODBC</a:t>
            </a:r>
          </a:p>
          <a:p>
            <a:pPr algn="just"/>
            <a:endParaRPr lang="en-US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JDBC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 algn="just"/>
            <a:r>
              <a:rPr lang="en-US" altLang="en-US" sz="2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 is a Java API for communicating with database systems supporting SQL.</a:t>
            </a:r>
          </a:p>
          <a:p>
            <a:pPr algn="just"/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JDBC supports a variety of features for querying and updating data, and for retrieving query results.</a:t>
            </a:r>
          </a:p>
          <a:p>
            <a:pPr algn="just"/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JDBC also supports metadata retrieval, such as querying about relations present in the database and the names and types of relation attributes.</a:t>
            </a:r>
          </a:p>
          <a:p>
            <a:pPr algn="just"/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Model for communicating with the database:</a:t>
            </a:r>
          </a:p>
          <a:p>
            <a:pPr lvl="1" algn="just"/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Open a connection</a:t>
            </a:r>
          </a:p>
          <a:p>
            <a:pPr lvl="1" algn="just"/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Create a </a:t>
            </a:r>
            <a:r>
              <a:rPr lang="ja-JP" altLang="en-US" sz="230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 sz="2300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ja-JP" altLang="en-US" sz="230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ja-JP" sz="2300" dirty="0" smtClean="0">
                <a:latin typeface="Times New Roman" pitchFamily="18" charset="0"/>
                <a:cs typeface="Times New Roman" pitchFamily="18" charset="0"/>
              </a:rPr>
              <a:t> object</a:t>
            </a:r>
          </a:p>
          <a:p>
            <a:pPr lvl="1" algn="just"/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Execute queries using the Statement object to send queries and fetch results</a:t>
            </a:r>
          </a:p>
          <a:p>
            <a:pPr lvl="1" algn="just"/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Exception mechanism to handle errors</a:t>
            </a:r>
          </a:p>
          <a:p>
            <a:pPr algn="just"/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JDBC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lvl="1">
              <a:buFont typeface="Monotype Sorts" pitchFamily="-65" charset="2"/>
              <a:buNone/>
            </a:pP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public static void </a:t>
            </a:r>
            <a:r>
              <a:rPr lang="en-US" altLang="en-US" sz="2000" b="1" i="1" dirty="0" err="1" smtClean="0">
                <a:latin typeface="Times New Roman" pitchFamily="18" charset="0"/>
                <a:cs typeface="Times New Roman" pitchFamily="18" charset="0"/>
              </a:rPr>
              <a:t>JDBCexample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altLang="en-US" sz="2000" b="1" i="1" dirty="0" err="1" smtClean="0">
                <a:latin typeface="Times New Roman" pitchFamily="18" charset="0"/>
                <a:cs typeface="Times New Roman" pitchFamily="18" charset="0"/>
              </a:rPr>
              <a:t>dbid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altLang="en-US" sz="2000" b="1" i="1" dirty="0" err="1" smtClean="0">
                <a:latin typeface="Times New Roman" pitchFamily="18" charset="0"/>
                <a:cs typeface="Times New Roman" pitchFamily="18" charset="0"/>
              </a:rPr>
              <a:t>userid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altLang="en-US" sz="2000" b="1" i="1" dirty="0" err="1" smtClean="0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      { 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     try (Connection </a:t>
            </a:r>
            <a:r>
              <a:rPr lang="en-US" altLang="en-US" sz="2000" b="1" i="1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2000" b="1" i="1" dirty="0" err="1" smtClean="0">
                <a:latin typeface="Times New Roman" pitchFamily="18" charset="0"/>
                <a:cs typeface="Times New Roman" pitchFamily="18" charset="0"/>
              </a:rPr>
              <a:t>DriverManager.getConnection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(     </a:t>
            </a:r>
            <a:b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       "</a:t>
            </a:r>
            <a:r>
              <a:rPr lang="en-US" altLang="en-US" sz="2000" b="1" i="1" dirty="0" err="1" smtClean="0">
                <a:latin typeface="Times New Roman" pitchFamily="18" charset="0"/>
                <a:cs typeface="Times New Roman" pitchFamily="18" charset="0"/>
              </a:rPr>
              <a:t>jdbc:oracle:thin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:@db.yale.edu:2000:univdb", </a:t>
            </a:r>
            <a:r>
              <a:rPr lang="en-US" altLang="en-US" sz="2000" b="1" i="1" dirty="0" err="1" smtClean="0">
                <a:latin typeface="Times New Roman" pitchFamily="18" charset="0"/>
                <a:cs typeface="Times New Roman" pitchFamily="18" charset="0"/>
              </a:rPr>
              <a:t>userid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000" b="1" i="1" dirty="0" err="1" smtClean="0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            Statement stmt = </a:t>
            </a:r>
            <a:r>
              <a:rPr lang="en-US" altLang="en-US" sz="2000" b="1" i="1" dirty="0" err="1" smtClean="0">
                <a:latin typeface="Times New Roman" pitchFamily="18" charset="0"/>
                <a:cs typeface="Times New Roman" pitchFamily="18" charset="0"/>
              </a:rPr>
              <a:t>conn.createStatement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     ) 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     { 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            … Do Actual Work ….	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     }		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    catch (</a:t>
            </a:r>
            <a:r>
              <a:rPr lang="en-US" altLang="en-US" sz="2000" b="1" i="1" dirty="0" err="1" smtClean="0">
                <a:latin typeface="Times New Roman" pitchFamily="18" charset="0"/>
                <a:cs typeface="Times New Roman" pitchFamily="18" charset="0"/>
              </a:rPr>
              <a:t>SQLException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i="1" dirty="0" err="1" smtClean="0">
                <a:latin typeface="Times New Roman" pitchFamily="18" charset="0"/>
                <a:cs typeface="Times New Roman" pitchFamily="18" charset="0"/>
              </a:rPr>
              <a:t>sqle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) { 		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000" b="1" i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altLang="en-US" sz="2000" b="1" i="1" dirty="0" err="1" smtClean="0">
                <a:latin typeface="Times New Roman" pitchFamily="18" charset="0"/>
                <a:cs typeface="Times New Roman" pitchFamily="18" charset="0"/>
              </a:rPr>
              <a:t>SQLException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 : " + </a:t>
            </a:r>
            <a:r>
              <a:rPr lang="en-US" altLang="en-US" sz="2000" b="1" i="1" dirty="0" err="1" smtClean="0">
                <a:latin typeface="Times New Roman" pitchFamily="18" charset="0"/>
                <a:cs typeface="Times New Roman" pitchFamily="18" charset="0"/>
              </a:rPr>
              <a:t>sqle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);		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   }		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     }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 control in Database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By default, each SQL statement is treated as a separate transaction that is committed automatically</a:t>
            </a:r>
          </a:p>
          <a:p>
            <a:pPr lvl="1"/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bad idea for transactions with multiple updates</a:t>
            </a:r>
          </a:p>
          <a:p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Can turn off automatic commit on a connection</a:t>
            </a:r>
          </a:p>
          <a:p>
            <a:pPr lvl="1"/>
            <a:r>
              <a:rPr lang="en-US" altLang="en-US" sz="2300" i="1" dirty="0" err="1" smtClean="0">
                <a:latin typeface="Times New Roman" pitchFamily="18" charset="0"/>
                <a:cs typeface="Times New Roman" pitchFamily="18" charset="0"/>
              </a:rPr>
              <a:t>conn.setAutoCommit</a:t>
            </a:r>
            <a:r>
              <a:rPr lang="en-US" altLang="en-US" sz="2300" i="1" dirty="0" smtClean="0">
                <a:latin typeface="Times New Roman" pitchFamily="18" charset="0"/>
                <a:cs typeface="Times New Roman" pitchFamily="18" charset="0"/>
              </a:rPr>
              <a:t>(false);</a:t>
            </a:r>
          </a:p>
          <a:p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Transactions must then be committed or rolled back explicitly</a:t>
            </a:r>
          </a:p>
          <a:p>
            <a:pPr lvl="1"/>
            <a:r>
              <a:rPr lang="en-US" altLang="en-US" sz="2300" i="1" dirty="0" err="1" smtClean="0">
                <a:latin typeface="Times New Roman" pitchFamily="18" charset="0"/>
                <a:cs typeface="Times New Roman" pitchFamily="18" charset="0"/>
              </a:rPr>
              <a:t>conn.commit</a:t>
            </a:r>
            <a:r>
              <a:rPr lang="en-US" altLang="en-US" sz="2300" i="1" dirty="0" smtClean="0">
                <a:latin typeface="Times New Roman" pitchFamily="18" charset="0"/>
                <a:cs typeface="Times New Roman" pitchFamily="18" charset="0"/>
              </a:rPr>
              <a:t>(); 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    or</a:t>
            </a:r>
          </a:p>
          <a:p>
            <a:pPr lvl="1"/>
            <a:r>
              <a:rPr lang="en-US" altLang="en-US" sz="2300" i="1" dirty="0" err="1" smtClean="0">
                <a:latin typeface="Times New Roman" pitchFamily="18" charset="0"/>
                <a:cs typeface="Times New Roman" pitchFamily="18" charset="0"/>
              </a:rPr>
              <a:t>conn.rollback</a:t>
            </a:r>
            <a:r>
              <a:rPr lang="en-US" altLang="en-US" sz="2300" i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en-US" sz="2300" i="1" dirty="0" err="1" smtClean="0">
                <a:latin typeface="Times New Roman" pitchFamily="18" charset="0"/>
                <a:cs typeface="Times New Roman" pitchFamily="18" charset="0"/>
              </a:rPr>
              <a:t>conn.setAutoCommit</a:t>
            </a:r>
            <a:r>
              <a:rPr lang="en-US" altLang="en-US" sz="2300" i="1" dirty="0" smtClean="0">
                <a:latin typeface="Times New Roman" pitchFamily="18" charset="0"/>
                <a:cs typeface="Times New Roman" pitchFamily="18" charset="0"/>
              </a:rPr>
              <a:t>(true) 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turns on automatic commit.</a:t>
            </a:r>
          </a:p>
          <a:p>
            <a:pPr>
              <a:buNone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Prepared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Similar to insert statement</a:t>
            </a:r>
          </a:p>
          <a:p>
            <a:pPr>
              <a:buNone/>
            </a:pP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200" i="1" dirty="0" err="1" smtClean="0">
                <a:latin typeface="Times New Roman" pitchFamily="18" charset="0"/>
                <a:cs typeface="Times New Roman" pitchFamily="18" charset="0"/>
              </a:rPr>
              <a:t>PreparedStatement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 dirty="0" err="1" smtClean="0">
                <a:latin typeface="Times New Roman" pitchFamily="18" charset="0"/>
                <a:cs typeface="Times New Roman" pitchFamily="18" charset="0"/>
              </a:rPr>
              <a:t>pStmt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2200" i="1" dirty="0" err="1" smtClean="0">
                <a:latin typeface="Times New Roman" pitchFamily="18" charset="0"/>
                <a:cs typeface="Times New Roman" pitchFamily="18" charset="0"/>
              </a:rPr>
              <a:t>conn.prepareStatement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("insert into instructor values(?,?,?,?)");</a:t>
            </a:r>
            <a:b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 dirty="0" err="1" smtClean="0">
                <a:latin typeface="Times New Roman" pitchFamily="18" charset="0"/>
                <a:cs typeface="Times New Roman" pitchFamily="18" charset="0"/>
              </a:rPr>
              <a:t>pStmt.setString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(1, "88877");</a:t>
            </a:r>
            <a:b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 dirty="0" err="1" smtClean="0">
                <a:latin typeface="Times New Roman" pitchFamily="18" charset="0"/>
                <a:cs typeface="Times New Roman" pitchFamily="18" charset="0"/>
              </a:rPr>
              <a:t>pStmt.setString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(2, "Perry");</a:t>
            </a:r>
            <a:b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 dirty="0" err="1" smtClean="0">
                <a:latin typeface="Times New Roman" pitchFamily="18" charset="0"/>
                <a:cs typeface="Times New Roman" pitchFamily="18" charset="0"/>
              </a:rPr>
              <a:t>pStmt.setString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(3, "Finance");</a:t>
            </a:r>
            <a:b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 dirty="0" err="1" smtClean="0">
                <a:latin typeface="Times New Roman" pitchFamily="18" charset="0"/>
                <a:cs typeface="Times New Roman" pitchFamily="18" charset="0"/>
              </a:rPr>
              <a:t>pStmt.setInt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(4, 125000);</a:t>
            </a:r>
            <a:b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 dirty="0" err="1" smtClean="0">
                <a:latin typeface="Times New Roman" pitchFamily="18" charset="0"/>
                <a:cs typeface="Times New Roman" pitchFamily="18" charset="0"/>
              </a:rPr>
              <a:t>pStmt.executeUpdate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 dirty="0" err="1" smtClean="0">
                <a:latin typeface="Times New Roman" pitchFamily="18" charset="0"/>
                <a:cs typeface="Times New Roman" pitchFamily="18" charset="0"/>
              </a:rPr>
              <a:t>pStmt.setString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(1, "88878");</a:t>
            </a:r>
            <a:b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 dirty="0" err="1" smtClean="0">
                <a:latin typeface="Times New Roman" pitchFamily="18" charset="0"/>
                <a:cs typeface="Times New Roman" pitchFamily="18" charset="0"/>
              </a:rPr>
              <a:t>pStmt.executeUpdate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Functions and Procedures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algn="just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SQL supports functions and procedures</a:t>
            </a:r>
          </a:p>
          <a:p>
            <a:pPr lvl="1" algn="just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Functions/procedures can be written in SQL itself, or in an external programming language (e.g., C, Java).</a:t>
            </a:r>
          </a:p>
          <a:p>
            <a:pPr lvl="1" algn="just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Functions written in an external languages are particularly useful with specialized data types such as images and geometric objects.</a:t>
            </a:r>
          </a:p>
          <a:p>
            <a:pPr lvl="2" algn="just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Example: functions to check if polygons overlap, or to compare images for similarity.</a:t>
            </a:r>
          </a:p>
          <a:p>
            <a:pPr lvl="1" algn="just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Some database systems support </a:t>
            </a:r>
            <a:r>
              <a:rPr lang="en-US" altLang="en-US" sz="22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table-valued functions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, which can return a relation as a result.</a:t>
            </a:r>
          </a:p>
          <a:p>
            <a:pPr algn="just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SQL also supports a rich set of imperative constructs, including</a:t>
            </a:r>
          </a:p>
          <a:p>
            <a:pPr lvl="1" algn="just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Loops, if-then-else, assignment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SQL Functions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Autofit/>
          </a:bodyPr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Define a function that, given the name of a department, returns the count of the number of instructors in that department.</a:t>
            </a:r>
          </a:p>
          <a:p>
            <a:pPr>
              <a:buFont typeface="Monotype Sorts" pitchFamily="-65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2100" b="1" dirty="0" smtClean="0">
                <a:latin typeface="Times New Roman" pitchFamily="18" charset="0"/>
                <a:cs typeface="Times New Roman" pitchFamily="18" charset="0"/>
              </a:rPr>
              <a:t>             create function </a:t>
            </a:r>
            <a:r>
              <a:rPr lang="en-US" altLang="en-US" sz="2100" i="1" dirty="0" err="1" smtClean="0">
                <a:latin typeface="Times New Roman" pitchFamily="18" charset="0"/>
                <a:cs typeface="Times New Roman" pitchFamily="18" charset="0"/>
              </a:rPr>
              <a:t>dept_count</a:t>
            </a: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i="1" dirty="0" err="1" smtClean="0"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b="1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(20))</a:t>
            </a:r>
            <a:r>
              <a:rPr lang="en-US" altLang="en-US" sz="2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b="1" dirty="0" smtClean="0">
                <a:latin typeface="Times New Roman" pitchFamily="18" charset="0"/>
                <a:cs typeface="Times New Roman" pitchFamily="18" charset="0"/>
              </a:rPr>
              <a:t>                returns integer</a:t>
            </a:r>
            <a:br>
              <a:rPr lang="en-US" altLang="en-US" sz="2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b="1" dirty="0" smtClean="0">
                <a:latin typeface="Times New Roman" pitchFamily="18" charset="0"/>
                <a:cs typeface="Times New Roman" pitchFamily="18" charset="0"/>
              </a:rPr>
              <a:t>               begin</a:t>
            </a:r>
            <a:br>
              <a:rPr lang="en-US" altLang="en-US" sz="2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b="1" dirty="0" smtClean="0">
                <a:latin typeface="Times New Roman" pitchFamily="18" charset="0"/>
                <a:cs typeface="Times New Roman" pitchFamily="18" charset="0"/>
              </a:rPr>
              <a:t>               declare </a:t>
            </a:r>
            <a:r>
              <a:rPr lang="en-US" altLang="en-US" sz="2100" i="1" dirty="0" err="1" smtClean="0">
                <a:latin typeface="Times New Roman" pitchFamily="18" charset="0"/>
                <a:cs typeface="Times New Roman" pitchFamily="18" charset="0"/>
              </a:rPr>
              <a:t>d_count</a:t>
            </a: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2100" b="1" dirty="0" smtClean="0">
                <a:latin typeface="Times New Roman" pitchFamily="18" charset="0"/>
                <a:cs typeface="Times New Roman" pitchFamily="18" charset="0"/>
              </a:rPr>
              <a:t>integer;</a:t>
            </a:r>
            <a:br>
              <a:rPr lang="en-US" altLang="en-US" sz="2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b="1" dirty="0" smtClean="0">
                <a:latin typeface="Times New Roman" pitchFamily="18" charset="0"/>
                <a:cs typeface="Times New Roman" pitchFamily="18" charset="0"/>
              </a:rPr>
              <a:t>                      select count </a:t>
            </a: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100" b="1" dirty="0" smtClean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altLang="en-US" sz="2100" i="1" dirty="0" err="1" smtClean="0">
                <a:latin typeface="Times New Roman" pitchFamily="18" charset="0"/>
                <a:cs typeface="Times New Roman" pitchFamily="18" charset="0"/>
              </a:rPr>
              <a:t>d_count</a:t>
            </a: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en-US" sz="2100" b="1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>instructor</a:t>
            </a:r>
            <a:b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en-US" sz="2100" b="1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100" i="1" dirty="0" err="1" smtClean="0">
                <a:latin typeface="Times New Roman" pitchFamily="18" charset="0"/>
                <a:cs typeface="Times New Roman" pitchFamily="18" charset="0"/>
              </a:rPr>
              <a:t>instructor.dept_name</a:t>
            </a: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2100" i="1" dirty="0" err="1" smtClean="0"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en-US" sz="2100" b="1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en-US" sz="2100" i="1" dirty="0" err="1" smtClean="0">
                <a:latin typeface="Times New Roman" pitchFamily="18" charset="0"/>
                <a:cs typeface="Times New Roman" pitchFamily="18" charset="0"/>
              </a:rPr>
              <a:t>d_count</a:t>
            </a: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en-US" sz="2100" b="1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The function </a:t>
            </a:r>
            <a:r>
              <a:rPr lang="en-US" altLang="en-US" sz="2100" i="1" dirty="0" err="1" smtClean="0">
                <a:latin typeface="Times New Roman" pitchFamily="18" charset="0"/>
                <a:cs typeface="Times New Roman" pitchFamily="18" charset="0"/>
              </a:rPr>
              <a:t>dept_</a:t>
            </a:r>
            <a:r>
              <a:rPr lang="en-US" altLang="en-US" sz="2100" dirty="0" err="1" smtClean="0"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 can be used to find the department names and budget of all departments with more that 12 instructors.</a:t>
            </a:r>
          </a:p>
          <a:p>
            <a:pPr>
              <a:buFont typeface="Monotype Sorts" pitchFamily="-65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100" b="1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en-US" sz="2100" i="1" dirty="0" err="1" smtClean="0"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>, budget</a:t>
            </a:r>
            <a:b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1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> department</a:t>
            </a:r>
            <a:b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100" b="1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100" i="1" dirty="0" err="1" smtClean="0">
                <a:latin typeface="Times New Roman" pitchFamily="18" charset="0"/>
                <a:cs typeface="Times New Roman" pitchFamily="18" charset="0"/>
              </a:rPr>
              <a:t>dept_</a:t>
            </a:r>
            <a:r>
              <a:rPr lang="en-US" altLang="en-US" sz="2100" dirty="0" err="1" smtClean="0"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100" i="1" dirty="0" err="1" smtClean="0"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) &gt; 12</a:t>
            </a:r>
            <a:endParaRPr lang="en-US" altLang="en-US" sz="21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Contd…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Compound statement: 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begin … end</a:t>
            </a: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May contain multiple SQL statements between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begin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-- indicates the variable-type that is returned (e.g., integer)</a:t>
            </a:r>
          </a:p>
          <a:p>
            <a:pPr algn="just"/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return  --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specifies the values that are to be returned as result of invoking the function</a:t>
            </a:r>
          </a:p>
          <a:p>
            <a:pPr algn="just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SQL function  are  in fact </a:t>
            </a:r>
            <a:r>
              <a:rPr lang="en-US" altLang="en-US" sz="24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parameterized views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that generalize the regular notion of views by allowing parameters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Build-in Datatypes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Build-in datatypes for using SQL are:</a:t>
            </a:r>
          </a:p>
          <a:p>
            <a:pPr algn="just"/>
            <a:r>
              <a:rPr lang="en-US" sz="2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date containing four digit year-month-date</a:t>
            </a:r>
          </a:p>
          <a:p>
            <a:pPr lvl="1" algn="just"/>
            <a:r>
              <a:rPr lang="en-US" sz="21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date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‘2018-12-22’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time of day in hours, minutes, hours</a:t>
            </a:r>
          </a:p>
          <a:p>
            <a:pPr lvl="1" algn="just"/>
            <a:r>
              <a:rPr lang="en-US" sz="21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time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’09:00:30’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Timestamp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date + time of day</a:t>
            </a:r>
          </a:p>
          <a:p>
            <a:pPr lvl="1" algn="just"/>
            <a:r>
              <a:rPr lang="en-US" sz="21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timestamp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‘2018-12-22 09:00:30’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Interval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period of time</a:t>
            </a:r>
          </a:p>
          <a:p>
            <a:pPr lvl="1" algn="just"/>
            <a:r>
              <a:rPr lang="en-US" sz="21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interval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‘1’ day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Extract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extract the values of individual fields from date/time/timestamp</a:t>
            </a:r>
          </a:p>
          <a:p>
            <a:pPr lvl="1" algn="just"/>
            <a:r>
              <a:rPr lang="en-US" sz="21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extract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(year from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r.starttime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cast string types to date/time/timestamp</a:t>
            </a:r>
          </a:p>
          <a:p>
            <a:pPr lvl="1" algn="just"/>
            <a:r>
              <a:rPr lang="en-US" sz="21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cast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&lt; string-valued-expression&gt; as date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Table functions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Returns a relation (table) as a result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: Return all instructors in a given department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 smtClean="0">
                <a:latin typeface="Times New Roman" pitchFamily="18" charset="0"/>
                <a:cs typeface="Times New Roman" pitchFamily="18" charset="0"/>
              </a:rPr>
              <a:t>instructor_of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400" i="1" dirty="0" err="1" smtClean="0"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(20))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table 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altLang="en-US" sz="2400" b="1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(5),</a:t>
            </a:r>
            <a:b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	          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(20),</a:t>
            </a:r>
            <a:b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en-US" sz="2400" i="1" dirty="0" err="1" smtClean="0"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(20),</a:t>
            </a:r>
            <a:b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	          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salary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(8,2))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	         (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ID, name, </a:t>
            </a:r>
            <a:r>
              <a:rPr lang="en-US" altLang="en-US" sz="2400" i="1" dirty="0" err="1" smtClean="0"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, salary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	         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instructor</a:t>
            </a:r>
            <a:b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	         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 smtClean="0">
                <a:latin typeface="Times New Roman" pitchFamily="18" charset="0"/>
                <a:cs typeface="Times New Roman" pitchFamily="18" charset="0"/>
              </a:rPr>
              <a:t>instructor.dept_name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2400" i="1" dirty="0" err="1" smtClean="0">
                <a:latin typeface="Times New Roman" pitchFamily="18" charset="0"/>
                <a:cs typeface="Times New Roman" pitchFamily="18" charset="0"/>
              </a:rPr>
              <a:t>instructor_of.dept_name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Usage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select *</a:t>
            </a:r>
            <a:b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	from table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i="1" dirty="0" err="1" smtClean="0">
                <a:latin typeface="Times New Roman" pitchFamily="18" charset="0"/>
                <a:cs typeface="Times New Roman" pitchFamily="18" charset="0"/>
              </a:rPr>
              <a:t>instructor_of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ja-JP" altLang="en-US" sz="240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Music</a:t>
            </a:r>
            <a:r>
              <a:rPr lang="ja-JP" altLang="en-US" sz="240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SQL Procedures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en-US" sz="2500" i="1" dirty="0" err="1" smtClean="0">
                <a:latin typeface="Times New Roman" pitchFamily="18" charset="0"/>
                <a:cs typeface="Times New Roman" pitchFamily="18" charset="0"/>
              </a:rPr>
              <a:t>dept_count</a:t>
            </a:r>
            <a:r>
              <a:rPr lang="en-US" alt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function could instead be written as procedure: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2500" b="1" dirty="0" smtClean="0">
                <a:latin typeface="Times New Roman" pitchFamily="18" charset="0"/>
                <a:cs typeface="Times New Roman" pitchFamily="18" charset="0"/>
              </a:rPr>
              <a:t>	create procedure </a:t>
            </a:r>
            <a:r>
              <a:rPr lang="en-US" altLang="en-US" sz="2500" i="1" dirty="0" err="1" smtClean="0">
                <a:latin typeface="Times New Roman" pitchFamily="18" charset="0"/>
                <a:cs typeface="Times New Roman" pitchFamily="18" charset="0"/>
              </a:rPr>
              <a:t>dept_count_proc</a:t>
            </a:r>
            <a:r>
              <a:rPr lang="en-US" alt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500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en-US" sz="2500" i="1" dirty="0" err="1" smtClean="0"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500" b="1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(20), </a:t>
            </a:r>
            <a:b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</a:t>
            </a:r>
            <a:r>
              <a:rPr lang="en-US" altLang="en-US" sz="2500" b="1" dirty="0" smtClean="0">
                <a:latin typeface="Times New Roman" pitchFamily="18" charset="0"/>
                <a:cs typeface="Times New Roman" pitchFamily="18" charset="0"/>
              </a:rPr>
              <a:t>out </a:t>
            </a:r>
            <a:r>
              <a:rPr lang="en-US" altLang="en-US" sz="2500" i="1" dirty="0" err="1" smtClean="0">
                <a:latin typeface="Times New Roman" pitchFamily="18" charset="0"/>
                <a:cs typeface="Times New Roman" pitchFamily="18" charset="0"/>
              </a:rPr>
              <a:t>d_count</a:t>
            </a:r>
            <a:r>
              <a:rPr lang="en-US" alt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500" b="1" dirty="0" smtClean="0">
                <a:latin typeface="Times New Roman" pitchFamily="18" charset="0"/>
                <a:cs typeface="Times New Roman" pitchFamily="18" charset="0"/>
              </a:rPr>
              <a:t>integer)</a:t>
            </a:r>
            <a:br>
              <a:rPr lang="en-US" altLang="en-US" sz="25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500" b="1" dirty="0" smtClean="0">
                <a:latin typeface="Times New Roman" pitchFamily="18" charset="0"/>
                <a:cs typeface="Times New Roman" pitchFamily="18" charset="0"/>
              </a:rPr>
              <a:t>   begin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2500" b="1" dirty="0" smtClean="0">
                <a:latin typeface="Times New Roman" pitchFamily="18" charset="0"/>
                <a:cs typeface="Times New Roman" pitchFamily="18" charset="0"/>
              </a:rPr>
              <a:t>	       select count</a:t>
            </a:r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500" i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500" b="1" dirty="0" smtClean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altLang="en-US" sz="2500" i="1" dirty="0" err="1" smtClean="0">
                <a:latin typeface="Times New Roman" pitchFamily="18" charset="0"/>
                <a:cs typeface="Times New Roman" pitchFamily="18" charset="0"/>
              </a:rPr>
              <a:t>d_count</a:t>
            </a:r>
            <a:r>
              <a:rPr lang="en-US" altLang="en-US" sz="25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5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500" i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en-US" sz="2500" b="1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500" i="1" dirty="0" smtClean="0">
                <a:latin typeface="Times New Roman" pitchFamily="18" charset="0"/>
                <a:cs typeface="Times New Roman" pitchFamily="18" charset="0"/>
              </a:rPr>
              <a:t>instructor</a:t>
            </a:r>
            <a:br>
              <a:rPr lang="en-US" altLang="en-US" sz="25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500" i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en-US" sz="2500" b="1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500" i="1" dirty="0" err="1" smtClean="0">
                <a:latin typeface="Times New Roman" pitchFamily="18" charset="0"/>
                <a:cs typeface="Times New Roman" pitchFamily="18" charset="0"/>
              </a:rPr>
              <a:t>instructor.dept_name</a:t>
            </a:r>
            <a:r>
              <a:rPr lang="en-US" altLang="en-US" sz="25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2500" i="1" dirty="0" err="1" smtClean="0">
                <a:latin typeface="Times New Roman" pitchFamily="18" charset="0"/>
                <a:cs typeface="Times New Roman" pitchFamily="18" charset="0"/>
              </a:rPr>
              <a:t>dept_count_proc.dept_name</a:t>
            </a:r>
            <a:endParaRPr lang="en-US" alt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500" i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500" b="1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Procedures can be invoked either from an SQL procedure or from embedded SQL, using the </a:t>
            </a:r>
            <a:r>
              <a:rPr lang="en-US" altLang="en-US" sz="2500" b="1" dirty="0" smtClean="0"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 statement.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2500" b="1" dirty="0" smtClean="0">
                <a:latin typeface="Times New Roman" pitchFamily="18" charset="0"/>
                <a:cs typeface="Times New Roman" pitchFamily="18" charset="0"/>
              </a:rPr>
              <a:t>		declare </a:t>
            </a:r>
            <a:r>
              <a:rPr lang="en-US" altLang="en-US" sz="2500" i="1" dirty="0" err="1" smtClean="0">
                <a:latin typeface="Times New Roman" pitchFamily="18" charset="0"/>
                <a:cs typeface="Times New Roman" pitchFamily="18" charset="0"/>
              </a:rPr>
              <a:t>d_count</a:t>
            </a:r>
            <a:r>
              <a:rPr lang="en-US" alt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500" b="1" dirty="0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500" b="1" dirty="0" smtClean="0"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altLang="en-US" sz="2500" i="1" dirty="0" err="1" smtClean="0">
                <a:latin typeface="Times New Roman" pitchFamily="18" charset="0"/>
                <a:cs typeface="Times New Roman" pitchFamily="18" charset="0"/>
              </a:rPr>
              <a:t>dept_count_proc</a:t>
            </a:r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ja-JP" altLang="en-US" sz="250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ja-JP" sz="2500" dirty="0" smtClean="0">
                <a:latin typeface="Times New Roman" pitchFamily="18" charset="0"/>
                <a:cs typeface="Times New Roman" pitchFamily="18" charset="0"/>
              </a:rPr>
              <a:t>Physics</a:t>
            </a:r>
            <a:r>
              <a:rPr lang="ja-JP" altLang="en-US" sz="250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500" i="1" dirty="0" err="1" smtClean="0">
                <a:latin typeface="Times New Roman" pitchFamily="18" charset="0"/>
                <a:cs typeface="Times New Roman" pitchFamily="18" charset="0"/>
              </a:rPr>
              <a:t>d_count</a:t>
            </a:r>
            <a:r>
              <a:rPr lang="en-US" altLang="ja-JP" sz="25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	Procedures and functions can be invoked also from dynamic SQL</a:t>
            </a:r>
          </a:p>
          <a:p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SQL:1999 allows more than one function/procedure of the same name (called name </a:t>
            </a:r>
            <a:r>
              <a:rPr lang="en-US" altLang="en-US" sz="25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overloading</a:t>
            </a:r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), as long as the number of </a:t>
            </a:r>
            <a:b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arguments differ, or at least the types of the arguments differ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 Constructs for Procedure and Function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SQL supports constructs that gives it almost all the power of a general-purpose programming language.</a:t>
            </a:r>
          </a:p>
          <a:p>
            <a:pPr lvl="1"/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Warning: most database systems implement their own variant of the standard syntax below.</a:t>
            </a:r>
          </a:p>
          <a:p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Compound statement: </a:t>
            </a:r>
            <a:r>
              <a:rPr lang="en-US" altLang="en-US" sz="2600" b="1" dirty="0" smtClean="0">
                <a:latin typeface="Times New Roman" pitchFamily="18" charset="0"/>
                <a:cs typeface="Times New Roman" pitchFamily="18" charset="0"/>
              </a:rPr>
              <a:t>begin … end</a:t>
            </a: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/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May contain multiple SQL statements between </a:t>
            </a:r>
            <a:r>
              <a:rPr lang="en-US" altLang="en-US" sz="2600" b="1" dirty="0" smtClean="0">
                <a:latin typeface="Times New Roman" pitchFamily="18" charset="0"/>
                <a:cs typeface="Times New Roman" pitchFamily="18" charset="0"/>
              </a:rPr>
              <a:t>begin </a:t>
            </a: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600" b="1" dirty="0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Local variables can be declared within a compound statements</a:t>
            </a:r>
          </a:p>
          <a:p>
            <a:r>
              <a:rPr lang="en-US" altLang="en-US" sz="2600" b="1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600" b="1" dirty="0" smtClean="0">
                <a:latin typeface="Times New Roman" pitchFamily="18" charset="0"/>
                <a:cs typeface="Times New Roman" pitchFamily="18" charset="0"/>
              </a:rPr>
              <a:t>repeat</a:t>
            </a: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 statements:</a:t>
            </a:r>
          </a:p>
          <a:p>
            <a:pPr lvl="1"/>
            <a:r>
              <a:rPr lang="en-US" altLang="en-US" sz="2600" b="1" dirty="0" smtClean="0">
                <a:latin typeface="Times New Roman" pitchFamily="18" charset="0"/>
                <a:cs typeface="Times New Roman" pitchFamily="18" charset="0"/>
              </a:rPr>
              <a:t>  while </a:t>
            </a:r>
            <a:r>
              <a:rPr lang="en-US" altLang="en-US" sz="2600" i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en-US" sz="2600" i="1" dirty="0" smtClean="0">
                <a:latin typeface="Times New Roman" pitchFamily="18" charset="0"/>
                <a:cs typeface="Times New Roman" pitchFamily="18" charset="0"/>
              </a:rPr>
              <a:t> expression </a:t>
            </a: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600" b="1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lvl="2">
              <a:lnSpc>
                <a:spcPct val="70000"/>
              </a:lnSpc>
              <a:buFont typeface="Webdings" pitchFamily="18" charset="2"/>
              <a:buNone/>
            </a:pPr>
            <a:r>
              <a:rPr lang="en-US" altLang="en-US" sz="2600" b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en-US" sz="2600" i="1" dirty="0" smtClean="0">
                <a:latin typeface="Times New Roman" pitchFamily="18" charset="0"/>
                <a:cs typeface="Times New Roman" pitchFamily="18" charset="0"/>
              </a:rPr>
              <a:t>sequence of statements </a:t>
            </a: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lnSpc>
                <a:spcPct val="70000"/>
              </a:lnSpc>
              <a:buFont typeface="Monotype Sorts" pitchFamily="-65" charset="2"/>
              <a:buNone/>
            </a:pPr>
            <a:r>
              <a:rPr lang="en-US" altLang="en-US" sz="2600" b="1" dirty="0" smtClean="0">
                <a:latin typeface="Times New Roman" pitchFamily="18" charset="0"/>
                <a:cs typeface="Times New Roman" pitchFamily="18" charset="0"/>
              </a:rPr>
              <a:t>		end while</a:t>
            </a:r>
          </a:p>
          <a:p>
            <a:pPr lvl="1">
              <a:lnSpc>
                <a:spcPct val="70000"/>
              </a:lnSpc>
              <a:buFont typeface="Monotype Sorts" pitchFamily="-65" charset="2"/>
              <a:buNone/>
            </a:pPr>
            <a:endParaRPr lang="en-US" alt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sz="2600" b="1" dirty="0" smtClean="0">
                <a:latin typeface="Times New Roman" pitchFamily="18" charset="0"/>
                <a:cs typeface="Times New Roman" pitchFamily="18" charset="0"/>
              </a:rPr>
              <a:t> repeat</a:t>
            </a:r>
          </a:p>
          <a:p>
            <a:pPr lvl="2">
              <a:lnSpc>
                <a:spcPct val="70000"/>
              </a:lnSpc>
              <a:buFont typeface="Monotype Sorts" pitchFamily="-65" charset="2"/>
              <a:buNone/>
            </a:pPr>
            <a:r>
              <a:rPr lang="en-US" altLang="en-US" sz="2600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en-US" sz="2600" i="1" dirty="0" smtClean="0">
                <a:latin typeface="Times New Roman" pitchFamily="18" charset="0"/>
                <a:cs typeface="Times New Roman" pitchFamily="18" charset="0"/>
              </a:rPr>
              <a:t>sequence of statements </a:t>
            </a: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lnSpc>
                <a:spcPct val="70000"/>
              </a:lnSpc>
              <a:buFont typeface="Monotype Sorts" pitchFamily="-65" charset="2"/>
              <a:buNone/>
            </a:pPr>
            <a:r>
              <a:rPr lang="en-US" altLang="en-US" sz="2600" b="1" dirty="0" smtClean="0">
                <a:latin typeface="Times New Roman" pitchFamily="18" charset="0"/>
                <a:cs typeface="Times New Roman" pitchFamily="18" charset="0"/>
              </a:rPr>
              <a:t>		until </a:t>
            </a:r>
            <a:r>
              <a:rPr lang="en-US" altLang="en-US" sz="2600" i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en-US" sz="2600" i="1" dirty="0" smtClean="0">
                <a:latin typeface="Times New Roman" pitchFamily="18" charset="0"/>
                <a:cs typeface="Times New Roman" pitchFamily="18" charset="0"/>
              </a:rPr>
              <a:t> expression </a:t>
            </a:r>
            <a:endParaRPr lang="en-US" alt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</a:pPr>
            <a:r>
              <a:rPr lang="en-US" altLang="en-US" sz="2600" b="1" dirty="0" smtClean="0">
                <a:latin typeface="Times New Roman" pitchFamily="18" charset="0"/>
                <a:cs typeface="Times New Roman" pitchFamily="18" charset="0"/>
              </a:rPr>
              <a:t>		end repeat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Contd…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2300" b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 loop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Permits iteration over all results of a query</a:t>
            </a:r>
          </a:p>
          <a:p>
            <a:pPr>
              <a:buNone/>
            </a:pP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Example:   Find the budget of all departments</a:t>
            </a:r>
            <a:b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2300" b="1" dirty="0" smtClean="0">
                <a:latin typeface="Times New Roman" pitchFamily="18" charset="0"/>
                <a:cs typeface="Times New Roman" pitchFamily="18" charset="0"/>
              </a:rPr>
              <a:t>declare </a:t>
            </a:r>
            <a:r>
              <a:rPr lang="en-US" altLang="en-US" sz="2300" i="1" dirty="0" smtClean="0">
                <a:latin typeface="Times New Roman" pitchFamily="18" charset="0"/>
                <a:cs typeface="Times New Roman" pitchFamily="18" charset="0"/>
              </a:rPr>
              <a:t>n  </a:t>
            </a:r>
            <a:r>
              <a:rPr lang="en-US" altLang="en-US" sz="2300" b="1" dirty="0" smtClean="0">
                <a:latin typeface="Times New Roman" pitchFamily="18" charset="0"/>
                <a:cs typeface="Times New Roman" pitchFamily="18" charset="0"/>
              </a:rPr>
              <a:t>integer default 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0;</a:t>
            </a:r>
            <a:b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3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en-US" sz="2300" i="1" dirty="0" smtClean="0">
                <a:latin typeface="Times New Roman" pitchFamily="18" charset="0"/>
                <a:cs typeface="Times New Roman" pitchFamily="18" charset="0"/>
              </a:rPr>
              <a:t>r  </a:t>
            </a:r>
            <a:r>
              <a:rPr lang="en-US" altLang="en-US" sz="2300" b="1" dirty="0" smtClean="0">
                <a:latin typeface="Times New Roman" pitchFamily="18" charset="0"/>
                <a:cs typeface="Times New Roman" pitchFamily="18" charset="0"/>
              </a:rPr>
              <a:t>as</a:t>
            </a:r>
            <a:br>
              <a:rPr lang="en-US" altLang="en-US" sz="23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300" b="1" dirty="0" smtClean="0">
                <a:latin typeface="Times New Roman" pitchFamily="18" charset="0"/>
                <a:cs typeface="Times New Roman" pitchFamily="18" charset="0"/>
              </a:rPr>
              <a:t>         select </a:t>
            </a:r>
            <a:r>
              <a:rPr lang="en-US" altLang="en-US" sz="2300" i="1" dirty="0" smtClean="0">
                <a:latin typeface="Times New Roman" pitchFamily="18" charset="0"/>
                <a:cs typeface="Times New Roman" pitchFamily="18" charset="0"/>
              </a:rPr>
              <a:t>budget </a:t>
            </a:r>
            <a:r>
              <a:rPr lang="en-US" altLang="en-US" sz="2300" b="1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300" i="1" dirty="0" smtClean="0"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3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br>
              <a:rPr lang="en-US" altLang="en-US" sz="23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300" b="1" dirty="0" smtClean="0">
                <a:latin typeface="Times New Roman" pitchFamily="18" charset="0"/>
                <a:cs typeface="Times New Roman" pitchFamily="18" charset="0"/>
              </a:rPr>
              <a:t>	       set </a:t>
            </a:r>
            <a:r>
              <a:rPr lang="en-US" altLang="en-US" sz="23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en-US" sz="23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en-US" sz="2300" dirty="0" err="1" smtClean="0">
                <a:latin typeface="Times New Roman" pitchFamily="18" charset="0"/>
                <a:cs typeface="Times New Roman" pitchFamily="18" charset="0"/>
              </a:rPr>
              <a:t>r.</a:t>
            </a:r>
            <a:r>
              <a:rPr lang="en-US" altLang="en-US" sz="2300" i="1" dirty="0" err="1" smtClean="0">
                <a:latin typeface="Times New Roman" pitchFamily="18" charset="0"/>
                <a:cs typeface="Times New Roman" pitchFamily="18" charset="0"/>
              </a:rPr>
              <a:t>budget</a:t>
            </a:r>
            <a:r>
              <a:rPr lang="en-US" altLang="en-US" sz="23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3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300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300" b="1" dirty="0" smtClean="0">
                <a:latin typeface="Times New Roman" pitchFamily="18" charset="0"/>
                <a:cs typeface="Times New Roman" pitchFamily="18" charset="0"/>
              </a:rPr>
              <a:t>end for</a:t>
            </a:r>
            <a:endParaRPr lang="en-US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Triggers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trigger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 is a statement that is executed automatically by the system as a side effect of a modification to the database.</a:t>
            </a:r>
          </a:p>
          <a:p>
            <a:pPr algn="just"/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To design a trigger mechanism, we must:</a:t>
            </a:r>
          </a:p>
          <a:p>
            <a:pPr lvl="1" algn="just"/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Specify the conditions under which the trigger is to be executed.</a:t>
            </a:r>
          </a:p>
          <a:p>
            <a:pPr lvl="1" algn="just"/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Specify the actions to be taken when the trigger executes.</a:t>
            </a:r>
          </a:p>
          <a:p>
            <a:pPr algn="just"/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Triggers introduced to SQL standard, but supported even earlier using non-standard syntax by most databases.	</a:t>
            </a:r>
            <a:r>
              <a:rPr lang="en-US" alt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Triggers events and actions in SQL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3000" dirty="0" smtClean="0">
                <a:latin typeface="Times New Roman" pitchFamily="18" charset="0"/>
                <a:cs typeface="Times New Roman" pitchFamily="18" charset="0"/>
              </a:rPr>
              <a:t>Triggering event can be </a:t>
            </a:r>
            <a:r>
              <a:rPr lang="en-US" altLang="en-US" sz="3000" b="1" dirty="0" smtClean="0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3000" b="1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en-US" sz="30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altLang="en-US" sz="3000" b="1" dirty="0" smtClean="0">
                <a:latin typeface="Times New Roman" pitchFamily="18" charset="0"/>
                <a:cs typeface="Times New Roman" pitchFamily="18" charset="0"/>
              </a:rPr>
              <a:t>update</a:t>
            </a:r>
          </a:p>
          <a:p>
            <a:pPr>
              <a:lnSpc>
                <a:spcPct val="90000"/>
              </a:lnSpc>
            </a:pPr>
            <a:r>
              <a:rPr lang="en-US" altLang="en-US" sz="3000" dirty="0" smtClean="0">
                <a:latin typeface="Times New Roman" pitchFamily="18" charset="0"/>
                <a:cs typeface="Times New Roman" pitchFamily="18" charset="0"/>
              </a:rPr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 smtClean="0"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altLang="en-US" sz="3000" b="1" dirty="0" smtClean="0">
                <a:latin typeface="Times New Roman" pitchFamily="18" charset="0"/>
                <a:cs typeface="Times New Roman" pitchFamily="18" charset="0"/>
              </a:rPr>
              <a:t> after update of </a:t>
            </a:r>
            <a:r>
              <a:rPr lang="en-US" altLang="en-US" sz="3000" i="1" dirty="0" smtClean="0">
                <a:latin typeface="Times New Roman" pitchFamily="18" charset="0"/>
                <a:cs typeface="Times New Roman" pitchFamily="18" charset="0"/>
              </a:rPr>
              <a:t>takes </a:t>
            </a:r>
            <a:r>
              <a:rPr lang="en-US" altLang="en-US" sz="3000" b="1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en-US" sz="3000" i="1" dirty="0" smtClean="0">
                <a:latin typeface="Times New Roman" pitchFamily="18" charset="0"/>
                <a:cs typeface="Times New Roman" pitchFamily="18" charset="0"/>
              </a:rPr>
              <a:t> grade</a:t>
            </a:r>
          </a:p>
          <a:p>
            <a:pPr>
              <a:lnSpc>
                <a:spcPct val="90000"/>
              </a:lnSpc>
            </a:pPr>
            <a:r>
              <a:rPr lang="en-US" altLang="en-US" sz="3000" dirty="0" smtClean="0">
                <a:latin typeface="Times New Roman" pitchFamily="18" charset="0"/>
                <a:cs typeface="Times New Roman" pitchFamily="18" charset="0"/>
              </a:rPr>
              <a:t>Values of attributes before and after an update can be referenced</a:t>
            </a:r>
          </a:p>
          <a:p>
            <a:pPr lvl="1">
              <a:lnSpc>
                <a:spcPct val="90000"/>
              </a:lnSpc>
            </a:pPr>
            <a:r>
              <a:rPr lang="en-US" altLang="en-US" sz="3000" b="1" dirty="0" smtClean="0">
                <a:latin typeface="Times New Roman" pitchFamily="18" charset="0"/>
                <a:cs typeface="Times New Roman" pitchFamily="18" charset="0"/>
              </a:rPr>
              <a:t>referencing old row as</a:t>
            </a:r>
            <a:r>
              <a:rPr lang="en-US" altLang="en-US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3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US" sz="3000" dirty="0" smtClean="0">
                <a:latin typeface="Times New Roman" pitchFamily="18" charset="0"/>
                <a:cs typeface="Times New Roman" pitchFamily="18" charset="0"/>
              </a:rPr>
              <a:t> for deletes and updates</a:t>
            </a:r>
          </a:p>
          <a:p>
            <a:pPr lvl="1">
              <a:lnSpc>
                <a:spcPct val="90000"/>
              </a:lnSpc>
            </a:pPr>
            <a:r>
              <a:rPr lang="en-US" altLang="en-US" sz="3000" b="1" dirty="0" smtClean="0">
                <a:latin typeface="Times New Roman" pitchFamily="18" charset="0"/>
                <a:cs typeface="Times New Roman" pitchFamily="18" charset="0"/>
              </a:rPr>
              <a:t>referencing new row as  : </a:t>
            </a:r>
            <a:r>
              <a:rPr lang="en-US" altLang="en-US" sz="3000" dirty="0" smtClean="0">
                <a:latin typeface="Times New Roman" pitchFamily="18" charset="0"/>
                <a:cs typeface="Times New Roman" pitchFamily="18" charset="0"/>
              </a:rPr>
              <a:t>for inserts and updates</a:t>
            </a:r>
            <a:endParaRPr lang="en-US" altLang="en-US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3000" dirty="0" smtClean="0">
                <a:latin typeface="Times New Roman" pitchFamily="18" charset="0"/>
                <a:cs typeface="Times New Roman" pitchFamily="18" charset="0"/>
              </a:rPr>
              <a:t>Triggers can be activated before an event, which can serve as extra constraints.  For example,  convert blank grades to null.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3000" b="1" dirty="0" smtClean="0">
                <a:latin typeface="Times New Roman" pitchFamily="18" charset="0"/>
                <a:cs typeface="Times New Roman" pitchFamily="18" charset="0"/>
              </a:rPr>
              <a:t>		create trigger </a:t>
            </a:r>
            <a:r>
              <a:rPr lang="en-US" altLang="en-US" sz="3000" i="1" dirty="0" err="1" smtClean="0">
                <a:latin typeface="Times New Roman" pitchFamily="18" charset="0"/>
                <a:cs typeface="Times New Roman" pitchFamily="18" charset="0"/>
              </a:rPr>
              <a:t>setnull_trigger</a:t>
            </a:r>
            <a:r>
              <a:rPr lang="en-US" altLang="en-US" sz="3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000" b="1" dirty="0" smtClean="0">
                <a:latin typeface="Times New Roman" pitchFamily="18" charset="0"/>
                <a:cs typeface="Times New Roman" pitchFamily="18" charset="0"/>
              </a:rPr>
              <a:t>before update of </a:t>
            </a:r>
            <a:r>
              <a:rPr lang="en-US" altLang="en-US" sz="3000" i="1" dirty="0" smtClean="0">
                <a:latin typeface="Times New Roman" pitchFamily="18" charset="0"/>
                <a:cs typeface="Times New Roman" pitchFamily="18" charset="0"/>
              </a:rPr>
              <a:t>takes</a:t>
            </a:r>
            <a:br>
              <a:rPr lang="en-US" altLang="en-US" sz="30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000" b="1" dirty="0" smtClean="0">
                <a:latin typeface="Times New Roman" pitchFamily="18" charset="0"/>
                <a:cs typeface="Times New Roman" pitchFamily="18" charset="0"/>
              </a:rPr>
              <a:t>	referencing new row as </a:t>
            </a:r>
            <a:r>
              <a:rPr lang="en-US" altLang="en-US" sz="3000" i="1" dirty="0" err="1" smtClean="0">
                <a:latin typeface="Times New Roman" pitchFamily="18" charset="0"/>
                <a:cs typeface="Times New Roman" pitchFamily="18" charset="0"/>
              </a:rPr>
              <a:t>nrow</a:t>
            </a:r>
            <a:r>
              <a:rPr lang="en-US" altLang="en-US" sz="30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30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000" b="1" dirty="0" smtClean="0">
                <a:latin typeface="Times New Roman" pitchFamily="18" charset="0"/>
                <a:cs typeface="Times New Roman" pitchFamily="18" charset="0"/>
              </a:rPr>
              <a:t>	for each row</a:t>
            </a:r>
            <a:br>
              <a:rPr lang="en-US" altLang="en-US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000" b="1" dirty="0" smtClean="0">
                <a:latin typeface="Times New Roman" pitchFamily="18" charset="0"/>
                <a:cs typeface="Times New Roman" pitchFamily="18" charset="0"/>
              </a:rPr>
              <a:t>	when (</a:t>
            </a:r>
            <a:r>
              <a:rPr lang="en-US" altLang="en-US" sz="3000" i="1" dirty="0" err="1" smtClean="0">
                <a:latin typeface="Times New Roman" pitchFamily="18" charset="0"/>
                <a:cs typeface="Times New Roman" pitchFamily="18" charset="0"/>
              </a:rPr>
              <a:t>nrow.grade</a:t>
            </a:r>
            <a:r>
              <a:rPr lang="en-US" altLang="en-US" sz="3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ja-JP" altLang="en-US" sz="300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ja-JP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300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ja-JP" sz="30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ja-JP" sz="3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3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ja-JP" sz="3000" b="1" dirty="0" smtClean="0">
                <a:latin typeface="Times New Roman" pitchFamily="18" charset="0"/>
                <a:cs typeface="Times New Roman" pitchFamily="18" charset="0"/>
              </a:rPr>
              <a:t>begin atomic</a:t>
            </a:r>
            <a:r>
              <a:rPr lang="en-US" altLang="ja-JP" sz="30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ja-JP" sz="30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3000" b="1" dirty="0" smtClean="0">
                <a:latin typeface="Times New Roman" pitchFamily="18" charset="0"/>
                <a:cs typeface="Times New Roman" pitchFamily="18" charset="0"/>
              </a:rPr>
              <a:t>	          set </a:t>
            </a:r>
            <a:r>
              <a:rPr lang="en-US" altLang="ja-JP" sz="3000" i="1" dirty="0" err="1" smtClean="0">
                <a:latin typeface="Times New Roman" pitchFamily="18" charset="0"/>
                <a:cs typeface="Times New Roman" pitchFamily="18" charset="0"/>
              </a:rPr>
              <a:t>nrow.grade</a:t>
            </a:r>
            <a:r>
              <a:rPr lang="en-US" altLang="ja-JP" sz="3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3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ja-JP" sz="3000" b="1" dirty="0" smtClean="0">
                <a:latin typeface="Times New Roman" pitchFamily="18" charset="0"/>
                <a:cs typeface="Times New Roman" pitchFamily="18" charset="0"/>
              </a:rPr>
              <a:t>null;</a:t>
            </a:r>
            <a:br>
              <a:rPr lang="en-US" altLang="ja-JP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3000" b="1" dirty="0" smtClean="0">
                <a:latin typeface="Times New Roman" pitchFamily="18" charset="0"/>
                <a:cs typeface="Times New Roman" pitchFamily="18" charset="0"/>
              </a:rPr>
              <a:t>         end;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OLAP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Autofit/>
          </a:bodyPr>
          <a:lstStyle/>
          <a:p>
            <a:r>
              <a:rPr lang="en-US" altLang="en-US" sz="21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Online Analytical Processing (OLAP)</a:t>
            </a:r>
          </a:p>
          <a:p>
            <a:pPr lvl="1"/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Interactive analysis of data, allowing data to be summarized and viewed in different ways in an online fashion (with negligible delay)</a:t>
            </a:r>
          </a:p>
          <a:p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Data that can be modeled as dimension attributes and measure attributes are called </a:t>
            </a:r>
            <a:r>
              <a:rPr lang="en-US" altLang="en-US" sz="21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multidimensional data</a:t>
            </a: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altLang="en-US" sz="21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Measure attributes</a:t>
            </a: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/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measure some value</a:t>
            </a:r>
          </a:p>
          <a:p>
            <a:pPr lvl="2"/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can be aggregated upon</a:t>
            </a:r>
          </a:p>
          <a:p>
            <a:pPr lvl="2"/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e.g., the attribute </a:t>
            </a: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>sales </a:t>
            </a: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relation</a:t>
            </a:r>
          </a:p>
          <a:p>
            <a:pPr lvl="1"/>
            <a:r>
              <a:rPr lang="en-US" altLang="en-US" sz="21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Dimension attributes</a:t>
            </a:r>
            <a:endParaRPr lang="en-US" altLang="en-US" sz="2100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define the dimensions on which measure attributes (or aggregates thereof) are viewed</a:t>
            </a:r>
          </a:p>
          <a:p>
            <a:pPr lvl="2"/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e.g., attributes </a:t>
            </a:r>
            <a:r>
              <a:rPr lang="en-US" altLang="en-US" sz="2100" i="1" dirty="0" err="1" smtClean="0">
                <a:latin typeface="Times New Roman" pitchFamily="18" charset="0"/>
                <a:cs typeface="Times New Roman" pitchFamily="18" charset="0"/>
              </a:rPr>
              <a:t>item_name</a:t>
            </a: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>, color, </a:t>
            </a: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> size </a:t>
            </a: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altLang="en-US" sz="2100" i="1" dirty="0" smtClean="0">
                <a:latin typeface="Times New Roman" pitchFamily="18" charset="0"/>
                <a:cs typeface="Times New Roman" pitchFamily="18" charset="0"/>
              </a:rPr>
              <a:t>sales </a:t>
            </a: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relation</a:t>
            </a:r>
          </a:p>
          <a:p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OLAP Operations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2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Pivoting: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changing the dimensions used in a cross-tab is called </a:t>
            </a:r>
          </a:p>
          <a:p>
            <a:r>
              <a:rPr lang="en-US" altLang="en-US" sz="22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Slicing: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creating a cross-tab for fixed values only</a:t>
            </a:r>
            <a:endParaRPr lang="en-US" alt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Sometimes called </a:t>
            </a:r>
            <a:r>
              <a:rPr lang="en-US" altLang="en-US" sz="22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dicing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, particularly when values for multiple dimensions are fixed.</a:t>
            </a:r>
            <a:endParaRPr lang="en-US" alt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2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Rollup: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moving from finer-granularity data to a coarser granularity </a:t>
            </a:r>
          </a:p>
          <a:p>
            <a:r>
              <a:rPr lang="en-US" altLang="en-US" sz="22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Drill down: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The opposite operation -  that of moving from coarser-granularity data to finer-granularity data</a:t>
            </a: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OLAP Implementation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The earliest OLAP systems used multidimensional arrays in memory to store data cubes, and are referred to as </a:t>
            </a:r>
            <a:r>
              <a:rPr lang="en-US" altLang="en-US" sz="22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multidimensional OLAP (MOLAP)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systems.</a:t>
            </a:r>
          </a:p>
          <a:p>
            <a:pPr algn="just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OLAP implementations using only relational database features are called </a:t>
            </a:r>
            <a:r>
              <a:rPr lang="en-US" altLang="en-US" sz="22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relational OLAP (ROLAP)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systems</a:t>
            </a:r>
          </a:p>
          <a:p>
            <a:pPr algn="just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Hybrid systems, which store some summaries in memory and store the base data and other summaries in a relational database, are called </a:t>
            </a:r>
            <a:r>
              <a:rPr lang="en-US" altLang="en-US" sz="22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hybrid OLAP (HOLAP)</a:t>
            </a:r>
            <a:r>
              <a:rPr lang="en-US" alt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systems.</a:t>
            </a:r>
            <a:endParaRPr lang="en-US" alt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THANK YOU!!!</a:t>
            </a:r>
            <a:endParaRPr lang="en-US" sz="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User defined datatypes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/>
            <a:r>
              <a:rPr lang="en-US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type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construct in SQL creates user-defined type</a:t>
            </a:r>
          </a:p>
          <a:p>
            <a:pPr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create type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Dollars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as numeric(12,2) final</a:t>
            </a:r>
          </a:p>
          <a:p>
            <a:pPr algn="just"/>
            <a:r>
              <a:rPr lang="en-US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domain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construct in SQL creates user-defined domain types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create domain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person_name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(20)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not null</a:t>
            </a:r>
          </a:p>
          <a:p>
            <a:pPr algn="just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Types and domains are similar</a:t>
            </a:r>
          </a:p>
          <a:p>
            <a:pPr algn="just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Domains can have constraints, such as not null, specified on  them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Domain constraints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just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Domain constraints are the most elementary form of integrity constraint</a:t>
            </a:r>
          </a:p>
          <a:p>
            <a:pPr algn="just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Test values inserted in the database, and test queries to ensure that the comparisons make sense</a:t>
            </a:r>
          </a:p>
          <a:p>
            <a:pPr algn="just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New domains can be created from existing datatypes</a:t>
            </a:r>
          </a:p>
          <a:p>
            <a:pPr lvl="1" algn="just"/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create domain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Dollars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(12,2)</a:t>
            </a:r>
          </a:p>
          <a:p>
            <a:pPr lvl="1" algn="just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create domain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Pounds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(12,2)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We cannot assign or compare a value of type Dollars to a value of type Pounds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Large Object Types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Large objects (photo, video, CAD files, etc…) are stored as large object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When a query returns a large object, a pointer is returned rather than the large object itself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 large object are:</a:t>
            </a:r>
          </a:p>
          <a:p>
            <a:pPr lvl="1" algn="just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Blob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(Binary Large Object)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object is a collection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uninterrupted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binary data (whose interpretation is left to an application outside of the database system)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Clob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(Character Large Object)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object is a collection of character data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Integrity Constraints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Integrity constraints guard against accidental damage to the database, by ensuring that authorized changes to the database do not result in a loss of data consistency</a:t>
            </a:r>
          </a:p>
          <a:p>
            <a:pPr algn="just">
              <a:buNone/>
            </a:pP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 customer must have a (non-null) phone number</a:t>
            </a:r>
          </a:p>
          <a:p>
            <a:pPr algn="just"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Constraints on a Single Relation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Primary key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Unique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Check(p)</a:t>
            </a:r>
          </a:p>
          <a:p>
            <a:pPr lvl="1" algn="just"/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Where ‘p’ is a predicate</a:t>
            </a:r>
          </a:p>
          <a:p>
            <a:pPr algn="just">
              <a:buNone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Not null constraint</a:t>
            </a:r>
          </a:p>
          <a:p>
            <a:pPr marL="514350" indent="-514350">
              <a:buNone/>
            </a:pP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  Declare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branch_name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for branch is not null</a:t>
            </a:r>
          </a:p>
          <a:p>
            <a:pPr marL="514350" indent="-51435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branch_name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 char(15)not null</a:t>
            </a:r>
          </a:p>
          <a:p>
            <a:pPr marL="514350" indent="-514350"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Unique constraint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attributes form a candidate key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Syntax: unique(A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,……A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Check clause</a:t>
            </a:r>
          </a:p>
          <a:p>
            <a:pPr marL="514350" indent="-514350">
              <a:buNone/>
            </a:pP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 Declare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branch_name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as the primary key for branch and ensure that the values of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assets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are non-negative</a:t>
            </a:r>
          </a:p>
          <a:p>
            <a:pPr marL="514350" indent="-51435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create table branch(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branch_name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 char(15),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branch_city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 char(30), assets integer, primary key (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branch_name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), check(assets &gt;= 0))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Assertions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assertion is a predicate expressing a condition that we wish the database always to satisfy</a:t>
            </a:r>
          </a:p>
          <a:p>
            <a:pPr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create assertion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assertion_name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check &lt;predicate&gt;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an assertion is made, the system tests it for validity, and test it again on every update that may violate the assertion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Authorization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Forms of authorization are:</a:t>
            </a:r>
          </a:p>
          <a:p>
            <a:pPr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Read- allows reading, but not modification of data</a:t>
            </a:r>
          </a:p>
          <a:p>
            <a:pPr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Insert- allows insertion of new data, but not modification of existing data</a:t>
            </a:r>
          </a:p>
          <a:p>
            <a:pPr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Update-allows modification, but not deletion of data</a:t>
            </a:r>
          </a:p>
          <a:p>
            <a:pPr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Delete- allows deletion of data</a:t>
            </a:r>
          </a:p>
          <a:p>
            <a:pPr algn="just">
              <a:buNone/>
            </a:pPr>
            <a:r>
              <a:rPr lang="en-US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Forms of authorization to modify the database schema are:</a:t>
            </a:r>
          </a:p>
          <a:p>
            <a:pPr algn="just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Index- allows creation and deletion of indices</a:t>
            </a:r>
          </a:p>
          <a:p>
            <a:pPr algn="just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Resources-allows creation of new relations</a:t>
            </a:r>
          </a:p>
          <a:p>
            <a:pPr algn="just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Alteration- allows addition or deletion of attributes in a relation</a:t>
            </a:r>
          </a:p>
          <a:p>
            <a:pPr algn="just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Drop- allows deletion of relations</a:t>
            </a: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1556</Words>
  <Application>Microsoft Office PowerPoint</Application>
  <PresentationFormat>On-screen Show (4:3)</PresentationFormat>
  <Paragraphs>254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UNIT-I RELATIONAL DATABASES</vt:lpstr>
      <vt:lpstr>Build-in Datatypes</vt:lpstr>
      <vt:lpstr>User defined datatypes</vt:lpstr>
      <vt:lpstr>Domain constraints</vt:lpstr>
      <vt:lpstr>Large Object Types</vt:lpstr>
      <vt:lpstr>Integrity Constraints</vt:lpstr>
      <vt:lpstr>Slide 7</vt:lpstr>
      <vt:lpstr>Assertions</vt:lpstr>
      <vt:lpstr>Authorization</vt:lpstr>
      <vt:lpstr>Authorization specification in SQL</vt:lpstr>
      <vt:lpstr>Accessing SQL from programming Language</vt:lpstr>
      <vt:lpstr>ODBC</vt:lpstr>
      <vt:lpstr>JDBC</vt:lpstr>
      <vt:lpstr>JDBC CODE</vt:lpstr>
      <vt:lpstr>Transaction control in Database</vt:lpstr>
      <vt:lpstr>Prepared Statement</vt:lpstr>
      <vt:lpstr>Functions and Procedures</vt:lpstr>
      <vt:lpstr>SQL Functions</vt:lpstr>
      <vt:lpstr>Contd…</vt:lpstr>
      <vt:lpstr>Table functions</vt:lpstr>
      <vt:lpstr>SQL Procedures</vt:lpstr>
      <vt:lpstr>Language Constructs for Procedure and Function</vt:lpstr>
      <vt:lpstr>Contd…</vt:lpstr>
      <vt:lpstr>Triggers </vt:lpstr>
      <vt:lpstr>Triggers events and actions in SQL</vt:lpstr>
      <vt:lpstr>OLAP</vt:lpstr>
      <vt:lpstr>OLAP Operations</vt:lpstr>
      <vt:lpstr>OLAP Implementation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 RELATIONAL DATABASES</dc:title>
  <dc:creator>cslab</dc:creator>
  <cp:lastModifiedBy>cs76</cp:lastModifiedBy>
  <cp:revision>46</cp:revision>
  <dcterms:created xsi:type="dcterms:W3CDTF">2006-08-16T00:00:00Z</dcterms:created>
  <dcterms:modified xsi:type="dcterms:W3CDTF">2018-12-28T08:08:23Z</dcterms:modified>
</cp:coreProperties>
</file>