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84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010037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447675" y="2847975"/>
                </a:moveTo>
                <a:lnTo>
                  <a:pt x="0" y="0"/>
                </a:lnTo>
                <a:lnTo>
                  <a:pt x="0" y="2847975"/>
                </a:lnTo>
                <a:lnTo>
                  <a:pt x="447675" y="2847975"/>
                </a:lnTo>
                <a:close/>
              </a:path>
            </a:pathLst>
          </a:custGeom>
          <a:solidFill>
            <a:srgbClr val="5ECAED">
              <a:alpha val="6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55009" y="14348"/>
            <a:ext cx="4737100" cy="6845300"/>
          </a:xfrm>
          <a:custGeom>
            <a:avLst/>
            <a:gdLst/>
            <a:ahLst/>
            <a:cxnLst/>
            <a:rect l="l" t="t" r="r" b="b"/>
            <a:pathLst>
              <a:path w="4737100" h="6845300">
                <a:moveTo>
                  <a:pt x="1931551" y="0"/>
                </a:moveTo>
                <a:lnTo>
                  <a:pt x="3140720" y="6844730"/>
                </a:lnTo>
              </a:path>
              <a:path w="4737100" h="6845300">
                <a:moveTo>
                  <a:pt x="1931551" y="0"/>
                </a:moveTo>
                <a:lnTo>
                  <a:pt x="3140720" y="6844730"/>
                </a:lnTo>
              </a:path>
              <a:path w="4737100" h="6845300">
                <a:moveTo>
                  <a:pt x="4736990" y="3686913"/>
                </a:moveTo>
                <a:lnTo>
                  <a:pt x="0" y="6843650"/>
                </a:lnTo>
              </a:path>
              <a:path w="4737100" h="6845300">
                <a:moveTo>
                  <a:pt x="4736990" y="3686913"/>
                </a:moveTo>
                <a:lnTo>
                  <a:pt x="0" y="6843650"/>
                </a:lnTo>
              </a:path>
            </a:pathLst>
          </a:custGeom>
          <a:ln w="9521">
            <a:solidFill>
              <a:srgbClr val="5EC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1744" y="12"/>
            <a:ext cx="3009900" cy="6854825"/>
          </a:xfrm>
          <a:custGeom>
            <a:avLst/>
            <a:gdLst/>
            <a:ahLst/>
            <a:cxnLst/>
            <a:rect l="l" t="t" r="r" b="b"/>
            <a:pathLst>
              <a:path w="3009900" h="6854825">
                <a:moveTo>
                  <a:pt x="3009277" y="0"/>
                </a:moveTo>
                <a:lnTo>
                  <a:pt x="2044026" y="0"/>
                </a:lnTo>
                <a:lnTo>
                  <a:pt x="0" y="6854761"/>
                </a:lnTo>
                <a:lnTo>
                  <a:pt x="3009277" y="6854761"/>
                </a:lnTo>
                <a:lnTo>
                  <a:pt x="3009277" y="0"/>
                </a:lnTo>
                <a:close/>
              </a:path>
            </a:pathLst>
          </a:custGeom>
          <a:solidFill>
            <a:srgbClr val="5ECAED">
              <a:alpha val="35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0756" y="12"/>
            <a:ext cx="2590165" cy="6854825"/>
          </a:xfrm>
          <a:custGeom>
            <a:avLst/>
            <a:gdLst/>
            <a:ahLst/>
            <a:cxnLst/>
            <a:rect l="l" t="t" r="r" b="b"/>
            <a:pathLst>
              <a:path w="2590165" h="6854825">
                <a:moveTo>
                  <a:pt x="2589885" y="0"/>
                </a:moveTo>
                <a:lnTo>
                  <a:pt x="0" y="0"/>
                </a:lnTo>
                <a:lnTo>
                  <a:pt x="1209167" y="6854761"/>
                </a:lnTo>
                <a:lnTo>
                  <a:pt x="2589885" y="6854761"/>
                </a:lnTo>
                <a:lnTo>
                  <a:pt x="2589885" y="0"/>
                </a:lnTo>
                <a:close/>
              </a:path>
            </a:pathLst>
          </a:custGeom>
          <a:solidFill>
            <a:srgbClr val="5ECA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145" y="3046564"/>
            <a:ext cx="3256915" cy="3808729"/>
          </a:xfrm>
          <a:custGeom>
            <a:avLst/>
            <a:gdLst/>
            <a:ahLst/>
            <a:cxnLst/>
            <a:rect l="l" t="t" r="r" b="b"/>
            <a:pathLst>
              <a:path w="3256915" h="3808729">
                <a:moveTo>
                  <a:pt x="3256877" y="0"/>
                </a:moveTo>
                <a:lnTo>
                  <a:pt x="0" y="3808209"/>
                </a:lnTo>
                <a:lnTo>
                  <a:pt x="3256877" y="3808209"/>
                </a:lnTo>
                <a:lnTo>
                  <a:pt x="3256877" y="0"/>
                </a:lnTo>
                <a:close/>
              </a:path>
            </a:pathLst>
          </a:custGeom>
          <a:solidFill>
            <a:srgbClr val="17AFE3">
              <a:alpha val="65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4119" y="12"/>
            <a:ext cx="2856865" cy="6854825"/>
          </a:xfrm>
          <a:custGeom>
            <a:avLst/>
            <a:gdLst/>
            <a:ahLst/>
            <a:cxnLst/>
            <a:rect l="l" t="t" r="r" b="b"/>
            <a:pathLst>
              <a:path w="2856865" h="6854825">
                <a:moveTo>
                  <a:pt x="2856649" y="0"/>
                </a:moveTo>
                <a:lnTo>
                  <a:pt x="0" y="0"/>
                </a:lnTo>
                <a:lnTo>
                  <a:pt x="2472296" y="6854761"/>
                </a:lnTo>
                <a:lnTo>
                  <a:pt x="2856649" y="6854761"/>
                </a:lnTo>
                <a:lnTo>
                  <a:pt x="2856649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5889" y="12"/>
            <a:ext cx="1295400" cy="6854825"/>
          </a:xfrm>
          <a:custGeom>
            <a:avLst/>
            <a:gdLst/>
            <a:ahLst/>
            <a:cxnLst/>
            <a:rect l="l" t="t" r="r" b="b"/>
            <a:pathLst>
              <a:path w="1295400" h="6854825">
                <a:moveTo>
                  <a:pt x="1295133" y="0"/>
                </a:moveTo>
                <a:lnTo>
                  <a:pt x="1022261" y="0"/>
                </a:lnTo>
                <a:lnTo>
                  <a:pt x="0" y="6854761"/>
                </a:lnTo>
                <a:lnTo>
                  <a:pt x="1295133" y="6854761"/>
                </a:lnTo>
                <a:lnTo>
                  <a:pt x="1295133" y="0"/>
                </a:lnTo>
                <a:close/>
              </a:path>
            </a:pathLst>
          </a:custGeom>
          <a:solidFill>
            <a:srgbClr val="2D82C2">
              <a:alpha val="6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3976" y="12"/>
            <a:ext cx="1257300" cy="6854825"/>
          </a:xfrm>
          <a:custGeom>
            <a:avLst/>
            <a:gdLst/>
            <a:ahLst/>
            <a:cxnLst/>
            <a:rect l="l" t="t" r="r" b="b"/>
            <a:pathLst>
              <a:path w="1257300" h="6854825">
                <a:moveTo>
                  <a:pt x="1256792" y="0"/>
                </a:moveTo>
                <a:lnTo>
                  <a:pt x="0" y="0"/>
                </a:lnTo>
                <a:lnTo>
                  <a:pt x="1115466" y="6854761"/>
                </a:lnTo>
                <a:lnTo>
                  <a:pt x="1256792" y="6854761"/>
                </a:lnTo>
                <a:lnTo>
                  <a:pt x="1256792" y="0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128" y="3589235"/>
            <a:ext cx="1819275" cy="3265804"/>
          </a:xfrm>
          <a:custGeom>
            <a:avLst/>
            <a:gdLst/>
            <a:ahLst/>
            <a:cxnLst/>
            <a:rect l="l" t="t" r="r" b="b"/>
            <a:pathLst>
              <a:path w="1819275" h="3265804">
                <a:moveTo>
                  <a:pt x="1818894" y="0"/>
                </a:moveTo>
                <a:lnTo>
                  <a:pt x="0" y="3265538"/>
                </a:lnTo>
                <a:lnTo>
                  <a:pt x="1818894" y="3265538"/>
                </a:lnTo>
                <a:lnTo>
                  <a:pt x="1818894" y="0"/>
                </a:lnTo>
                <a:close/>
              </a:path>
            </a:pathLst>
          </a:custGeom>
          <a:solidFill>
            <a:srgbClr val="17AFE3">
              <a:alpha val="65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96923" y="1184167"/>
            <a:ext cx="6598152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34543" y="1460134"/>
            <a:ext cx="9322912" cy="4339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85856" y="6465165"/>
            <a:ext cx="227965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rive.google.com/drive/hom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65" y="4008983"/>
            <a:ext cx="447040" cy="2846070"/>
          </a:xfrm>
          <a:custGeom>
            <a:avLst/>
            <a:gdLst/>
            <a:ahLst/>
            <a:cxnLst/>
            <a:rect l="l" t="t" r="r" b="b"/>
            <a:pathLst>
              <a:path w="447040" h="2846070">
                <a:moveTo>
                  <a:pt x="447040" y="2845866"/>
                </a:moveTo>
                <a:lnTo>
                  <a:pt x="0" y="0"/>
                </a:lnTo>
                <a:lnTo>
                  <a:pt x="0" y="2845866"/>
                </a:lnTo>
                <a:lnTo>
                  <a:pt x="447040" y="2845866"/>
                </a:lnTo>
                <a:close/>
              </a:path>
            </a:pathLst>
          </a:custGeom>
          <a:solidFill>
            <a:srgbClr val="5ECAED">
              <a:alpha val="6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99319" y="2628872"/>
            <a:ext cx="1741170" cy="1332865"/>
            <a:chOff x="399319" y="2628872"/>
            <a:chExt cx="1741170" cy="1332865"/>
          </a:xfrm>
        </p:grpSpPr>
        <p:sp>
          <p:nvSpPr>
            <p:cNvPr id="4" name="object 4"/>
            <p:cNvSpPr/>
            <p:nvPr/>
          </p:nvSpPr>
          <p:spPr>
            <a:xfrm>
              <a:off x="399313" y="2904895"/>
              <a:ext cx="1227455" cy="1056640"/>
            </a:xfrm>
            <a:custGeom>
              <a:avLst/>
              <a:gdLst/>
              <a:ahLst/>
              <a:cxnLst/>
              <a:rect l="l" t="t" r="r" b="b"/>
              <a:pathLst>
                <a:path w="1227455" h="1056639">
                  <a:moveTo>
                    <a:pt x="1227010" y="528320"/>
                  </a:moveTo>
                  <a:lnTo>
                    <a:pt x="963091" y="0"/>
                  </a:lnTo>
                  <a:lnTo>
                    <a:pt x="263918" y="0"/>
                  </a:lnTo>
                  <a:lnTo>
                    <a:pt x="0" y="528307"/>
                  </a:lnTo>
                  <a:lnTo>
                    <a:pt x="263918" y="1056500"/>
                  </a:lnTo>
                  <a:lnTo>
                    <a:pt x="963091" y="1056500"/>
                  </a:lnTo>
                  <a:lnTo>
                    <a:pt x="1227010" y="528320"/>
                  </a:lnTo>
                  <a:close/>
                </a:path>
              </a:pathLst>
            </a:custGeom>
            <a:solidFill>
              <a:srgbClr val="5ECA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93151" y="2628874"/>
              <a:ext cx="647065" cy="561975"/>
            </a:xfrm>
            <a:custGeom>
              <a:avLst/>
              <a:gdLst/>
              <a:ahLst/>
              <a:cxnLst/>
              <a:rect l="l" t="t" r="r" b="b"/>
              <a:pathLst>
                <a:path w="647064" h="561975">
                  <a:moveTo>
                    <a:pt x="646798" y="280720"/>
                  </a:moveTo>
                  <a:lnTo>
                    <a:pt x="506526" y="0"/>
                  </a:lnTo>
                  <a:lnTo>
                    <a:pt x="140271" y="0"/>
                  </a:lnTo>
                  <a:lnTo>
                    <a:pt x="0" y="280720"/>
                  </a:lnTo>
                  <a:lnTo>
                    <a:pt x="140271" y="561568"/>
                  </a:lnTo>
                  <a:lnTo>
                    <a:pt x="506526" y="561568"/>
                  </a:lnTo>
                  <a:lnTo>
                    <a:pt x="646798" y="280720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2819387" y="1000137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666875" y="719074"/>
                </a:moveTo>
                <a:lnTo>
                  <a:pt x="1307338" y="0"/>
                </a:ln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close/>
              </a:path>
            </a:pathLst>
          </a:custGeom>
          <a:solidFill>
            <a:srgbClr val="41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19387" y="4600587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723900" y="309626"/>
                </a:moveTo>
                <a:lnTo>
                  <a:pt x="569087" y="0"/>
                </a:lnTo>
                <a:lnTo>
                  <a:pt x="154813" y="0"/>
                </a:lnTo>
                <a:lnTo>
                  <a:pt x="0" y="309626"/>
                </a:lnTo>
                <a:lnTo>
                  <a:pt x="154813" y="619125"/>
                </a:lnTo>
                <a:lnTo>
                  <a:pt x="569087" y="619125"/>
                </a:lnTo>
                <a:lnTo>
                  <a:pt x="723900" y="309626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7450249" y="4"/>
            <a:ext cx="4746625" cy="6864350"/>
            <a:chOff x="7450249" y="4"/>
            <a:chExt cx="4746625" cy="6864350"/>
          </a:xfrm>
        </p:grpSpPr>
        <p:sp>
          <p:nvSpPr>
            <p:cNvPr id="9" name="object 9"/>
            <p:cNvSpPr/>
            <p:nvPr/>
          </p:nvSpPr>
          <p:spPr>
            <a:xfrm>
              <a:off x="7455009" y="14348"/>
              <a:ext cx="4737100" cy="6845300"/>
            </a:xfrm>
            <a:custGeom>
              <a:avLst/>
              <a:gdLst/>
              <a:ahLst/>
              <a:cxnLst/>
              <a:rect l="l" t="t" r="r" b="b"/>
              <a:pathLst>
                <a:path w="4737100" h="6845300">
                  <a:moveTo>
                    <a:pt x="1931551" y="0"/>
                  </a:moveTo>
                  <a:lnTo>
                    <a:pt x="3140720" y="6844730"/>
                  </a:lnTo>
                </a:path>
                <a:path w="4737100" h="6845300">
                  <a:moveTo>
                    <a:pt x="1931551" y="0"/>
                  </a:moveTo>
                  <a:lnTo>
                    <a:pt x="3140720" y="6844730"/>
                  </a:lnTo>
                </a:path>
                <a:path w="4737100" h="6845300">
                  <a:moveTo>
                    <a:pt x="4736990" y="3686913"/>
                  </a:moveTo>
                  <a:lnTo>
                    <a:pt x="0" y="6843650"/>
                  </a:lnTo>
                </a:path>
                <a:path w="4737100" h="6845300">
                  <a:moveTo>
                    <a:pt x="4736990" y="3686913"/>
                  </a:moveTo>
                  <a:lnTo>
                    <a:pt x="0" y="6843650"/>
                  </a:lnTo>
                </a:path>
              </a:pathLst>
            </a:custGeom>
            <a:ln w="9521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181744" y="12"/>
              <a:ext cx="3009900" cy="6854825"/>
            </a:xfrm>
            <a:custGeom>
              <a:avLst/>
              <a:gdLst/>
              <a:ahLst/>
              <a:cxnLst/>
              <a:rect l="l" t="t" r="r" b="b"/>
              <a:pathLst>
                <a:path w="3009900" h="6854825">
                  <a:moveTo>
                    <a:pt x="3009277" y="0"/>
                  </a:moveTo>
                  <a:lnTo>
                    <a:pt x="2044026" y="0"/>
                  </a:lnTo>
                  <a:lnTo>
                    <a:pt x="0" y="6854761"/>
                  </a:lnTo>
                  <a:lnTo>
                    <a:pt x="3009277" y="6854761"/>
                  </a:lnTo>
                  <a:lnTo>
                    <a:pt x="3009277" y="0"/>
                  </a:lnTo>
                  <a:close/>
                </a:path>
              </a:pathLst>
            </a:custGeom>
            <a:solidFill>
              <a:srgbClr val="5ECAED">
                <a:alpha val="3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600756" y="12"/>
              <a:ext cx="2590165" cy="6854825"/>
            </a:xfrm>
            <a:custGeom>
              <a:avLst/>
              <a:gdLst/>
              <a:ahLst/>
              <a:cxnLst/>
              <a:rect l="l" t="t" r="r" b="b"/>
              <a:pathLst>
                <a:path w="2590165" h="6854825">
                  <a:moveTo>
                    <a:pt x="2589885" y="0"/>
                  </a:moveTo>
                  <a:lnTo>
                    <a:pt x="0" y="0"/>
                  </a:lnTo>
                  <a:lnTo>
                    <a:pt x="1209167" y="6854761"/>
                  </a:lnTo>
                  <a:lnTo>
                    <a:pt x="2589885" y="6854761"/>
                  </a:lnTo>
                  <a:lnTo>
                    <a:pt x="2589885" y="0"/>
                  </a:lnTo>
                  <a:close/>
                </a:path>
              </a:pathLst>
            </a:custGeom>
            <a:solidFill>
              <a:srgbClr val="5ECA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934145" y="3046564"/>
              <a:ext cx="3256915" cy="3808729"/>
            </a:xfrm>
            <a:custGeom>
              <a:avLst/>
              <a:gdLst/>
              <a:ahLst/>
              <a:cxnLst/>
              <a:rect l="l" t="t" r="r" b="b"/>
              <a:pathLst>
                <a:path w="3256915" h="3808729">
                  <a:moveTo>
                    <a:pt x="3256877" y="0"/>
                  </a:moveTo>
                  <a:lnTo>
                    <a:pt x="0" y="3808209"/>
                  </a:lnTo>
                  <a:lnTo>
                    <a:pt x="3256877" y="3808209"/>
                  </a:lnTo>
                  <a:lnTo>
                    <a:pt x="3256877" y="0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334119" y="12"/>
              <a:ext cx="2856865" cy="6854825"/>
            </a:xfrm>
            <a:custGeom>
              <a:avLst/>
              <a:gdLst/>
              <a:ahLst/>
              <a:cxnLst/>
              <a:rect l="l" t="t" r="r" b="b"/>
              <a:pathLst>
                <a:path w="2856865" h="6854825">
                  <a:moveTo>
                    <a:pt x="2856649" y="0"/>
                  </a:moveTo>
                  <a:lnTo>
                    <a:pt x="0" y="0"/>
                  </a:lnTo>
                  <a:lnTo>
                    <a:pt x="2472296" y="6854761"/>
                  </a:lnTo>
                  <a:lnTo>
                    <a:pt x="2856649" y="6854761"/>
                  </a:lnTo>
                  <a:lnTo>
                    <a:pt x="2856649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895889" y="12"/>
              <a:ext cx="1295400" cy="6854825"/>
            </a:xfrm>
            <a:custGeom>
              <a:avLst/>
              <a:gdLst/>
              <a:ahLst/>
              <a:cxnLst/>
              <a:rect l="l" t="t" r="r" b="b"/>
              <a:pathLst>
                <a:path w="1295400" h="6854825">
                  <a:moveTo>
                    <a:pt x="1295133" y="0"/>
                  </a:moveTo>
                  <a:lnTo>
                    <a:pt x="1022261" y="0"/>
                  </a:lnTo>
                  <a:lnTo>
                    <a:pt x="0" y="6854761"/>
                  </a:lnTo>
                  <a:lnTo>
                    <a:pt x="1295133" y="6854761"/>
                  </a:lnTo>
                  <a:lnTo>
                    <a:pt x="1295133" y="0"/>
                  </a:lnTo>
                  <a:close/>
                </a:path>
              </a:pathLst>
            </a:custGeom>
            <a:solidFill>
              <a:srgbClr val="2D82C2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933976" y="12"/>
              <a:ext cx="1257300" cy="6854825"/>
            </a:xfrm>
            <a:custGeom>
              <a:avLst/>
              <a:gdLst/>
              <a:ahLst/>
              <a:cxnLst/>
              <a:rect l="l" t="t" r="r" b="b"/>
              <a:pathLst>
                <a:path w="1257300" h="6854825">
                  <a:moveTo>
                    <a:pt x="1256792" y="0"/>
                  </a:moveTo>
                  <a:lnTo>
                    <a:pt x="0" y="0"/>
                  </a:lnTo>
                  <a:lnTo>
                    <a:pt x="1115466" y="6854761"/>
                  </a:lnTo>
                  <a:lnTo>
                    <a:pt x="1256792" y="6854761"/>
                  </a:lnTo>
                  <a:lnTo>
                    <a:pt x="1256792" y="0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372128" y="3589235"/>
              <a:ext cx="1819275" cy="3265804"/>
            </a:xfrm>
            <a:custGeom>
              <a:avLst/>
              <a:gdLst/>
              <a:ahLst/>
              <a:cxnLst/>
              <a:rect l="l" t="t" r="r" b="b"/>
              <a:pathLst>
                <a:path w="1819275" h="3265804">
                  <a:moveTo>
                    <a:pt x="1818894" y="0"/>
                  </a:moveTo>
                  <a:lnTo>
                    <a:pt x="0" y="3265538"/>
                  </a:lnTo>
                  <a:lnTo>
                    <a:pt x="1818894" y="3265538"/>
                  </a:lnTo>
                  <a:lnTo>
                    <a:pt x="1818894" y="0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910840">
              <a:lnSpc>
                <a:spcPct val="100000"/>
              </a:lnSpc>
              <a:spcBef>
                <a:spcPts val="130"/>
              </a:spcBef>
            </a:pPr>
            <a:r>
              <a:rPr spc="10" dirty="0"/>
              <a:t>CAPSTONE</a:t>
            </a:r>
            <a:r>
              <a:rPr spc="-50" dirty="0"/>
              <a:t> </a:t>
            </a:r>
            <a:r>
              <a:rPr spc="10" dirty="0"/>
              <a:t>PROJECT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1387456" y="6456427"/>
            <a:ext cx="10096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0" dirty="0">
                <a:solidFill>
                  <a:srgbClr val="2D936A"/>
                </a:solidFill>
                <a:latin typeface="Trebuchet MS"/>
                <a:cs typeface="Trebuchet MS"/>
              </a:rPr>
              <a:t>1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613650" y="1923167"/>
            <a:ext cx="4597400" cy="41684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2400" spc="-5" dirty="0">
                <a:solidFill>
                  <a:srgbClr val="00B04F"/>
                </a:solidFill>
                <a:latin typeface="Trebuchet MS"/>
                <a:cs typeface="Trebuchet MS"/>
              </a:rPr>
              <a:t>House Price Prediction with Deep </a:t>
            </a:r>
            <a:r>
              <a:rPr sz="2400" spc="-710" dirty="0">
                <a:solidFill>
                  <a:srgbClr val="00B04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00B04F"/>
                </a:solidFill>
                <a:latin typeface="Trebuchet MS"/>
                <a:cs typeface="Trebuchet MS"/>
              </a:rPr>
              <a:t>Learning</a:t>
            </a:r>
            <a:endParaRPr sz="2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300" dirty="0">
              <a:latin typeface="Trebuchet MS"/>
              <a:cs typeface="Trebuchet MS"/>
            </a:endParaRPr>
          </a:p>
          <a:p>
            <a:pPr marL="885190">
              <a:lnSpc>
                <a:spcPct val="100000"/>
              </a:lnSpc>
              <a:spcBef>
                <a:spcPts val="5"/>
              </a:spcBef>
            </a:pPr>
            <a:r>
              <a:rPr sz="2600" b="1" dirty="0">
                <a:solidFill>
                  <a:srgbClr val="2D936A"/>
                </a:solidFill>
                <a:latin typeface="Trebuchet MS"/>
                <a:cs typeface="Trebuchet MS"/>
              </a:rPr>
              <a:t>Final</a:t>
            </a:r>
            <a:r>
              <a:rPr sz="2600" b="1" spc="-40" dirty="0">
                <a:solidFill>
                  <a:srgbClr val="2D936A"/>
                </a:solidFill>
                <a:latin typeface="Trebuchet MS"/>
                <a:cs typeface="Trebuchet MS"/>
              </a:rPr>
              <a:t> </a:t>
            </a:r>
            <a:r>
              <a:rPr sz="2600" b="1" dirty="0">
                <a:solidFill>
                  <a:srgbClr val="00B04F"/>
                </a:solidFill>
                <a:latin typeface="Trebuchet MS"/>
                <a:cs typeface="Trebuchet MS"/>
              </a:rPr>
              <a:t>Project</a:t>
            </a:r>
            <a:endParaRPr sz="2600" dirty="0">
              <a:latin typeface="Trebuchet MS"/>
              <a:cs typeface="Trebuchet MS"/>
            </a:endParaRPr>
          </a:p>
          <a:p>
            <a:pPr marL="1067435">
              <a:lnSpc>
                <a:spcPct val="100000"/>
              </a:lnSpc>
              <a:spcBef>
                <a:spcPts val="2490"/>
              </a:spcBef>
            </a:pPr>
            <a:r>
              <a:rPr sz="1800" b="1" spc="-5" dirty="0">
                <a:solidFill>
                  <a:srgbClr val="00B04F"/>
                </a:solidFill>
                <a:latin typeface="Trebuchet MS"/>
                <a:cs typeface="Trebuchet MS"/>
              </a:rPr>
              <a:t>Presented</a:t>
            </a:r>
            <a:r>
              <a:rPr sz="1800" b="1" spc="-40" dirty="0">
                <a:solidFill>
                  <a:srgbClr val="00B04F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00B04F"/>
                </a:solidFill>
                <a:latin typeface="Trebuchet MS"/>
                <a:cs typeface="Trebuchet MS"/>
              </a:rPr>
              <a:t>By</a:t>
            </a:r>
            <a:endParaRPr sz="1800" dirty="0">
              <a:latin typeface="Trebuchet MS"/>
              <a:cs typeface="Trebuchet MS"/>
            </a:endParaRPr>
          </a:p>
          <a:p>
            <a:pPr marL="1043305">
              <a:lnSpc>
                <a:spcPct val="100000"/>
              </a:lnSpc>
              <a:spcBef>
                <a:spcPts val="1065"/>
              </a:spcBef>
            </a:pPr>
            <a:r>
              <a:rPr lang="en-US" sz="2400" spc="-5" dirty="0" smtClean="0">
                <a:latin typeface="Trebuchet MS"/>
                <a:cs typeface="Trebuchet MS"/>
              </a:rPr>
              <a:t>GUNASEKARAN V</a:t>
            </a:r>
            <a:endParaRPr sz="2400" dirty="0">
              <a:latin typeface="Trebuchet MS"/>
              <a:cs typeface="Trebuchet MS"/>
            </a:endParaRPr>
          </a:p>
          <a:p>
            <a:pPr marL="1067435">
              <a:lnSpc>
                <a:spcPts val="2265"/>
              </a:lnSpc>
              <a:spcBef>
                <a:spcPts val="855"/>
              </a:spcBef>
            </a:pPr>
            <a:r>
              <a:rPr sz="1900" spc="15" dirty="0" smtClean="0">
                <a:latin typeface="Trebuchet MS"/>
                <a:cs typeface="Trebuchet MS"/>
              </a:rPr>
              <a:t>7117212440</a:t>
            </a:r>
            <a:r>
              <a:rPr lang="en-US" sz="1900" spc="15" dirty="0" smtClean="0">
                <a:latin typeface="Trebuchet MS"/>
                <a:cs typeface="Trebuchet MS"/>
              </a:rPr>
              <a:t>20</a:t>
            </a:r>
            <a:endParaRPr sz="1900" dirty="0">
              <a:latin typeface="Trebuchet MS"/>
              <a:cs typeface="Trebuchet MS"/>
            </a:endParaRPr>
          </a:p>
          <a:p>
            <a:pPr marL="1067435">
              <a:lnSpc>
                <a:spcPts val="2250"/>
              </a:lnSpc>
            </a:pPr>
            <a:r>
              <a:rPr sz="1900" dirty="0">
                <a:latin typeface="Trebuchet MS"/>
                <a:cs typeface="Trebuchet MS"/>
              </a:rPr>
              <a:t>III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BTech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CSBS</a:t>
            </a:r>
          </a:p>
          <a:p>
            <a:pPr marL="1067435" marR="1631950">
              <a:lnSpc>
                <a:spcPts val="2250"/>
              </a:lnSpc>
              <a:spcBef>
                <a:spcPts val="85"/>
              </a:spcBef>
            </a:pPr>
            <a:r>
              <a:rPr sz="1900" dirty="0">
                <a:latin typeface="Trebuchet MS"/>
                <a:cs typeface="Trebuchet MS"/>
              </a:rPr>
              <a:t>KGISL</a:t>
            </a:r>
            <a:r>
              <a:rPr sz="1900" spc="-45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Institute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of </a:t>
            </a:r>
            <a:r>
              <a:rPr sz="1900" spc="-56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Technology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50249" y="4"/>
            <a:ext cx="4746625" cy="6864350"/>
            <a:chOff x="7450249" y="4"/>
            <a:chExt cx="4746625" cy="6864350"/>
          </a:xfrm>
        </p:grpSpPr>
        <p:sp>
          <p:nvSpPr>
            <p:cNvPr id="3" name="object 3"/>
            <p:cNvSpPr/>
            <p:nvPr/>
          </p:nvSpPr>
          <p:spPr>
            <a:xfrm>
              <a:off x="9353167" y="5360044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104" y="456983"/>
                  </a:moveTo>
                  <a:lnTo>
                    <a:pt x="0" y="456983"/>
                  </a:lnTo>
                  <a:lnTo>
                    <a:pt x="0" y="0"/>
                  </a:lnTo>
                  <a:lnTo>
                    <a:pt x="457104" y="0"/>
                  </a:lnTo>
                  <a:lnTo>
                    <a:pt x="457104" y="456983"/>
                  </a:lnTo>
                  <a:close/>
                </a:path>
              </a:pathLst>
            </a:custGeom>
            <a:solidFill>
              <a:srgbClr val="41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167" y="5893192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37" y="180889"/>
                  </a:moveTo>
                  <a:lnTo>
                    <a:pt x="0" y="180889"/>
                  </a:lnTo>
                  <a:lnTo>
                    <a:pt x="0" y="0"/>
                  </a:lnTo>
                  <a:lnTo>
                    <a:pt x="180937" y="0"/>
                  </a:lnTo>
                  <a:lnTo>
                    <a:pt x="180937" y="180889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199" cy="1809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52541" y="1630031"/>
            <a:ext cx="4545793" cy="359699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2795" y="389902"/>
            <a:ext cx="249491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-5" dirty="0">
                <a:latin typeface="Trebuchet MS"/>
                <a:cs typeface="Trebuchet MS"/>
              </a:rPr>
              <a:t>RESULT</a:t>
            </a:r>
            <a:r>
              <a:rPr sz="4800" b="1" dirty="0">
                <a:latin typeface="Trebuchet MS"/>
                <a:cs typeface="Trebuchet MS"/>
              </a:rPr>
              <a:t>S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10</a:t>
            </a:fld>
            <a:endParaRPr spc="10" dirty="0"/>
          </a:p>
        </p:txBody>
      </p:sp>
      <p:sp>
        <p:nvSpPr>
          <p:cNvPr id="8" name="object 8"/>
          <p:cNvSpPr txBox="1"/>
          <p:nvPr/>
        </p:nvSpPr>
        <p:spPr>
          <a:xfrm>
            <a:off x="482600" y="5398451"/>
            <a:ext cx="8220709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u="heavy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  <a:hlinkClick r:id="rId4"/>
              </a:rPr>
              <a:t>https://</a:t>
            </a:r>
            <a:r>
              <a:rPr lang="en-US" u="heavy" dirty="0" smtClean="0">
                <a:uFill>
                  <a:solidFill>
                    <a:srgbClr val="000000"/>
                  </a:solidFill>
                </a:uFill>
                <a:latin typeface="Arial MT"/>
                <a:cs typeface="Arial MT"/>
                <a:hlinkClick r:id="rId4"/>
              </a:rPr>
              <a:t>drive.google.com/drive/home</a:t>
            </a:r>
            <a:endParaRPr lang="en-US" u="heavy" dirty="0" smtClean="0">
              <a:uFill>
                <a:solidFill>
                  <a:srgbClr val="000000"/>
                </a:solidFill>
              </a:uFill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166" y="25234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010037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447675" y="2847975"/>
                </a:moveTo>
                <a:lnTo>
                  <a:pt x="0" y="0"/>
                </a:lnTo>
                <a:lnTo>
                  <a:pt x="0" y="2847975"/>
                </a:lnTo>
                <a:lnTo>
                  <a:pt x="447675" y="2847975"/>
                </a:lnTo>
                <a:close/>
              </a:path>
            </a:pathLst>
          </a:custGeom>
          <a:solidFill>
            <a:srgbClr val="5ECAED">
              <a:alpha val="6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58175" y="50482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323850"/>
                </a:moveTo>
                <a:lnTo>
                  <a:pt x="0" y="323850"/>
                </a:lnTo>
                <a:lnTo>
                  <a:pt x="0" y="0"/>
                </a:lnTo>
                <a:lnTo>
                  <a:pt x="314325" y="0"/>
                </a:lnTo>
                <a:lnTo>
                  <a:pt x="314325" y="323850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7450249" y="4"/>
            <a:ext cx="4746625" cy="6864350"/>
            <a:chOff x="7450249" y="4"/>
            <a:chExt cx="4746625" cy="6864350"/>
          </a:xfrm>
        </p:grpSpPr>
        <p:sp>
          <p:nvSpPr>
            <p:cNvPr id="6" name="object 6"/>
            <p:cNvSpPr/>
            <p:nvPr/>
          </p:nvSpPr>
          <p:spPr>
            <a:xfrm>
              <a:off x="7455009" y="14348"/>
              <a:ext cx="4737100" cy="6845300"/>
            </a:xfrm>
            <a:custGeom>
              <a:avLst/>
              <a:gdLst/>
              <a:ahLst/>
              <a:cxnLst/>
              <a:rect l="l" t="t" r="r" b="b"/>
              <a:pathLst>
                <a:path w="4737100" h="6845300">
                  <a:moveTo>
                    <a:pt x="1931551" y="0"/>
                  </a:moveTo>
                  <a:lnTo>
                    <a:pt x="3140720" y="6844730"/>
                  </a:lnTo>
                </a:path>
                <a:path w="4737100" h="6845300">
                  <a:moveTo>
                    <a:pt x="1931551" y="0"/>
                  </a:moveTo>
                  <a:lnTo>
                    <a:pt x="3140720" y="6844730"/>
                  </a:lnTo>
                </a:path>
                <a:path w="4737100" h="6845300">
                  <a:moveTo>
                    <a:pt x="4736990" y="3686913"/>
                  </a:moveTo>
                  <a:lnTo>
                    <a:pt x="0" y="6843650"/>
                  </a:lnTo>
                </a:path>
                <a:path w="4737100" h="6845300">
                  <a:moveTo>
                    <a:pt x="4736990" y="3686913"/>
                  </a:moveTo>
                  <a:lnTo>
                    <a:pt x="0" y="6843650"/>
                  </a:lnTo>
                </a:path>
              </a:pathLst>
            </a:custGeom>
            <a:ln w="9521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181744" y="12"/>
              <a:ext cx="3009900" cy="6854825"/>
            </a:xfrm>
            <a:custGeom>
              <a:avLst/>
              <a:gdLst/>
              <a:ahLst/>
              <a:cxnLst/>
              <a:rect l="l" t="t" r="r" b="b"/>
              <a:pathLst>
                <a:path w="3009900" h="6854825">
                  <a:moveTo>
                    <a:pt x="3009277" y="0"/>
                  </a:moveTo>
                  <a:lnTo>
                    <a:pt x="2044026" y="0"/>
                  </a:lnTo>
                  <a:lnTo>
                    <a:pt x="0" y="6854761"/>
                  </a:lnTo>
                  <a:lnTo>
                    <a:pt x="3009277" y="6854761"/>
                  </a:lnTo>
                  <a:lnTo>
                    <a:pt x="3009277" y="0"/>
                  </a:lnTo>
                  <a:close/>
                </a:path>
              </a:pathLst>
            </a:custGeom>
            <a:solidFill>
              <a:srgbClr val="5ECAED">
                <a:alpha val="3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600756" y="12"/>
              <a:ext cx="2590165" cy="6854825"/>
            </a:xfrm>
            <a:custGeom>
              <a:avLst/>
              <a:gdLst/>
              <a:ahLst/>
              <a:cxnLst/>
              <a:rect l="l" t="t" r="r" b="b"/>
              <a:pathLst>
                <a:path w="2590165" h="6854825">
                  <a:moveTo>
                    <a:pt x="2589885" y="0"/>
                  </a:moveTo>
                  <a:lnTo>
                    <a:pt x="0" y="0"/>
                  </a:lnTo>
                  <a:lnTo>
                    <a:pt x="1209167" y="6854761"/>
                  </a:lnTo>
                  <a:lnTo>
                    <a:pt x="2589885" y="6854761"/>
                  </a:lnTo>
                  <a:lnTo>
                    <a:pt x="2589885" y="0"/>
                  </a:lnTo>
                  <a:close/>
                </a:path>
              </a:pathLst>
            </a:custGeom>
            <a:solidFill>
              <a:srgbClr val="5ECA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934145" y="3046564"/>
              <a:ext cx="3256915" cy="3808729"/>
            </a:xfrm>
            <a:custGeom>
              <a:avLst/>
              <a:gdLst/>
              <a:ahLst/>
              <a:cxnLst/>
              <a:rect l="l" t="t" r="r" b="b"/>
              <a:pathLst>
                <a:path w="3256915" h="3808729">
                  <a:moveTo>
                    <a:pt x="3256877" y="0"/>
                  </a:moveTo>
                  <a:lnTo>
                    <a:pt x="0" y="3808209"/>
                  </a:lnTo>
                  <a:lnTo>
                    <a:pt x="3256877" y="3808209"/>
                  </a:lnTo>
                  <a:lnTo>
                    <a:pt x="3256877" y="0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334119" y="12"/>
              <a:ext cx="2856865" cy="6854825"/>
            </a:xfrm>
            <a:custGeom>
              <a:avLst/>
              <a:gdLst/>
              <a:ahLst/>
              <a:cxnLst/>
              <a:rect l="l" t="t" r="r" b="b"/>
              <a:pathLst>
                <a:path w="2856865" h="6854825">
                  <a:moveTo>
                    <a:pt x="2856649" y="0"/>
                  </a:moveTo>
                  <a:lnTo>
                    <a:pt x="0" y="0"/>
                  </a:lnTo>
                  <a:lnTo>
                    <a:pt x="2472296" y="6854761"/>
                  </a:lnTo>
                  <a:lnTo>
                    <a:pt x="2856649" y="6854761"/>
                  </a:lnTo>
                  <a:lnTo>
                    <a:pt x="2856649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895889" y="12"/>
              <a:ext cx="1295400" cy="6854825"/>
            </a:xfrm>
            <a:custGeom>
              <a:avLst/>
              <a:gdLst/>
              <a:ahLst/>
              <a:cxnLst/>
              <a:rect l="l" t="t" r="r" b="b"/>
              <a:pathLst>
                <a:path w="1295400" h="6854825">
                  <a:moveTo>
                    <a:pt x="1295133" y="0"/>
                  </a:moveTo>
                  <a:lnTo>
                    <a:pt x="1022261" y="0"/>
                  </a:lnTo>
                  <a:lnTo>
                    <a:pt x="0" y="6854761"/>
                  </a:lnTo>
                  <a:lnTo>
                    <a:pt x="1295133" y="6854761"/>
                  </a:lnTo>
                  <a:lnTo>
                    <a:pt x="1295133" y="0"/>
                  </a:lnTo>
                  <a:close/>
                </a:path>
              </a:pathLst>
            </a:custGeom>
            <a:solidFill>
              <a:srgbClr val="2D82C2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933976" y="12"/>
              <a:ext cx="1257300" cy="6854825"/>
            </a:xfrm>
            <a:custGeom>
              <a:avLst/>
              <a:gdLst/>
              <a:ahLst/>
              <a:cxnLst/>
              <a:rect l="l" t="t" r="r" b="b"/>
              <a:pathLst>
                <a:path w="1257300" h="6854825">
                  <a:moveTo>
                    <a:pt x="1256792" y="0"/>
                  </a:moveTo>
                  <a:lnTo>
                    <a:pt x="0" y="0"/>
                  </a:lnTo>
                  <a:lnTo>
                    <a:pt x="1115466" y="6854761"/>
                  </a:lnTo>
                  <a:lnTo>
                    <a:pt x="1256792" y="6854761"/>
                  </a:lnTo>
                  <a:lnTo>
                    <a:pt x="1256792" y="0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372128" y="3589235"/>
              <a:ext cx="1819275" cy="3265804"/>
            </a:xfrm>
            <a:custGeom>
              <a:avLst/>
              <a:gdLst/>
              <a:ahLst/>
              <a:cxnLst/>
              <a:rect l="l" t="t" r="r" b="b"/>
              <a:pathLst>
                <a:path w="1819275" h="3265804">
                  <a:moveTo>
                    <a:pt x="1818894" y="0"/>
                  </a:moveTo>
                  <a:lnTo>
                    <a:pt x="0" y="3265538"/>
                  </a:lnTo>
                  <a:lnTo>
                    <a:pt x="1818894" y="3265538"/>
                  </a:lnTo>
                  <a:lnTo>
                    <a:pt x="1818894" y="0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353167" y="5360044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104" y="456983"/>
                  </a:moveTo>
                  <a:lnTo>
                    <a:pt x="0" y="456983"/>
                  </a:lnTo>
                  <a:lnTo>
                    <a:pt x="0" y="0"/>
                  </a:lnTo>
                  <a:lnTo>
                    <a:pt x="457104" y="0"/>
                  </a:lnTo>
                  <a:lnTo>
                    <a:pt x="457104" y="456983"/>
                  </a:lnTo>
                  <a:close/>
                </a:path>
              </a:pathLst>
            </a:custGeom>
            <a:solidFill>
              <a:srgbClr val="41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353167" y="5893192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37" y="180889"/>
                  </a:moveTo>
                  <a:lnTo>
                    <a:pt x="0" y="180889"/>
                  </a:lnTo>
                  <a:lnTo>
                    <a:pt x="0" y="0"/>
                  </a:lnTo>
                  <a:lnTo>
                    <a:pt x="180937" y="0"/>
                  </a:lnTo>
                  <a:lnTo>
                    <a:pt x="180937" y="180889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466725" y="6410324"/>
            <a:ext cx="3705225" cy="295275"/>
            <a:chOff x="466725" y="6410324"/>
            <a:chExt cx="3705225" cy="295275"/>
          </a:xfrm>
        </p:grpSpPr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4"/>
              <a:ext cx="2143124" cy="200024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66725" y="6410324"/>
              <a:ext cx="3705225" cy="295275"/>
            </a:xfrm>
            <a:custGeom>
              <a:avLst/>
              <a:gdLst/>
              <a:ahLst/>
              <a:cxnLst/>
              <a:rect l="l" t="t" r="r" b="b"/>
              <a:pathLst>
                <a:path w="3705225" h="295275">
                  <a:moveTo>
                    <a:pt x="3704778" y="295275"/>
                  </a:moveTo>
                  <a:lnTo>
                    <a:pt x="0" y="295275"/>
                  </a:lnTo>
                  <a:lnTo>
                    <a:pt x="0" y="0"/>
                  </a:lnTo>
                  <a:lnTo>
                    <a:pt x="3704778" y="0"/>
                  </a:lnTo>
                  <a:lnTo>
                    <a:pt x="3704778" y="295275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737231" y="900417"/>
            <a:ext cx="391160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10" dirty="0">
                <a:latin typeface="Trebuchet MS"/>
                <a:cs typeface="Trebuchet MS"/>
              </a:rPr>
              <a:t>PROJECT</a:t>
            </a:r>
            <a:r>
              <a:rPr sz="4250" b="1" spc="-60" dirty="0">
                <a:latin typeface="Trebuchet MS"/>
                <a:cs typeface="Trebuchet MS"/>
              </a:rPr>
              <a:t> </a:t>
            </a:r>
            <a:r>
              <a:rPr sz="4250" b="1" spc="10" dirty="0">
                <a:latin typeface="Trebuchet MS"/>
                <a:cs typeface="Trebuchet MS"/>
              </a:rPr>
              <a:t>TITLE</a:t>
            </a:r>
            <a:endParaRPr sz="425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37231" y="6456427"/>
            <a:ext cx="175768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35" dirty="0">
                <a:solidFill>
                  <a:srgbClr val="2D82C2"/>
                </a:solidFill>
                <a:latin typeface="Trebuchet MS"/>
                <a:cs typeface="Trebuchet MS"/>
              </a:rPr>
              <a:t>3/21/2024</a:t>
            </a:r>
            <a:r>
              <a:rPr sz="1100" spc="15" dirty="0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sz="1100" b="1" spc="35" dirty="0">
                <a:solidFill>
                  <a:srgbClr val="2D82C2"/>
                </a:solidFill>
                <a:latin typeface="Trebuchet MS"/>
                <a:cs typeface="Trebuchet MS"/>
              </a:rPr>
              <a:t>AnnualReview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387456" y="6456427"/>
            <a:ext cx="10096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0" dirty="0">
                <a:solidFill>
                  <a:srgbClr val="2D936A"/>
                </a:solidFill>
                <a:latin typeface="Trebuchet MS"/>
                <a:cs typeface="Trebuchet MS"/>
              </a:rPr>
              <a:t>2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658366" y="2252230"/>
            <a:ext cx="7834630" cy="226664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algn="just">
              <a:lnSpc>
                <a:spcPct val="102299"/>
              </a:lnSpc>
              <a:spcBef>
                <a:spcPts val="50"/>
              </a:spcBef>
            </a:pPr>
            <a:r>
              <a:rPr lang="en-US" sz="2400" spc="15" dirty="0" smtClean="0">
                <a:latin typeface="Trebuchet MS"/>
                <a:cs typeface="Trebuchet MS"/>
              </a:rPr>
              <a:t>For those who are buying or selling a property, as well as for real estate agents ,projecting house prices with precision is crucial. The use of deep learning techniques to create reliable, data-centric models for accurate house price prediction will be covered in this talk.</a:t>
            </a:r>
            <a:endParaRPr sz="2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010037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447675" y="2847975"/>
                </a:moveTo>
                <a:lnTo>
                  <a:pt x="0" y="0"/>
                </a:lnTo>
                <a:lnTo>
                  <a:pt x="0" y="2847975"/>
                </a:lnTo>
                <a:lnTo>
                  <a:pt x="447675" y="2847975"/>
                </a:lnTo>
                <a:close/>
              </a:path>
            </a:pathLst>
          </a:custGeom>
          <a:solidFill>
            <a:srgbClr val="5ECAED">
              <a:alpha val="6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62812" y="447687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361950" y="180975"/>
                </a:moveTo>
                <a:lnTo>
                  <a:pt x="355473" y="132842"/>
                </a:lnTo>
                <a:lnTo>
                  <a:pt x="337185" y="89662"/>
                </a:lnTo>
                <a:lnTo>
                  <a:pt x="308991" y="52959"/>
                </a:lnTo>
                <a:lnTo>
                  <a:pt x="272288" y="24765"/>
                </a:lnTo>
                <a:lnTo>
                  <a:pt x="229108" y="6477"/>
                </a:lnTo>
                <a:lnTo>
                  <a:pt x="180975" y="0"/>
                </a:lnTo>
                <a:lnTo>
                  <a:pt x="132842" y="6477"/>
                </a:lnTo>
                <a:lnTo>
                  <a:pt x="89662" y="24765"/>
                </a:lnTo>
                <a:lnTo>
                  <a:pt x="52959" y="52959"/>
                </a:lnTo>
                <a:lnTo>
                  <a:pt x="24765" y="89662"/>
                </a:lnTo>
                <a:lnTo>
                  <a:pt x="6477" y="132842"/>
                </a:lnTo>
                <a:lnTo>
                  <a:pt x="0" y="180975"/>
                </a:lnTo>
                <a:lnTo>
                  <a:pt x="6477" y="229108"/>
                </a:lnTo>
                <a:lnTo>
                  <a:pt x="24765" y="272288"/>
                </a:lnTo>
                <a:lnTo>
                  <a:pt x="52959" y="308991"/>
                </a:lnTo>
                <a:lnTo>
                  <a:pt x="89662" y="337185"/>
                </a:lnTo>
                <a:lnTo>
                  <a:pt x="132842" y="355473"/>
                </a:lnTo>
                <a:lnTo>
                  <a:pt x="180975" y="361950"/>
                </a:lnTo>
                <a:lnTo>
                  <a:pt x="229108" y="355473"/>
                </a:lnTo>
                <a:lnTo>
                  <a:pt x="272288" y="337185"/>
                </a:lnTo>
                <a:lnTo>
                  <a:pt x="308991" y="308991"/>
                </a:lnTo>
                <a:lnTo>
                  <a:pt x="337185" y="272288"/>
                </a:lnTo>
                <a:lnTo>
                  <a:pt x="355473" y="229108"/>
                </a:lnTo>
                <a:lnTo>
                  <a:pt x="361950" y="180975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7450249" y="4"/>
            <a:ext cx="4746625" cy="6864350"/>
            <a:chOff x="7450249" y="4"/>
            <a:chExt cx="4746625" cy="6864350"/>
          </a:xfrm>
        </p:grpSpPr>
        <p:sp>
          <p:nvSpPr>
            <p:cNvPr id="6" name="object 6"/>
            <p:cNvSpPr/>
            <p:nvPr/>
          </p:nvSpPr>
          <p:spPr>
            <a:xfrm>
              <a:off x="7455009" y="14348"/>
              <a:ext cx="4737100" cy="6845300"/>
            </a:xfrm>
            <a:custGeom>
              <a:avLst/>
              <a:gdLst/>
              <a:ahLst/>
              <a:cxnLst/>
              <a:rect l="l" t="t" r="r" b="b"/>
              <a:pathLst>
                <a:path w="4737100" h="6845300">
                  <a:moveTo>
                    <a:pt x="1931551" y="0"/>
                  </a:moveTo>
                  <a:lnTo>
                    <a:pt x="3140720" y="6844730"/>
                  </a:lnTo>
                </a:path>
                <a:path w="4737100" h="6845300">
                  <a:moveTo>
                    <a:pt x="1931551" y="0"/>
                  </a:moveTo>
                  <a:lnTo>
                    <a:pt x="3140720" y="6844730"/>
                  </a:lnTo>
                </a:path>
                <a:path w="4737100" h="6845300">
                  <a:moveTo>
                    <a:pt x="4736990" y="3686913"/>
                  </a:moveTo>
                  <a:lnTo>
                    <a:pt x="0" y="6843650"/>
                  </a:lnTo>
                </a:path>
                <a:path w="4737100" h="6845300">
                  <a:moveTo>
                    <a:pt x="4736990" y="3686913"/>
                  </a:moveTo>
                  <a:lnTo>
                    <a:pt x="0" y="6843650"/>
                  </a:lnTo>
                </a:path>
              </a:pathLst>
            </a:custGeom>
            <a:ln w="9521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181744" y="12"/>
              <a:ext cx="3009900" cy="6854825"/>
            </a:xfrm>
            <a:custGeom>
              <a:avLst/>
              <a:gdLst/>
              <a:ahLst/>
              <a:cxnLst/>
              <a:rect l="l" t="t" r="r" b="b"/>
              <a:pathLst>
                <a:path w="3009900" h="6854825">
                  <a:moveTo>
                    <a:pt x="3009277" y="0"/>
                  </a:moveTo>
                  <a:lnTo>
                    <a:pt x="2044026" y="0"/>
                  </a:lnTo>
                  <a:lnTo>
                    <a:pt x="0" y="6854761"/>
                  </a:lnTo>
                  <a:lnTo>
                    <a:pt x="3009277" y="6854761"/>
                  </a:lnTo>
                  <a:lnTo>
                    <a:pt x="3009277" y="0"/>
                  </a:lnTo>
                  <a:close/>
                </a:path>
              </a:pathLst>
            </a:custGeom>
            <a:solidFill>
              <a:srgbClr val="5ECAED">
                <a:alpha val="3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600756" y="12"/>
              <a:ext cx="2590165" cy="6854825"/>
            </a:xfrm>
            <a:custGeom>
              <a:avLst/>
              <a:gdLst/>
              <a:ahLst/>
              <a:cxnLst/>
              <a:rect l="l" t="t" r="r" b="b"/>
              <a:pathLst>
                <a:path w="2590165" h="6854825">
                  <a:moveTo>
                    <a:pt x="2589885" y="0"/>
                  </a:moveTo>
                  <a:lnTo>
                    <a:pt x="0" y="0"/>
                  </a:lnTo>
                  <a:lnTo>
                    <a:pt x="1209167" y="6854761"/>
                  </a:lnTo>
                  <a:lnTo>
                    <a:pt x="2589885" y="6854761"/>
                  </a:lnTo>
                  <a:lnTo>
                    <a:pt x="2589885" y="0"/>
                  </a:lnTo>
                  <a:close/>
                </a:path>
              </a:pathLst>
            </a:custGeom>
            <a:solidFill>
              <a:srgbClr val="5ECA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934145" y="3046564"/>
              <a:ext cx="3256915" cy="3808729"/>
            </a:xfrm>
            <a:custGeom>
              <a:avLst/>
              <a:gdLst/>
              <a:ahLst/>
              <a:cxnLst/>
              <a:rect l="l" t="t" r="r" b="b"/>
              <a:pathLst>
                <a:path w="3256915" h="3808729">
                  <a:moveTo>
                    <a:pt x="3256877" y="0"/>
                  </a:moveTo>
                  <a:lnTo>
                    <a:pt x="0" y="3808209"/>
                  </a:lnTo>
                  <a:lnTo>
                    <a:pt x="3256877" y="3808209"/>
                  </a:lnTo>
                  <a:lnTo>
                    <a:pt x="3256877" y="0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334119" y="12"/>
              <a:ext cx="2856865" cy="6854825"/>
            </a:xfrm>
            <a:custGeom>
              <a:avLst/>
              <a:gdLst/>
              <a:ahLst/>
              <a:cxnLst/>
              <a:rect l="l" t="t" r="r" b="b"/>
              <a:pathLst>
                <a:path w="2856865" h="6854825">
                  <a:moveTo>
                    <a:pt x="2856649" y="0"/>
                  </a:moveTo>
                  <a:lnTo>
                    <a:pt x="0" y="0"/>
                  </a:lnTo>
                  <a:lnTo>
                    <a:pt x="2472296" y="6854761"/>
                  </a:lnTo>
                  <a:lnTo>
                    <a:pt x="2856649" y="6854761"/>
                  </a:lnTo>
                  <a:lnTo>
                    <a:pt x="2856649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895889" y="12"/>
              <a:ext cx="1295400" cy="6854825"/>
            </a:xfrm>
            <a:custGeom>
              <a:avLst/>
              <a:gdLst/>
              <a:ahLst/>
              <a:cxnLst/>
              <a:rect l="l" t="t" r="r" b="b"/>
              <a:pathLst>
                <a:path w="1295400" h="6854825">
                  <a:moveTo>
                    <a:pt x="1295133" y="0"/>
                  </a:moveTo>
                  <a:lnTo>
                    <a:pt x="1022261" y="0"/>
                  </a:lnTo>
                  <a:lnTo>
                    <a:pt x="0" y="6854761"/>
                  </a:lnTo>
                  <a:lnTo>
                    <a:pt x="1295133" y="6854761"/>
                  </a:lnTo>
                  <a:lnTo>
                    <a:pt x="1295133" y="0"/>
                  </a:lnTo>
                  <a:close/>
                </a:path>
              </a:pathLst>
            </a:custGeom>
            <a:solidFill>
              <a:srgbClr val="2D82C2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933976" y="12"/>
              <a:ext cx="1257300" cy="6854825"/>
            </a:xfrm>
            <a:custGeom>
              <a:avLst/>
              <a:gdLst/>
              <a:ahLst/>
              <a:cxnLst/>
              <a:rect l="l" t="t" r="r" b="b"/>
              <a:pathLst>
                <a:path w="1257300" h="6854825">
                  <a:moveTo>
                    <a:pt x="1256792" y="0"/>
                  </a:moveTo>
                  <a:lnTo>
                    <a:pt x="0" y="0"/>
                  </a:lnTo>
                  <a:lnTo>
                    <a:pt x="1115466" y="6854761"/>
                  </a:lnTo>
                  <a:lnTo>
                    <a:pt x="1256792" y="6854761"/>
                  </a:lnTo>
                  <a:lnTo>
                    <a:pt x="1256792" y="0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372128" y="3589235"/>
              <a:ext cx="1819275" cy="3265804"/>
            </a:xfrm>
            <a:custGeom>
              <a:avLst/>
              <a:gdLst/>
              <a:ahLst/>
              <a:cxnLst/>
              <a:rect l="l" t="t" r="r" b="b"/>
              <a:pathLst>
                <a:path w="1819275" h="3265804">
                  <a:moveTo>
                    <a:pt x="1818894" y="0"/>
                  </a:moveTo>
                  <a:lnTo>
                    <a:pt x="0" y="3265538"/>
                  </a:lnTo>
                  <a:lnTo>
                    <a:pt x="1818894" y="3265538"/>
                  </a:lnTo>
                  <a:lnTo>
                    <a:pt x="1818894" y="0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010163" y="5607202"/>
              <a:ext cx="647700" cy="648335"/>
            </a:xfrm>
            <a:custGeom>
              <a:avLst/>
              <a:gdLst/>
              <a:ahLst/>
              <a:cxnLst/>
              <a:rect l="l" t="t" r="r" b="b"/>
              <a:pathLst>
                <a:path w="647700" h="648335">
                  <a:moveTo>
                    <a:pt x="647560" y="323951"/>
                  </a:moveTo>
                  <a:lnTo>
                    <a:pt x="644017" y="276098"/>
                  </a:lnTo>
                  <a:lnTo>
                    <a:pt x="633857" y="230390"/>
                  </a:lnTo>
                  <a:lnTo>
                    <a:pt x="617474" y="187363"/>
                  </a:lnTo>
                  <a:lnTo>
                    <a:pt x="595376" y="147510"/>
                  </a:lnTo>
                  <a:lnTo>
                    <a:pt x="568083" y="111328"/>
                  </a:lnTo>
                  <a:lnTo>
                    <a:pt x="536206" y="79463"/>
                  </a:lnTo>
                  <a:lnTo>
                    <a:pt x="500024" y="52171"/>
                  </a:lnTo>
                  <a:lnTo>
                    <a:pt x="460286" y="30086"/>
                  </a:lnTo>
                  <a:lnTo>
                    <a:pt x="417233" y="13716"/>
                  </a:lnTo>
                  <a:lnTo>
                    <a:pt x="371652" y="3556"/>
                  </a:lnTo>
                  <a:lnTo>
                    <a:pt x="323786" y="0"/>
                  </a:lnTo>
                  <a:lnTo>
                    <a:pt x="323786" y="381"/>
                  </a:lnTo>
                  <a:lnTo>
                    <a:pt x="275920" y="3937"/>
                  </a:lnTo>
                  <a:lnTo>
                    <a:pt x="230327" y="14097"/>
                  </a:lnTo>
                  <a:lnTo>
                    <a:pt x="187286" y="30467"/>
                  </a:lnTo>
                  <a:lnTo>
                    <a:pt x="147548" y="52552"/>
                  </a:lnTo>
                  <a:lnTo>
                    <a:pt x="111353" y="79717"/>
                  </a:lnTo>
                  <a:lnTo>
                    <a:pt x="79489" y="111582"/>
                  </a:lnTo>
                  <a:lnTo>
                    <a:pt x="52184" y="147764"/>
                  </a:lnTo>
                  <a:lnTo>
                    <a:pt x="30099" y="187617"/>
                  </a:lnTo>
                  <a:lnTo>
                    <a:pt x="13716" y="230657"/>
                  </a:lnTo>
                  <a:lnTo>
                    <a:pt x="3556" y="276352"/>
                  </a:lnTo>
                  <a:lnTo>
                    <a:pt x="0" y="324205"/>
                  </a:lnTo>
                  <a:lnTo>
                    <a:pt x="3556" y="372059"/>
                  </a:lnTo>
                  <a:lnTo>
                    <a:pt x="13716" y="417766"/>
                  </a:lnTo>
                  <a:lnTo>
                    <a:pt x="30099" y="460540"/>
                  </a:lnTo>
                  <a:lnTo>
                    <a:pt x="52184" y="500265"/>
                  </a:lnTo>
                  <a:lnTo>
                    <a:pt x="79489" y="536448"/>
                  </a:lnTo>
                  <a:lnTo>
                    <a:pt x="111353" y="568312"/>
                  </a:lnTo>
                  <a:lnTo>
                    <a:pt x="147548" y="595604"/>
                  </a:lnTo>
                  <a:lnTo>
                    <a:pt x="187286" y="617689"/>
                  </a:lnTo>
                  <a:lnTo>
                    <a:pt x="230327" y="634060"/>
                  </a:lnTo>
                  <a:lnTo>
                    <a:pt x="275920" y="644220"/>
                  </a:lnTo>
                  <a:lnTo>
                    <a:pt x="323786" y="647776"/>
                  </a:lnTo>
                  <a:lnTo>
                    <a:pt x="371652" y="644220"/>
                  </a:lnTo>
                  <a:lnTo>
                    <a:pt x="417233" y="634060"/>
                  </a:lnTo>
                  <a:lnTo>
                    <a:pt x="460286" y="617689"/>
                  </a:lnTo>
                  <a:lnTo>
                    <a:pt x="500024" y="595604"/>
                  </a:lnTo>
                  <a:lnTo>
                    <a:pt x="536206" y="568312"/>
                  </a:lnTo>
                  <a:lnTo>
                    <a:pt x="568083" y="536448"/>
                  </a:lnTo>
                  <a:lnTo>
                    <a:pt x="595376" y="500265"/>
                  </a:lnTo>
                  <a:lnTo>
                    <a:pt x="617474" y="460540"/>
                  </a:lnTo>
                  <a:lnTo>
                    <a:pt x="633857" y="417512"/>
                  </a:lnTo>
                  <a:lnTo>
                    <a:pt x="644017" y="371805"/>
                  </a:lnTo>
                  <a:lnTo>
                    <a:pt x="647560" y="323951"/>
                  </a:lnTo>
                  <a:close/>
                </a:path>
              </a:pathLst>
            </a:custGeom>
            <a:solidFill>
              <a:srgbClr val="2D82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87049" y="6134099"/>
              <a:ext cx="247649" cy="247649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625" y="3819525"/>
            <a:ext cx="1733549" cy="3009899"/>
          </a:xfrm>
          <a:prstGeom prst="rect">
            <a:avLst/>
          </a:prstGeom>
        </p:spPr>
      </p:pic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7231" y="402342"/>
            <a:ext cx="235585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-5" dirty="0">
                <a:latin typeface="Trebuchet MS"/>
                <a:cs typeface="Trebuchet MS"/>
              </a:rPr>
              <a:t>AGEND</a:t>
            </a:r>
            <a:r>
              <a:rPr sz="4800" b="1" dirty="0">
                <a:latin typeface="Trebuchet MS"/>
                <a:cs typeface="Trebuchet MS"/>
              </a:rPr>
              <a:t>A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8" name="object 18"/>
          <p:cNvSpPr txBox="1"/>
          <p:nvPr/>
        </p:nvSpPr>
        <p:spPr>
          <a:xfrm>
            <a:off x="1997331" y="1722083"/>
            <a:ext cx="5537200" cy="2643994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2071370">
              <a:lnSpc>
                <a:spcPct val="101699"/>
              </a:lnSpc>
              <a:spcBef>
                <a:spcPts val="70"/>
              </a:spcBef>
              <a:tabLst>
                <a:tab pos="1802764" algn="l"/>
              </a:tabLst>
            </a:pPr>
            <a:r>
              <a:rPr sz="2400" spc="15" dirty="0">
                <a:latin typeface="Trebuchet MS"/>
                <a:cs typeface="Trebuchet MS"/>
              </a:rPr>
              <a:t>1.Proble</a:t>
            </a:r>
            <a:r>
              <a:rPr sz="2400" spc="20" dirty="0">
                <a:latin typeface="Trebuchet MS"/>
                <a:cs typeface="Trebuchet MS"/>
              </a:rPr>
              <a:t>m</a:t>
            </a:r>
            <a:r>
              <a:rPr sz="2400" dirty="0">
                <a:latin typeface="Trebuchet MS"/>
                <a:cs typeface="Trebuchet MS"/>
              </a:rPr>
              <a:t>	</a:t>
            </a:r>
            <a:r>
              <a:rPr sz="2400" spc="20" dirty="0">
                <a:latin typeface="Trebuchet MS"/>
                <a:cs typeface="Trebuchet MS"/>
              </a:rPr>
              <a:t>Statemen</a:t>
            </a:r>
            <a:r>
              <a:rPr sz="2400" spc="5" dirty="0">
                <a:latin typeface="Trebuchet MS"/>
                <a:cs typeface="Trebuchet MS"/>
              </a:rPr>
              <a:t>t  </a:t>
            </a:r>
            <a:r>
              <a:rPr sz="2400" spc="15" dirty="0">
                <a:latin typeface="Trebuchet MS"/>
                <a:cs typeface="Trebuchet MS"/>
              </a:rPr>
              <a:t>2.Project Overview </a:t>
            </a:r>
            <a:r>
              <a:rPr sz="2400" spc="20" dirty="0">
                <a:latin typeface="Trebuchet MS"/>
                <a:cs typeface="Trebuchet MS"/>
              </a:rPr>
              <a:t> </a:t>
            </a:r>
            <a:r>
              <a:rPr sz="2400" spc="25" dirty="0">
                <a:latin typeface="Trebuchet MS"/>
                <a:cs typeface="Trebuchet MS"/>
              </a:rPr>
              <a:t>3.End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25" dirty="0">
                <a:latin typeface="Trebuchet MS"/>
                <a:cs typeface="Trebuchet MS"/>
              </a:rPr>
              <a:t>Users</a:t>
            </a:r>
            <a:endParaRPr sz="2400" dirty="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sz="2400" spc="15" dirty="0">
                <a:latin typeface="Trebuchet MS"/>
                <a:cs typeface="Trebuchet MS"/>
              </a:rPr>
              <a:t>4.Solution and Value Proposition </a:t>
            </a:r>
            <a:r>
              <a:rPr sz="2400" spc="20" dirty="0">
                <a:latin typeface="Trebuchet MS"/>
                <a:cs typeface="Trebuchet MS"/>
              </a:rPr>
              <a:t> </a:t>
            </a:r>
            <a:r>
              <a:rPr sz="2400" spc="15" dirty="0">
                <a:latin typeface="Trebuchet MS"/>
                <a:cs typeface="Trebuchet MS"/>
              </a:rPr>
              <a:t>5.The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20" dirty="0">
                <a:latin typeface="Trebuchet MS"/>
                <a:cs typeface="Trebuchet MS"/>
              </a:rPr>
              <a:t>Wow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15" dirty="0">
                <a:latin typeface="Trebuchet MS"/>
                <a:cs typeface="Trebuchet MS"/>
              </a:rPr>
              <a:t>Factor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10" dirty="0">
                <a:latin typeface="Trebuchet MS"/>
                <a:cs typeface="Trebuchet MS"/>
              </a:rPr>
              <a:t>in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15" dirty="0">
                <a:latin typeface="Trebuchet MS"/>
                <a:cs typeface="Trebuchet MS"/>
              </a:rPr>
              <a:t>Your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15" dirty="0">
                <a:latin typeface="Trebuchet MS"/>
                <a:cs typeface="Trebuchet MS"/>
              </a:rPr>
              <a:t>Solution</a:t>
            </a:r>
            <a:endParaRPr sz="2400" dirty="0">
              <a:latin typeface="Trebuchet MS"/>
              <a:cs typeface="Trebuchet MS"/>
            </a:endParaRPr>
          </a:p>
          <a:p>
            <a:pPr marL="12700" marR="3693795">
              <a:lnSpc>
                <a:spcPct val="102299"/>
              </a:lnSpc>
              <a:spcBef>
                <a:spcPts val="140"/>
              </a:spcBef>
            </a:pPr>
            <a:r>
              <a:rPr sz="2400" spc="5" dirty="0">
                <a:latin typeface="Trebuchet MS"/>
                <a:cs typeface="Trebuchet MS"/>
              </a:rPr>
              <a:t>6.Modellin</a:t>
            </a:r>
            <a:r>
              <a:rPr sz="2400" spc="10" dirty="0">
                <a:latin typeface="Trebuchet MS"/>
                <a:cs typeface="Trebuchet MS"/>
              </a:rPr>
              <a:t>g  </a:t>
            </a:r>
            <a:r>
              <a:rPr sz="2400" spc="5" dirty="0">
                <a:latin typeface="Trebuchet MS"/>
                <a:cs typeface="Trebuchet MS"/>
              </a:rPr>
              <a:t>7.Results</a:t>
            </a:r>
            <a:endParaRPr sz="2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50249" y="4"/>
            <a:ext cx="4746625" cy="6864350"/>
            <a:chOff x="7450249" y="4"/>
            <a:chExt cx="4746625" cy="6864350"/>
          </a:xfrm>
        </p:grpSpPr>
        <p:sp>
          <p:nvSpPr>
            <p:cNvPr id="3" name="object 3"/>
            <p:cNvSpPr/>
            <p:nvPr/>
          </p:nvSpPr>
          <p:spPr>
            <a:xfrm>
              <a:off x="11096765" y="5651118"/>
              <a:ext cx="638810" cy="638810"/>
            </a:xfrm>
            <a:custGeom>
              <a:avLst/>
              <a:gdLst/>
              <a:ahLst/>
              <a:cxnLst/>
              <a:rect l="l" t="t" r="r" b="b"/>
              <a:pathLst>
                <a:path w="638809" h="638810">
                  <a:moveTo>
                    <a:pt x="638416" y="369658"/>
                  </a:moveTo>
                  <a:lnTo>
                    <a:pt x="369747" y="0"/>
                  </a:lnTo>
                  <a:lnTo>
                    <a:pt x="0" y="268605"/>
                  </a:lnTo>
                  <a:lnTo>
                    <a:pt x="268668" y="638263"/>
                  </a:lnTo>
                  <a:lnTo>
                    <a:pt x="638416" y="369658"/>
                  </a:lnTo>
                  <a:close/>
                </a:path>
              </a:pathLst>
            </a:custGeom>
            <a:solidFill>
              <a:srgbClr val="41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10137" y="6244689"/>
              <a:ext cx="252804" cy="25273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67933" y="3134598"/>
              <a:ext cx="3624065" cy="3723377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6875" y="6467475"/>
            <a:ext cx="76199" cy="17779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1529" y="548388"/>
            <a:ext cx="556514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10" dirty="0">
                <a:latin typeface="Trebuchet MS"/>
                <a:cs typeface="Trebuchet MS"/>
              </a:rPr>
              <a:t>PROBLEM</a:t>
            </a:r>
            <a:r>
              <a:rPr sz="4250" b="1" spc="-30" dirty="0">
                <a:latin typeface="Trebuchet MS"/>
                <a:cs typeface="Trebuchet MS"/>
              </a:rPr>
              <a:t> </a:t>
            </a:r>
            <a:r>
              <a:rPr sz="4250" b="1" spc="10" dirty="0">
                <a:latin typeface="Trebuchet MS"/>
                <a:cs typeface="Trebuchet MS"/>
              </a:rPr>
              <a:t>STATEMENT</a:t>
            </a:r>
            <a:endParaRPr sz="425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68079" y="1641363"/>
            <a:ext cx="104775" cy="10477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447800" y="1447800"/>
            <a:ext cx="6188843" cy="51792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900"/>
              </a:lnSpc>
              <a:spcBef>
                <a:spcPts val="95"/>
              </a:spcBef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Problem: Traditional methods often fail to capture the intricate patterns and nonlinear relationships found in housing data.</a:t>
            </a:r>
          </a:p>
          <a:p>
            <a:pPr marL="12700" marR="5080">
              <a:lnSpc>
                <a:spcPct val="115900"/>
              </a:lnSpc>
              <a:spcBef>
                <a:spcPts val="95"/>
              </a:spcBef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/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Obstacle: Reaching accurate estimations of home values requires negotiating a plethora of variables, such as area, number of bedrooms, and more. </a:t>
            </a:r>
          </a:p>
          <a:p>
            <a:pPr marL="12700" marR="5080">
              <a:lnSpc>
                <a:spcPct val="115900"/>
              </a:lnSpc>
              <a:spcBef>
                <a:spcPts val="95"/>
              </a:spcBef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/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Objective: Build a deep learning model that can accurately predict home values by combining various features</a:t>
            </a:r>
            <a:endParaRPr sz="2400" dirty="0">
              <a:latin typeface="Trebuchet MS" panose="020B0603020202020204" pitchFamily="34" charset="0"/>
              <a:cs typeface="Trebuchet M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67304" y="3334069"/>
            <a:ext cx="104775" cy="104774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-323165"/>
            <a:ext cx="24878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6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67304" y="5546344"/>
            <a:ext cx="104775" cy="10477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50249" y="4"/>
            <a:ext cx="4746625" cy="6864350"/>
            <a:chOff x="7450249" y="4"/>
            <a:chExt cx="4746625" cy="6864350"/>
          </a:xfrm>
        </p:grpSpPr>
        <p:sp>
          <p:nvSpPr>
            <p:cNvPr id="3" name="object 3"/>
            <p:cNvSpPr/>
            <p:nvPr/>
          </p:nvSpPr>
          <p:spPr>
            <a:xfrm>
              <a:off x="9353167" y="546476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104" y="456983"/>
                  </a:moveTo>
                  <a:lnTo>
                    <a:pt x="0" y="456983"/>
                  </a:lnTo>
                  <a:lnTo>
                    <a:pt x="0" y="0"/>
                  </a:lnTo>
                  <a:lnTo>
                    <a:pt x="457104" y="0"/>
                  </a:lnTo>
                  <a:lnTo>
                    <a:pt x="457104" y="456983"/>
                  </a:lnTo>
                  <a:close/>
                </a:path>
              </a:pathLst>
            </a:custGeom>
            <a:solidFill>
              <a:srgbClr val="41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167" y="5997917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37" y="180889"/>
                  </a:moveTo>
                  <a:lnTo>
                    <a:pt x="0" y="180889"/>
                  </a:lnTo>
                  <a:lnTo>
                    <a:pt x="0" y="0"/>
                  </a:lnTo>
                  <a:lnTo>
                    <a:pt x="180937" y="0"/>
                  </a:lnTo>
                  <a:lnTo>
                    <a:pt x="180937" y="180889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4" y="2752724"/>
              <a:ext cx="3533774" cy="380999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37850" y="639434"/>
            <a:ext cx="512508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10" dirty="0">
                <a:latin typeface="Trebuchet MS"/>
                <a:cs typeface="Trebuchet MS"/>
              </a:rPr>
              <a:t>PROJECT</a:t>
            </a:r>
            <a:r>
              <a:rPr sz="4250" b="1" spc="-40" dirty="0">
                <a:latin typeface="Trebuchet MS"/>
                <a:cs typeface="Trebuchet MS"/>
              </a:rPr>
              <a:t> </a:t>
            </a:r>
            <a:r>
              <a:rPr sz="4250" b="1" spc="10" dirty="0">
                <a:latin typeface="Trebuchet MS"/>
                <a:cs typeface="Trebuchet MS"/>
              </a:rPr>
              <a:t>OVERVIEW</a:t>
            </a:r>
            <a:endParaRPr sz="425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4400" y="1667206"/>
            <a:ext cx="104775" cy="10477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491439" y="1554806"/>
            <a:ext cx="6954520" cy="462408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900"/>
              </a:lnSpc>
              <a:spcBef>
                <a:spcPts val="95"/>
              </a:spcBef>
            </a:pPr>
            <a:r>
              <a:rPr lang="en-US" sz="2400" spc="15" dirty="0" smtClean="0">
                <a:latin typeface="Trebuchet MS"/>
                <a:cs typeface="Trebuchet MS"/>
              </a:rPr>
              <a:t>Goal</a:t>
            </a:r>
            <a:r>
              <a:rPr sz="2400" spc="15" dirty="0" smtClean="0">
                <a:latin typeface="Trebuchet MS"/>
                <a:cs typeface="Trebuchet MS"/>
              </a:rPr>
              <a:t>: </a:t>
            </a:r>
            <a:r>
              <a:rPr lang="en-US" sz="2400" spc="15" dirty="0" smtClean="0">
                <a:latin typeface="Trebuchet MS"/>
                <a:cs typeface="Trebuchet MS"/>
              </a:rPr>
              <a:t>Construct</a:t>
            </a:r>
            <a:r>
              <a:rPr sz="2400" spc="15" dirty="0" smtClean="0">
                <a:latin typeface="Trebuchet MS"/>
                <a:cs typeface="Trebuchet MS"/>
              </a:rPr>
              <a:t> </a:t>
            </a:r>
            <a:r>
              <a:rPr sz="2400" spc="10" dirty="0" smtClean="0">
                <a:latin typeface="Trebuchet MS"/>
                <a:cs typeface="Trebuchet MS"/>
              </a:rPr>
              <a:t>a </a:t>
            </a:r>
            <a:r>
              <a:rPr sz="2400" spc="15" dirty="0" smtClean="0">
                <a:latin typeface="Trebuchet MS"/>
                <a:cs typeface="Trebuchet MS"/>
              </a:rPr>
              <a:t>deep learning model </a:t>
            </a:r>
            <a:r>
              <a:rPr sz="2400" spc="20" dirty="0" smtClean="0">
                <a:latin typeface="Trebuchet MS"/>
                <a:cs typeface="Trebuchet MS"/>
              </a:rPr>
              <a:t> </a:t>
            </a:r>
            <a:r>
              <a:rPr sz="2400" spc="15" dirty="0" smtClean="0">
                <a:latin typeface="Trebuchet MS"/>
                <a:cs typeface="Trebuchet MS"/>
              </a:rPr>
              <a:t>that can </a:t>
            </a:r>
            <a:r>
              <a:rPr lang="en-US" sz="2400" spc="15" dirty="0" err="1" smtClean="0">
                <a:latin typeface="Trebuchet MS"/>
                <a:cs typeface="Trebuchet MS"/>
              </a:rPr>
              <a:t>combain</a:t>
            </a:r>
            <a:r>
              <a:rPr lang="en-US" sz="2400" spc="15" dirty="0" smtClean="0">
                <a:latin typeface="Trebuchet MS"/>
                <a:cs typeface="Trebuchet MS"/>
              </a:rPr>
              <a:t> a variety of traits and market data to accurately predict home prices</a:t>
            </a:r>
            <a:r>
              <a:rPr sz="2400" spc="15" dirty="0" smtClean="0">
                <a:latin typeface="Trebuchet MS"/>
                <a:cs typeface="Trebuchet MS"/>
              </a:rPr>
              <a:t>.</a:t>
            </a:r>
            <a:endParaRPr sz="2400" dirty="0" smtClean="0">
              <a:latin typeface="Trebuchet MS"/>
              <a:cs typeface="Trebuchet MS"/>
            </a:endParaRPr>
          </a:p>
          <a:p>
            <a:pPr marL="12700" marR="751205">
              <a:lnSpc>
                <a:spcPct val="100000"/>
              </a:lnSpc>
              <a:spcBef>
                <a:spcPts val="1445"/>
              </a:spcBef>
            </a:pPr>
            <a:r>
              <a:rPr lang="en-US" sz="2400" spc="15" dirty="0" smtClean="0">
                <a:latin typeface="Trebuchet MS"/>
                <a:cs typeface="Trebuchet MS"/>
              </a:rPr>
              <a:t>Methodology</a:t>
            </a:r>
            <a:r>
              <a:rPr sz="2400" spc="15" dirty="0" smtClean="0">
                <a:latin typeface="Trebuchet MS"/>
                <a:cs typeface="Trebuchet MS"/>
              </a:rPr>
              <a:t>:</a:t>
            </a:r>
            <a:r>
              <a:rPr sz="2400" spc="20" dirty="0" smtClean="0">
                <a:latin typeface="Trebuchet MS"/>
                <a:cs typeface="Trebuchet MS"/>
              </a:rPr>
              <a:t> </a:t>
            </a:r>
            <a:r>
              <a:rPr lang="en-US" sz="2400" spc="15" dirty="0" smtClean="0">
                <a:latin typeface="Trebuchet MS"/>
                <a:cs typeface="Trebuchet MS"/>
              </a:rPr>
              <a:t>Compile and prepare large housing database, design a neural network architecture, and train and optimize the model</a:t>
            </a:r>
            <a:endParaRPr sz="2400" dirty="0" smtClean="0">
              <a:latin typeface="Trebuchet MS"/>
              <a:cs typeface="Trebuchet MS"/>
            </a:endParaRPr>
          </a:p>
          <a:p>
            <a:pPr marL="12700" marR="722630">
              <a:lnSpc>
                <a:spcPct val="100000"/>
              </a:lnSpc>
              <a:spcBef>
                <a:spcPts val="1485"/>
              </a:spcBef>
            </a:pPr>
            <a:r>
              <a:rPr lang="en-US" sz="2400" spc="15" dirty="0" smtClean="0">
                <a:latin typeface="Trebuchet MS"/>
                <a:cs typeface="Trebuchet MS"/>
              </a:rPr>
              <a:t>Desired Results</a:t>
            </a:r>
            <a:r>
              <a:rPr sz="2400" spc="15" dirty="0" smtClean="0">
                <a:latin typeface="Trebuchet MS"/>
                <a:cs typeface="Trebuchet MS"/>
              </a:rPr>
              <a:t>:</a:t>
            </a:r>
            <a:r>
              <a:rPr lang="en-US" sz="2400" spc="15" dirty="0" smtClean="0">
                <a:latin typeface="Trebuchet MS"/>
                <a:cs typeface="Trebuchet MS"/>
              </a:rPr>
              <a:t> A flexible and robust home price forecasting model that outperforms traditional methods, produces improved results, and provides useful information</a:t>
            </a:r>
            <a:r>
              <a:rPr sz="2400" spc="10" dirty="0" smtClean="0">
                <a:latin typeface="Trebuchet MS"/>
                <a:cs typeface="Trebuchet MS"/>
              </a:rPr>
              <a:t>.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4400" y="3241303"/>
            <a:ext cx="104775" cy="10477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4400" y="5106615"/>
            <a:ext cx="104775" cy="104774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0037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447675" y="2847975"/>
                </a:moveTo>
                <a:lnTo>
                  <a:pt x="0" y="0"/>
                </a:lnTo>
                <a:lnTo>
                  <a:pt x="0" y="2847975"/>
                </a:lnTo>
                <a:lnTo>
                  <a:pt x="447675" y="2847975"/>
                </a:lnTo>
                <a:close/>
              </a:path>
            </a:pathLst>
          </a:custGeom>
          <a:solidFill>
            <a:srgbClr val="5ECAED">
              <a:alpha val="6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362825" y="5715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323850"/>
                </a:moveTo>
                <a:lnTo>
                  <a:pt x="0" y="323850"/>
                </a:lnTo>
                <a:lnTo>
                  <a:pt x="0" y="0"/>
                </a:lnTo>
                <a:lnTo>
                  <a:pt x="314325" y="0"/>
                </a:lnTo>
                <a:lnTo>
                  <a:pt x="314325" y="323850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450249" y="4"/>
            <a:ext cx="4746625" cy="6864350"/>
            <a:chOff x="7450249" y="4"/>
            <a:chExt cx="4746625" cy="6864350"/>
          </a:xfrm>
        </p:grpSpPr>
        <p:sp>
          <p:nvSpPr>
            <p:cNvPr id="5" name="object 5"/>
            <p:cNvSpPr/>
            <p:nvPr/>
          </p:nvSpPr>
          <p:spPr>
            <a:xfrm>
              <a:off x="7455009" y="14348"/>
              <a:ext cx="4737100" cy="6845300"/>
            </a:xfrm>
            <a:custGeom>
              <a:avLst/>
              <a:gdLst/>
              <a:ahLst/>
              <a:cxnLst/>
              <a:rect l="l" t="t" r="r" b="b"/>
              <a:pathLst>
                <a:path w="4737100" h="6845300">
                  <a:moveTo>
                    <a:pt x="1931551" y="0"/>
                  </a:moveTo>
                  <a:lnTo>
                    <a:pt x="3140720" y="6844730"/>
                  </a:lnTo>
                </a:path>
                <a:path w="4737100" h="6845300">
                  <a:moveTo>
                    <a:pt x="1931551" y="0"/>
                  </a:moveTo>
                  <a:lnTo>
                    <a:pt x="3140720" y="6844730"/>
                  </a:lnTo>
                </a:path>
                <a:path w="4737100" h="6845300">
                  <a:moveTo>
                    <a:pt x="4736990" y="3686913"/>
                  </a:moveTo>
                  <a:lnTo>
                    <a:pt x="0" y="6843650"/>
                  </a:lnTo>
                </a:path>
                <a:path w="4737100" h="6845300">
                  <a:moveTo>
                    <a:pt x="4736990" y="3686913"/>
                  </a:moveTo>
                  <a:lnTo>
                    <a:pt x="0" y="6843650"/>
                  </a:lnTo>
                </a:path>
              </a:pathLst>
            </a:custGeom>
            <a:ln w="9521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1744" y="12"/>
              <a:ext cx="3009900" cy="6854825"/>
            </a:xfrm>
            <a:custGeom>
              <a:avLst/>
              <a:gdLst/>
              <a:ahLst/>
              <a:cxnLst/>
              <a:rect l="l" t="t" r="r" b="b"/>
              <a:pathLst>
                <a:path w="3009900" h="6854825">
                  <a:moveTo>
                    <a:pt x="3009277" y="0"/>
                  </a:moveTo>
                  <a:lnTo>
                    <a:pt x="2044026" y="0"/>
                  </a:lnTo>
                  <a:lnTo>
                    <a:pt x="0" y="6854761"/>
                  </a:lnTo>
                  <a:lnTo>
                    <a:pt x="3009277" y="6854761"/>
                  </a:lnTo>
                  <a:lnTo>
                    <a:pt x="3009277" y="0"/>
                  </a:lnTo>
                  <a:close/>
                </a:path>
              </a:pathLst>
            </a:custGeom>
            <a:solidFill>
              <a:srgbClr val="5ECAED">
                <a:alpha val="3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0756" y="12"/>
              <a:ext cx="2590165" cy="6854825"/>
            </a:xfrm>
            <a:custGeom>
              <a:avLst/>
              <a:gdLst/>
              <a:ahLst/>
              <a:cxnLst/>
              <a:rect l="l" t="t" r="r" b="b"/>
              <a:pathLst>
                <a:path w="2590165" h="6854825">
                  <a:moveTo>
                    <a:pt x="2589885" y="0"/>
                  </a:moveTo>
                  <a:lnTo>
                    <a:pt x="0" y="0"/>
                  </a:lnTo>
                  <a:lnTo>
                    <a:pt x="1209167" y="6854761"/>
                  </a:lnTo>
                  <a:lnTo>
                    <a:pt x="2589885" y="6854761"/>
                  </a:lnTo>
                  <a:lnTo>
                    <a:pt x="2589885" y="0"/>
                  </a:lnTo>
                  <a:close/>
                </a:path>
              </a:pathLst>
            </a:custGeom>
            <a:solidFill>
              <a:srgbClr val="5ECA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145" y="3046564"/>
              <a:ext cx="3256915" cy="3808729"/>
            </a:xfrm>
            <a:custGeom>
              <a:avLst/>
              <a:gdLst/>
              <a:ahLst/>
              <a:cxnLst/>
              <a:rect l="l" t="t" r="r" b="b"/>
              <a:pathLst>
                <a:path w="3256915" h="3808729">
                  <a:moveTo>
                    <a:pt x="3256877" y="0"/>
                  </a:moveTo>
                  <a:lnTo>
                    <a:pt x="0" y="3808209"/>
                  </a:lnTo>
                  <a:lnTo>
                    <a:pt x="3256877" y="3808209"/>
                  </a:lnTo>
                  <a:lnTo>
                    <a:pt x="3256877" y="0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4119" y="12"/>
              <a:ext cx="2856865" cy="6854825"/>
            </a:xfrm>
            <a:custGeom>
              <a:avLst/>
              <a:gdLst/>
              <a:ahLst/>
              <a:cxnLst/>
              <a:rect l="l" t="t" r="r" b="b"/>
              <a:pathLst>
                <a:path w="2856865" h="6854825">
                  <a:moveTo>
                    <a:pt x="2856649" y="0"/>
                  </a:moveTo>
                  <a:lnTo>
                    <a:pt x="0" y="0"/>
                  </a:lnTo>
                  <a:lnTo>
                    <a:pt x="2472296" y="6854761"/>
                  </a:lnTo>
                  <a:lnTo>
                    <a:pt x="2856649" y="6854761"/>
                  </a:lnTo>
                  <a:lnTo>
                    <a:pt x="2856649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5889" y="12"/>
              <a:ext cx="1295400" cy="6854825"/>
            </a:xfrm>
            <a:custGeom>
              <a:avLst/>
              <a:gdLst/>
              <a:ahLst/>
              <a:cxnLst/>
              <a:rect l="l" t="t" r="r" b="b"/>
              <a:pathLst>
                <a:path w="1295400" h="6854825">
                  <a:moveTo>
                    <a:pt x="1295133" y="0"/>
                  </a:moveTo>
                  <a:lnTo>
                    <a:pt x="1022261" y="0"/>
                  </a:lnTo>
                  <a:lnTo>
                    <a:pt x="0" y="6854761"/>
                  </a:lnTo>
                  <a:lnTo>
                    <a:pt x="1295133" y="6854761"/>
                  </a:lnTo>
                  <a:lnTo>
                    <a:pt x="1295133" y="0"/>
                  </a:lnTo>
                  <a:close/>
                </a:path>
              </a:pathLst>
            </a:custGeom>
            <a:solidFill>
              <a:srgbClr val="2D82C2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3976" y="12"/>
              <a:ext cx="1257300" cy="6854825"/>
            </a:xfrm>
            <a:custGeom>
              <a:avLst/>
              <a:gdLst/>
              <a:ahLst/>
              <a:cxnLst/>
              <a:rect l="l" t="t" r="r" b="b"/>
              <a:pathLst>
                <a:path w="1257300" h="6854825">
                  <a:moveTo>
                    <a:pt x="1256792" y="0"/>
                  </a:moveTo>
                  <a:lnTo>
                    <a:pt x="0" y="0"/>
                  </a:lnTo>
                  <a:lnTo>
                    <a:pt x="1115466" y="6854761"/>
                  </a:lnTo>
                  <a:lnTo>
                    <a:pt x="1256792" y="6854761"/>
                  </a:lnTo>
                  <a:lnTo>
                    <a:pt x="1256792" y="0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128" y="3589235"/>
              <a:ext cx="1819275" cy="3265804"/>
            </a:xfrm>
            <a:custGeom>
              <a:avLst/>
              <a:gdLst/>
              <a:ahLst/>
              <a:cxnLst/>
              <a:rect l="l" t="t" r="r" b="b"/>
              <a:pathLst>
                <a:path w="1819275" h="3265804">
                  <a:moveTo>
                    <a:pt x="1818894" y="0"/>
                  </a:moveTo>
                  <a:lnTo>
                    <a:pt x="0" y="3265538"/>
                  </a:lnTo>
                  <a:lnTo>
                    <a:pt x="1818894" y="3265538"/>
                  </a:lnTo>
                  <a:lnTo>
                    <a:pt x="1818894" y="0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353167" y="5360044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104" y="456983"/>
                  </a:moveTo>
                  <a:lnTo>
                    <a:pt x="0" y="456983"/>
                  </a:lnTo>
                  <a:lnTo>
                    <a:pt x="0" y="0"/>
                  </a:lnTo>
                  <a:lnTo>
                    <a:pt x="457104" y="0"/>
                  </a:lnTo>
                  <a:lnTo>
                    <a:pt x="457104" y="456983"/>
                  </a:lnTo>
                  <a:close/>
                </a:path>
              </a:pathLst>
            </a:custGeom>
            <a:solidFill>
              <a:srgbClr val="41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353167" y="5893192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37" y="180889"/>
                  </a:moveTo>
                  <a:lnTo>
                    <a:pt x="0" y="180889"/>
                  </a:lnTo>
                  <a:lnTo>
                    <a:pt x="0" y="0"/>
                  </a:lnTo>
                  <a:lnTo>
                    <a:pt x="180937" y="0"/>
                  </a:lnTo>
                  <a:lnTo>
                    <a:pt x="180937" y="180889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696912" y="526732"/>
            <a:ext cx="508952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spc="15" dirty="0">
                <a:latin typeface="Trebuchet MS"/>
                <a:cs typeface="Trebuchet MS"/>
              </a:rPr>
              <a:t>WHO</a:t>
            </a:r>
            <a:r>
              <a:rPr b="1" spc="-10" dirty="0">
                <a:latin typeface="Trebuchet MS"/>
                <a:cs typeface="Trebuchet MS"/>
              </a:rPr>
              <a:t> </a:t>
            </a:r>
            <a:r>
              <a:rPr b="1" spc="10" dirty="0">
                <a:latin typeface="Trebuchet MS"/>
                <a:cs typeface="Trebuchet MS"/>
              </a:rPr>
              <a:t>ARE</a:t>
            </a:r>
            <a:r>
              <a:rPr b="1" spc="-10" dirty="0">
                <a:latin typeface="Trebuchet MS"/>
                <a:cs typeface="Trebuchet MS"/>
              </a:rPr>
              <a:t> </a:t>
            </a:r>
            <a:r>
              <a:rPr b="1" spc="15" dirty="0">
                <a:latin typeface="Trebuchet MS"/>
                <a:cs typeface="Trebuchet MS"/>
              </a:rPr>
              <a:t>THE</a:t>
            </a:r>
            <a:r>
              <a:rPr b="1" spc="-10" dirty="0">
                <a:latin typeface="Trebuchet MS"/>
                <a:cs typeface="Trebuchet MS"/>
              </a:rPr>
              <a:t> </a:t>
            </a:r>
            <a:r>
              <a:rPr b="1" spc="15" dirty="0">
                <a:latin typeface="Trebuchet MS"/>
                <a:cs typeface="Trebuchet MS"/>
              </a:rPr>
              <a:t>END</a:t>
            </a:r>
            <a:r>
              <a:rPr b="1" spc="-10" dirty="0">
                <a:latin typeface="Trebuchet MS"/>
                <a:cs typeface="Trebuchet MS"/>
              </a:rPr>
              <a:t> </a:t>
            </a:r>
            <a:r>
              <a:rPr b="1" spc="10" dirty="0">
                <a:latin typeface="Trebuchet MS"/>
                <a:cs typeface="Trebuchet MS"/>
              </a:rPr>
              <a:t>USERS?</a:t>
            </a:r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2382" y="1538958"/>
            <a:ext cx="104775" cy="104774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1680293" y="1295100"/>
            <a:ext cx="6906259" cy="453431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47040">
              <a:lnSpc>
                <a:spcPct val="115900"/>
              </a:lnSpc>
              <a:spcBef>
                <a:spcPts val="95"/>
              </a:spcBef>
            </a:pPr>
            <a:r>
              <a:rPr lang="en-US" sz="2400" spc="15" dirty="0" smtClean="0">
                <a:latin typeface="Trebuchet MS"/>
                <a:cs typeface="Trebuchet MS"/>
              </a:rPr>
              <a:t>Potential Buyers: Acquire accurate estimates to enable informed decisions during the buying process</a:t>
            </a:r>
            <a:endParaRPr sz="2400" dirty="0">
              <a:latin typeface="Trebuchet MS"/>
              <a:cs typeface="Trebuchet MS"/>
            </a:endParaRPr>
          </a:p>
          <a:p>
            <a:pPr marL="12700" marR="1210945">
              <a:lnSpc>
                <a:spcPct val="100000"/>
              </a:lnSpc>
              <a:spcBef>
                <a:spcPts val="1145"/>
              </a:spcBef>
            </a:pPr>
            <a:r>
              <a:rPr sz="2400" spc="20" dirty="0">
                <a:latin typeface="Trebuchet MS"/>
                <a:cs typeface="Trebuchet MS"/>
              </a:rPr>
              <a:t>Home </a:t>
            </a:r>
            <a:r>
              <a:rPr lang="en-US" sz="2400" spc="20" dirty="0" smtClean="0">
                <a:latin typeface="Trebuchet MS"/>
                <a:cs typeface="Trebuchet MS"/>
              </a:rPr>
              <a:t>Vendors: In a competitive market, choose the best pricing tactics to maximize profits and improve the desirability of your property.</a:t>
            </a:r>
          </a:p>
          <a:p>
            <a:pPr marL="12700" marR="1210945">
              <a:lnSpc>
                <a:spcPct val="100000"/>
              </a:lnSpc>
              <a:spcBef>
                <a:spcPts val="1145"/>
              </a:spcBef>
            </a:pPr>
            <a:r>
              <a:rPr lang="en-US" sz="2400" spc="10" dirty="0" smtClean="0">
                <a:latin typeface="Trebuchet MS"/>
                <a:cs typeface="Trebuchet MS"/>
              </a:rPr>
              <a:t>Housing professionals: Apply the model to raise the bar for consulting services and provide customers with better advices.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2382" y="2854193"/>
            <a:ext cx="104775" cy="10477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4637" y="4495800"/>
            <a:ext cx="104775" cy="104774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80962" y="1457325"/>
            <a:ext cx="1733549" cy="32194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5304" y="836371"/>
            <a:ext cx="984567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-5" dirty="0" smtClean="0">
                <a:latin typeface="Trebuchet MS"/>
                <a:cs typeface="Trebuchet MS"/>
              </a:rPr>
              <a:t>SOLUTION</a:t>
            </a:r>
            <a:r>
              <a:rPr sz="3600" b="1" spc="5" dirty="0" smtClean="0">
                <a:latin typeface="Trebuchet MS"/>
                <a:cs typeface="Trebuchet MS"/>
              </a:rPr>
              <a:t> </a:t>
            </a:r>
            <a:r>
              <a:rPr sz="3600" b="1" spc="-5" dirty="0">
                <a:latin typeface="Trebuchet MS"/>
                <a:cs typeface="Trebuchet MS"/>
              </a:rPr>
              <a:t>AND</a:t>
            </a:r>
            <a:r>
              <a:rPr sz="3600" b="1" spc="5" dirty="0">
                <a:latin typeface="Trebuchet MS"/>
                <a:cs typeface="Trebuchet MS"/>
              </a:rPr>
              <a:t> </a:t>
            </a:r>
            <a:r>
              <a:rPr sz="3600" b="1" spc="-5" dirty="0">
                <a:latin typeface="Trebuchet MS"/>
                <a:cs typeface="Trebuchet MS"/>
              </a:rPr>
              <a:t>ITS</a:t>
            </a:r>
            <a:r>
              <a:rPr sz="3600" b="1" spc="5" dirty="0">
                <a:latin typeface="Trebuchet MS"/>
                <a:cs typeface="Trebuchet MS"/>
              </a:rPr>
              <a:t> </a:t>
            </a:r>
            <a:r>
              <a:rPr sz="3600" b="1" spc="-5" dirty="0">
                <a:latin typeface="Trebuchet MS"/>
                <a:cs typeface="Trebuchet MS"/>
              </a:rPr>
              <a:t>VALUE</a:t>
            </a:r>
            <a:r>
              <a:rPr sz="3600" b="1" dirty="0">
                <a:latin typeface="Trebuchet MS"/>
                <a:cs typeface="Trebuchet MS"/>
              </a:rPr>
              <a:t> </a:t>
            </a:r>
            <a:r>
              <a:rPr sz="3600" b="1" spc="-5" dirty="0">
                <a:latin typeface="Trebuchet MS"/>
                <a:cs typeface="Trebuchet MS"/>
              </a:rPr>
              <a:t>PROPOSITION</a:t>
            </a:r>
            <a:endParaRPr sz="3600" dirty="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52600" y="1676400"/>
            <a:ext cx="104775" cy="10477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057400" y="1515470"/>
            <a:ext cx="6993255" cy="39876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700405">
              <a:lnSpc>
                <a:spcPct val="100000"/>
              </a:lnSpc>
              <a:spcBef>
                <a:spcPts val="1100"/>
              </a:spcBef>
            </a:pPr>
            <a:r>
              <a:rPr lang="en-US" sz="2400" spc="10" dirty="0" smtClean="0">
                <a:latin typeface="Trebuchet MS"/>
                <a:cs typeface="Trebuchet MS"/>
              </a:rPr>
              <a:t>Prospective Homebuyers: Acquires accurate estimates to enable informed decisions during the buying process.</a:t>
            </a:r>
          </a:p>
          <a:p>
            <a:pPr marL="12700" marR="700405">
              <a:lnSpc>
                <a:spcPct val="100000"/>
              </a:lnSpc>
              <a:spcBef>
                <a:spcPts val="1100"/>
              </a:spcBef>
            </a:pPr>
            <a:r>
              <a:rPr lang="en-US" sz="2400" spc="10" dirty="0" smtClean="0">
                <a:latin typeface="Trebuchet MS"/>
                <a:cs typeface="Trebuchet MS"/>
              </a:rPr>
              <a:t>Home Sellers: In a competitive market, choose the best pricing tactics to maximize profits and improved the desirability of your property.</a:t>
            </a:r>
          </a:p>
          <a:p>
            <a:pPr marL="12700" marR="700405">
              <a:lnSpc>
                <a:spcPct val="100000"/>
              </a:lnSpc>
              <a:spcBef>
                <a:spcPts val="1100"/>
              </a:spcBef>
            </a:pPr>
            <a:r>
              <a:rPr lang="en-US" sz="2400" spc="10" smtClean="0">
                <a:latin typeface="Trebuchet MS"/>
                <a:cs typeface="Trebuchet MS"/>
              </a:rPr>
              <a:t>cholarly</a:t>
            </a:r>
            <a:r>
              <a:rPr lang="en-US" sz="2400" spc="10" dirty="0" smtClean="0">
                <a:latin typeface="Trebuchet MS"/>
                <a:cs typeface="Trebuchet MS"/>
              </a:rPr>
              <a:t> Investigators: Analyze in-depth the dynamics of the housing market and the different factors influencing price changes.</a:t>
            </a:r>
            <a:endParaRPr sz="2400" dirty="0" smtClean="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46366" y="2895600"/>
            <a:ext cx="104775" cy="1047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46365" y="4572000"/>
            <a:ext cx="104775" cy="10477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0037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447675" y="2847975"/>
                </a:moveTo>
                <a:lnTo>
                  <a:pt x="0" y="0"/>
                </a:lnTo>
                <a:lnTo>
                  <a:pt x="0" y="2847975"/>
                </a:lnTo>
                <a:lnTo>
                  <a:pt x="447675" y="2847975"/>
                </a:lnTo>
                <a:close/>
              </a:path>
            </a:pathLst>
          </a:custGeom>
          <a:solidFill>
            <a:srgbClr val="5ECAED">
              <a:alpha val="6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42949" y="578167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2949" y="638174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180975"/>
                </a:moveTo>
                <a:lnTo>
                  <a:pt x="0" y="180975"/>
                </a:lnTo>
                <a:lnTo>
                  <a:pt x="0" y="0"/>
                </a:lnTo>
                <a:lnTo>
                  <a:pt x="180975" y="0"/>
                </a:lnTo>
                <a:lnTo>
                  <a:pt x="180975" y="180975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7450249" y="4"/>
            <a:ext cx="4746625" cy="6864350"/>
            <a:chOff x="7450249" y="4"/>
            <a:chExt cx="4746625" cy="6864350"/>
          </a:xfrm>
        </p:grpSpPr>
        <p:sp>
          <p:nvSpPr>
            <p:cNvPr id="6" name="object 6"/>
            <p:cNvSpPr/>
            <p:nvPr/>
          </p:nvSpPr>
          <p:spPr>
            <a:xfrm>
              <a:off x="7455009" y="14348"/>
              <a:ext cx="4737100" cy="6845300"/>
            </a:xfrm>
            <a:custGeom>
              <a:avLst/>
              <a:gdLst/>
              <a:ahLst/>
              <a:cxnLst/>
              <a:rect l="l" t="t" r="r" b="b"/>
              <a:pathLst>
                <a:path w="4737100" h="6845300">
                  <a:moveTo>
                    <a:pt x="1931551" y="0"/>
                  </a:moveTo>
                  <a:lnTo>
                    <a:pt x="3140720" y="6844730"/>
                  </a:lnTo>
                </a:path>
                <a:path w="4737100" h="6845300">
                  <a:moveTo>
                    <a:pt x="1931551" y="0"/>
                  </a:moveTo>
                  <a:lnTo>
                    <a:pt x="3140720" y="6844730"/>
                  </a:lnTo>
                </a:path>
                <a:path w="4737100" h="6845300">
                  <a:moveTo>
                    <a:pt x="4736990" y="3686913"/>
                  </a:moveTo>
                  <a:lnTo>
                    <a:pt x="0" y="6843650"/>
                  </a:lnTo>
                </a:path>
                <a:path w="4737100" h="6845300">
                  <a:moveTo>
                    <a:pt x="4736990" y="3686913"/>
                  </a:moveTo>
                  <a:lnTo>
                    <a:pt x="0" y="6843650"/>
                  </a:lnTo>
                </a:path>
              </a:pathLst>
            </a:custGeom>
            <a:ln w="9521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181744" y="12"/>
              <a:ext cx="3009900" cy="6854825"/>
            </a:xfrm>
            <a:custGeom>
              <a:avLst/>
              <a:gdLst/>
              <a:ahLst/>
              <a:cxnLst/>
              <a:rect l="l" t="t" r="r" b="b"/>
              <a:pathLst>
                <a:path w="3009900" h="6854825">
                  <a:moveTo>
                    <a:pt x="3009277" y="0"/>
                  </a:moveTo>
                  <a:lnTo>
                    <a:pt x="2044026" y="0"/>
                  </a:lnTo>
                  <a:lnTo>
                    <a:pt x="0" y="6854761"/>
                  </a:lnTo>
                  <a:lnTo>
                    <a:pt x="3009277" y="6854761"/>
                  </a:lnTo>
                  <a:lnTo>
                    <a:pt x="3009277" y="0"/>
                  </a:lnTo>
                  <a:close/>
                </a:path>
              </a:pathLst>
            </a:custGeom>
            <a:solidFill>
              <a:srgbClr val="5ECAED">
                <a:alpha val="3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600756" y="12"/>
              <a:ext cx="2590165" cy="6854825"/>
            </a:xfrm>
            <a:custGeom>
              <a:avLst/>
              <a:gdLst/>
              <a:ahLst/>
              <a:cxnLst/>
              <a:rect l="l" t="t" r="r" b="b"/>
              <a:pathLst>
                <a:path w="2590165" h="6854825">
                  <a:moveTo>
                    <a:pt x="2589885" y="0"/>
                  </a:moveTo>
                  <a:lnTo>
                    <a:pt x="0" y="0"/>
                  </a:lnTo>
                  <a:lnTo>
                    <a:pt x="1209167" y="6854761"/>
                  </a:lnTo>
                  <a:lnTo>
                    <a:pt x="2589885" y="6854761"/>
                  </a:lnTo>
                  <a:lnTo>
                    <a:pt x="2589885" y="0"/>
                  </a:lnTo>
                  <a:close/>
                </a:path>
              </a:pathLst>
            </a:custGeom>
            <a:solidFill>
              <a:srgbClr val="5ECA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934145" y="3046564"/>
              <a:ext cx="3256915" cy="3808729"/>
            </a:xfrm>
            <a:custGeom>
              <a:avLst/>
              <a:gdLst/>
              <a:ahLst/>
              <a:cxnLst/>
              <a:rect l="l" t="t" r="r" b="b"/>
              <a:pathLst>
                <a:path w="3256915" h="3808729">
                  <a:moveTo>
                    <a:pt x="3256877" y="0"/>
                  </a:moveTo>
                  <a:lnTo>
                    <a:pt x="0" y="3808209"/>
                  </a:lnTo>
                  <a:lnTo>
                    <a:pt x="3256877" y="3808209"/>
                  </a:lnTo>
                  <a:lnTo>
                    <a:pt x="3256877" y="0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334119" y="12"/>
              <a:ext cx="2856865" cy="6854825"/>
            </a:xfrm>
            <a:custGeom>
              <a:avLst/>
              <a:gdLst/>
              <a:ahLst/>
              <a:cxnLst/>
              <a:rect l="l" t="t" r="r" b="b"/>
              <a:pathLst>
                <a:path w="2856865" h="6854825">
                  <a:moveTo>
                    <a:pt x="2856649" y="0"/>
                  </a:moveTo>
                  <a:lnTo>
                    <a:pt x="0" y="0"/>
                  </a:lnTo>
                  <a:lnTo>
                    <a:pt x="2472296" y="6854761"/>
                  </a:lnTo>
                  <a:lnTo>
                    <a:pt x="2856649" y="6854761"/>
                  </a:lnTo>
                  <a:lnTo>
                    <a:pt x="2856649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895889" y="12"/>
              <a:ext cx="1295400" cy="6854825"/>
            </a:xfrm>
            <a:custGeom>
              <a:avLst/>
              <a:gdLst/>
              <a:ahLst/>
              <a:cxnLst/>
              <a:rect l="l" t="t" r="r" b="b"/>
              <a:pathLst>
                <a:path w="1295400" h="6854825">
                  <a:moveTo>
                    <a:pt x="1295133" y="0"/>
                  </a:moveTo>
                  <a:lnTo>
                    <a:pt x="1022261" y="0"/>
                  </a:lnTo>
                  <a:lnTo>
                    <a:pt x="0" y="6854761"/>
                  </a:lnTo>
                  <a:lnTo>
                    <a:pt x="1295133" y="6854761"/>
                  </a:lnTo>
                  <a:lnTo>
                    <a:pt x="1295133" y="0"/>
                  </a:lnTo>
                  <a:close/>
                </a:path>
              </a:pathLst>
            </a:custGeom>
            <a:solidFill>
              <a:srgbClr val="2D82C2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933976" y="12"/>
              <a:ext cx="1257300" cy="6854825"/>
            </a:xfrm>
            <a:custGeom>
              <a:avLst/>
              <a:gdLst/>
              <a:ahLst/>
              <a:cxnLst/>
              <a:rect l="l" t="t" r="r" b="b"/>
              <a:pathLst>
                <a:path w="1257300" h="6854825">
                  <a:moveTo>
                    <a:pt x="1256792" y="0"/>
                  </a:moveTo>
                  <a:lnTo>
                    <a:pt x="0" y="0"/>
                  </a:lnTo>
                  <a:lnTo>
                    <a:pt x="1115466" y="6854761"/>
                  </a:lnTo>
                  <a:lnTo>
                    <a:pt x="1256792" y="6854761"/>
                  </a:lnTo>
                  <a:lnTo>
                    <a:pt x="1256792" y="0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372128" y="3589235"/>
              <a:ext cx="1819275" cy="3265804"/>
            </a:xfrm>
            <a:custGeom>
              <a:avLst/>
              <a:gdLst/>
              <a:ahLst/>
              <a:cxnLst/>
              <a:rect l="l" t="t" r="r" b="b"/>
              <a:pathLst>
                <a:path w="1819275" h="3265804">
                  <a:moveTo>
                    <a:pt x="1818894" y="0"/>
                  </a:moveTo>
                  <a:lnTo>
                    <a:pt x="0" y="3265538"/>
                  </a:lnTo>
                  <a:lnTo>
                    <a:pt x="1818894" y="3265538"/>
                  </a:lnTo>
                  <a:lnTo>
                    <a:pt x="1818894" y="0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15499" y="3438524"/>
              <a:ext cx="2466974" cy="3419474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737231" y="630288"/>
            <a:ext cx="7534909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15" dirty="0">
                <a:latin typeface="Trebuchet MS"/>
                <a:cs typeface="Trebuchet MS"/>
              </a:rPr>
              <a:t>THE</a:t>
            </a:r>
            <a:r>
              <a:rPr sz="4250" b="1" spc="5" dirty="0">
                <a:latin typeface="Trebuchet MS"/>
                <a:cs typeface="Trebuchet MS"/>
              </a:rPr>
              <a:t> </a:t>
            </a:r>
            <a:r>
              <a:rPr sz="4250" b="1" spc="20" dirty="0">
                <a:latin typeface="Trebuchet MS"/>
                <a:cs typeface="Trebuchet MS"/>
              </a:rPr>
              <a:t>WOW</a:t>
            </a:r>
            <a:r>
              <a:rPr sz="4250" b="1" spc="5" dirty="0">
                <a:latin typeface="Trebuchet MS"/>
                <a:cs typeface="Trebuchet MS"/>
              </a:rPr>
              <a:t> </a:t>
            </a:r>
            <a:r>
              <a:rPr sz="4250" b="1" spc="10" dirty="0">
                <a:latin typeface="Trebuchet MS"/>
                <a:cs typeface="Trebuchet MS"/>
              </a:rPr>
              <a:t>IN </a:t>
            </a:r>
            <a:r>
              <a:rPr sz="4250" b="1" spc="15" dirty="0">
                <a:latin typeface="Trebuchet MS"/>
                <a:cs typeface="Trebuchet MS"/>
              </a:rPr>
              <a:t>YOUR</a:t>
            </a:r>
            <a:r>
              <a:rPr sz="4250" b="1" spc="5" dirty="0">
                <a:latin typeface="Trebuchet MS"/>
                <a:cs typeface="Trebuchet MS"/>
              </a:rPr>
              <a:t> </a:t>
            </a:r>
            <a:r>
              <a:rPr sz="4250" b="1" spc="15" dirty="0">
                <a:latin typeface="Trebuchet MS"/>
                <a:cs typeface="Trebuchet MS"/>
              </a:rPr>
              <a:t>SOLUTION</a:t>
            </a:r>
            <a:endParaRPr sz="4250">
              <a:latin typeface="Trebuchet MS"/>
              <a:cs typeface="Trebuchet MS"/>
            </a:endParaRPr>
          </a:p>
        </p:txBody>
      </p:sp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1465" y="1735666"/>
            <a:ext cx="104775" cy="104774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1434543" y="1460134"/>
            <a:ext cx="7013575" cy="409022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510"/>
              </a:spcBef>
            </a:pPr>
            <a:r>
              <a:rPr lang="en-US" sz="2400" spc="10" dirty="0" smtClean="0">
                <a:latin typeface="Trebuchet MS"/>
                <a:cs typeface="Trebuchet MS"/>
              </a:rPr>
              <a:t>Innovative AI </a:t>
            </a:r>
            <a:r>
              <a:rPr lang="en-US" sz="2400" spc="10" dirty="0">
                <a:latin typeface="Trebuchet MS"/>
                <a:cs typeface="Trebuchet MS"/>
              </a:rPr>
              <a:t>t</a:t>
            </a:r>
            <a:r>
              <a:rPr lang="en-US" sz="2400" spc="10" dirty="0" smtClean="0">
                <a:latin typeface="Trebuchet MS"/>
                <a:cs typeface="Trebuchet MS"/>
              </a:rPr>
              <a:t>echnology: Our product makes use of the most recent developments in deep learning techniques to guarantee forecast with unmatched accuracy.</a:t>
            </a:r>
          </a:p>
          <a:p>
            <a:pPr marL="12700" marR="5080">
              <a:lnSpc>
                <a:spcPct val="100000"/>
              </a:lnSpc>
              <a:spcBef>
                <a:spcPts val="1510"/>
              </a:spcBef>
            </a:pPr>
            <a:r>
              <a:rPr lang="en-US" sz="2400" spc="10" dirty="0" smtClean="0">
                <a:latin typeface="Trebuchet MS"/>
                <a:cs typeface="Trebuchet MS"/>
              </a:rPr>
              <a:t>User-friendly </a:t>
            </a:r>
            <a:r>
              <a:rPr lang="en-US" sz="2400" spc="10" dirty="0">
                <a:latin typeface="Trebuchet MS"/>
                <a:cs typeface="Trebuchet MS"/>
              </a:rPr>
              <a:t>d</a:t>
            </a:r>
            <a:r>
              <a:rPr lang="en-US" sz="2400" spc="10" dirty="0" smtClean="0">
                <a:latin typeface="Trebuchet MS"/>
                <a:cs typeface="Trebuchet MS"/>
              </a:rPr>
              <a:t>esign: Our platform’s user friendly interface makes it easy for user of all skills levels to utilize its powerful price predictions features.</a:t>
            </a:r>
          </a:p>
          <a:p>
            <a:pPr marL="12700" marR="5080">
              <a:lnSpc>
                <a:spcPct val="100000"/>
              </a:lnSpc>
              <a:spcBef>
                <a:spcPts val="1510"/>
              </a:spcBef>
            </a:pPr>
            <a:r>
              <a:rPr lang="en-US" sz="2400" spc="10" dirty="0" smtClean="0">
                <a:latin typeface="Trebuchet MS"/>
                <a:cs typeface="Trebuchet MS"/>
              </a:rPr>
              <a:t>Progressive Enhancement: The model is constantly </a:t>
            </a:r>
            <a:r>
              <a:rPr lang="en-US" sz="2400" spc="10" dirty="0" err="1" smtClean="0">
                <a:latin typeface="Trebuchet MS"/>
                <a:cs typeface="Trebuchet MS"/>
              </a:rPr>
              <a:t>imporved</a:t>
            </a:r>
            <a:r>
              <a:rPr lang="en-US" sz="2400" spc="10" dirty="0" smtClean="0">
                <a:latin typeface="Trebuchet MS"/>
                <a:cs typeface="Trebuchet MS"/>
              </a:rPr>
              <a:t> ,dynamically adjusting to changing market conditions and prevailing patterns.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1465" y="3318406"/>
            <a:ext cx="104775" cy="10477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1465" y="4725635"/>
            <a:ext cx="104775" cy="104774"/>
          </a:xfrm>
          <a:prstGeom prst="rect">
            <a:avLst/>
          </a:prstGeom>
        </p:spPr>
      </p:pic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50249" y="4"/>
            <a:ext cx="4746625" cy="6864350"/>
            <a:chOff x="7450249" y="4"/>
            <a:chExt cx="4746625" cy="6864350"/>
          </a:xfrm>
        </p:grpSpPr>
        <p:sp>
          <p:nvSpPr>
            <p:cNvPr id="3" name="object 3"/>
            <p:cNvSpPr/>
            <p:nvPr/>
          </p:nvSpPr>
          <p:spPr>
            <a:xfrm>
              <a:off x="9353167" y="5360044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104" y="456983"/>
                  </a:moveTo>
                  <a:lnTo>
                    <a:pt x="0" y="456983"/>
                  </a:lnTo>
                  <a:lnTo>
                    <a:pt x="0" y="0"/>
                  </a:lnTo>
                  <a:lnTo>
                    <a:pt x="457104" y="0"/>
                  </a:lnTo>
                  <a:lnTo>
                    <a:pt x="457104" y="456983"/>
                  </a:lnTo>
                  <a:close/>
                </a:path>
              </a:pathLst>
            </a:custGeom>
            <a:solidFill>
              <a:srgbClr val="41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167" y="5893192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37" y="180889"/>
                  </a:moveTo>
                  <a:lnTo>
                    <a:pt x="0" y="180889"/>
                  </a:lnTo>
                  <a:lnTo>
                    <a:pt x="0" y="0"/>
                  </a:lnTo>
                  <a:lnTo>
                    <a:pt x="180937" y="0"/>
                  </a:lnTo>
                  <a:lnTo>
                    <a:pt x="180937" y="180889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199" cy="18097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37231" y="247365"/>
            <a:ext cx="331152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-5" dirty="0">
                <a:latin typeface="Trebuchet MS"/>
                <a:cs typeface="Trebuchet MS"/>
              </a:rPr>
              <a:t>MODELLIN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1465" y="1416566"/>
            <a:ext cx="104775" cy="10477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434543" y="1141033"/>
            <a:ext cx="6934200" cy="53278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84785">
              <a:lnSpc>
                <a:spcPct val="115900"/>
              </a:lnSpc>
              <a:spcBef>
                <a:spcPts val="95"/>
              </a:spcBef>
            </a:pPr>
            <a:r>
              <a:rPr sz="2400" spc="15" dirty="0">
                <a:latin typeface="Trebuchet MS"/>
                <a:cs typeface="Trebuchet MS"/>
              </a:rPr>
              <a:t>Input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lang="en-US" sz="2400" spc="5" dirty="0" smtClean="0">
                <a:latin typeface="Trebuchet MS"/>
                <a:cs typeface="Trebuchet MS"/>
              </a:rPr>
              <a:t>parameters: Aspects such as the characteristics of the property, its location, market research and economic data.</a:t>
            </a:r>
          </a:p>
          <a:p>
            <a:pPr marL="12700" marR="184785">
              <a:lnSpc>
                <a:spcPct val="115900"/>
              </a:lnSpc>
              <a:spcBef>
                <a:spcPts val="95"/>
              </a:spcBef>
            </a:pPr>
            <a:r>
              <a:rPr sz="2400" spc="10" dirty="0" smtClean="0">
                <a:latin typeface="Trebuchet MS"/>
                <a:cs typeface="Trebuchet MS"/>
              </a:rPr>
              <a:t>Neural </a:t>
            </a:r>
            <a:r>
              <a:rPr sz="2400" spc="15" dirty="0">
                <a:latin typeface="Trebuchet MS"/>
                <a:cs typeface="Trebuchet MS"/>
              </a:rPr>
              <a:t>Network </a:t>
            </a:r>
            <a:r>
              <a:rPr lang="en-US" sz="2400" spc="15" dirty="0" smtClean="0">
                <a:latin typeface="Trebuchet MS"/>
                <a:cs typeface="Trebuchet MS"/>
              </a:rPr>
              <a:t>structure: Using batch normalization , dropout layers and other advanced techniques to improve a multilayer perceptron.</a:t>
            </a:r>
          </a:p>
          <a:p>
            <a:pPr marL="12700" marR="184785">
              <a:lnSpc>
                <a:spcPct val="115900"/>
              </a:lnSpc>
              <a:spcBef>
                <a:spcPts val="95"/>
              </a:spcBef>
            </a:pPr>
            <a:r>
              <a:rPr sz="2400" spc="10" dirty="0" smtClean="0">
                <a:latin typeface="Trebuchet MS"/>
                <a:cs typeface="Trebuchet MS"/>
              </a:rPr>
              <a:t>Training Data</a:t>
            </a:r>
            <a:r>
              <a:rPr lang="en-US" sz="2400" spc="10" dirty="0" smtClean="0">
                <a:latin typeface="Trebuchet MS"/>
                <a:cs typeface="Trebuchet MS"/>
              </a:rPr>
              <a:t>set </a:t>
            </a:r>
            <a:r>
              <a:rPr sz="2400" spc="10" dirty="0" smtClean="0">
                <a:latin typeface="Trebuchet MS"/>
                <a:cs typeface="Trebuchet MS"/>
              </a:rPr>
              <a:t>:</a:t>
            </a:r>
            <a:r>
              <a:rPr lang="en-US" sz="2400" spc="10" dirty="0" smtClean="0">
                <a:latin typeface="Trebuchet MS"/>
                <a:cs typeface="Trebuchet MS"/>
              </a:rPr>
              <a:t>An extensive collection of historical housing data obtained from many sources to guarantee all-encompassing coverage.</a:t>
            </a:r>
            <a:endParaRPr sz="2400" dirty="0">
              <a:latin typeface="Trebuchet MS"/>
              <a:cs typeface="Trebuchet MS"/>
            </a:endParaRPr>
          </a:p>
          <a:p>
            <a:pPr marL="12700" marR="5080" algn="just">
              <a:lnSpc>
                <a:spcPct val="100000"/>
              </a:lnSpc>
              <a:spcBef>
                <a:spcPts val="1180"/>
              </a:spcBef>
            </a:pPr>
            <a:endParaRPr sz="275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1465" y="2465906"/>
            <a:ext cx="104775" cy="10477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1465" y="4292235"/>
            <a:ext cx="104775" cy="104774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9</a:t>
            </a:fld>
            <a:endParaRPr spc="1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</TotalTime>
  <Words>448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MT</vt:lpstr>
      <vt:lpstr>Calibri</vt:lpstr>
      <vt:lpstr>Trebuchet MS</vt:lpstr>
      <vt:lpstr>Office Theme</vt:lpstr>
      <vt:lpstr>CAPSTONE PROJECT</vt:lpstr>
      <vt:lpstr>PROJECT TITLE</vt:lpstr>
      <vt:lpstr>AGENDA</vt:lpstr>
      <vt:lpstr>PROBLEM STATEMENT</vt:lpstr>
      <vt:lpstr>PROJECT OVERVIEW</vt:lpstr>
      <vt:lpstr>WHO ARE THE END USERS?</vt:lpstr>
      <vt:lpstr>SOLUTION AND ITS VALUE PROPOSITION</vt:lpstr>
      <vt:lpstr>THE WOW IN YOUR SOLUTION</vt:lpstr>
      <vt:lpstr>MODELLING</vt:lpstr>
      <vt:lpstr>RESULTS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TNSDC-au21CB36</dc:title>
  <dc:creator>Mownish Haldurai</dc:creator>
  <cp:keywords>DAGCi4T0Rio,BAGBYAjuStg</cp:keywords>
  <cp:lastModifiedBy>KITE STUDENT</cp:lastModifiedBy>
  <cp:revision>9</cp:revision>
  <dcterms:created xsi:type="dcterms:W3CDTF">2024-04-24T06:22:06Z</dcterms:created>
  <dcterms:modified xsi:type="dcterms:W3CDTF">2024-04-24T09:58:53Z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2024-04-16T00:00:00Z</vt:filetime>
  </property>
  <property fmtid="{D5CDD505-2E9C-101B-9397-08002B2CF9AE}" pid="3" name="Creator">
    <vt:lpwstr>Canva</vt:lpwstr>
  </property>
  <property fmtid="{D5CDD505-2E9C-101B-9397-08002B2CF9AE}" pid="4" name="LastSaved">
    <vt:filetime>2024-04-24T00:00:00Z</vt:filetime>
  </property>
</Properties>
</file>