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362200" y="132123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4391385"/>
            <a:ext cx="7595869" cy="1432443"/>
          </a:xfrm>
          <a:prstGeom prst="rect">
            <a:avLst/>
          </a:prstGeom>
        </p:spPr>
        <p:txBody>
          <a:bodyPr vert="horz" wrap="square" lIns="0" tIns="16510" rIns="0" bIns="0" rtlCol="0">
            <a:spAutoFit/>
          </a:bodyPr>
          <a:lstStyle/>
          <a:p>
            <a:pPr marL="3213735">
              <a:lnSpc>
                <a:spcPct val="100000"/>
              </a:lnSpc>
              <a:spcBef>
                <a:spcPts val="130"/>
              </a:spcBef>
            </a:pPr>
            <a:r>
              <a:rPr lang="en-IN" spc="15" dirty="0" smtClean="0"/>
              <a:t>MOUNICA.KR</a:t>
            </a:r>
            <a:r>
              <a:rPr lang="en-IN" spc="15" dirty="0"/>
              <a:t/>
            </a:r>
            <a:br>
              <a:rPr lang="en-IN" spc="15" dirty="0"/>
            </a:br>
            <a:r>
              <a:rPr lang="en-IN" sz="2000" spc="15" dirty="0" smtClean="0"/>
              <a:t>711721244034</a:t>
            </a:r>
            <a:r>
              <a:rPr lang="en-IN" spc="15" dirty="0"/>
              <a:t/>
            </a:r>
            <a:br>
              <a:rPr lang="en-IN" spc="15" dirty="0"/>
            </a:br>
            <a:r>
              <a:rPr lang="en-IN" sz="2000" spc="15" dirty="0"/>
              <a:t>III </a:t>
            </a:r>
            <a:r>
              <a:rPr lang="en-IN" sz="2000" spc="15" dirty="0" err="1"/>
              <a:t>Btech</a:t>
            </a:r>
            <a:r>
              <a:rPr lang="en-IN" sz="2000" spc="15" dirty="0"/>
              <a:t> CSBS</a:t>
            </a:r>
            <a:br>
              <a:rPr lang="en-IN" sz="2000" spc="15" dirty="0"/>
            </a:br>
            <a:r>
              <a:rPr lang="en-IN" sz="2000" spc="15" dirty="0" err="1"/>
              <a:t>KGiSL</a:t>
            </a:r>
            <a:r>
              <a:rPr lang="en-IN" sz="2000" spc="15" dirty="0"/>
              <a:t> Institute of Technology</a:t>
            </a:r>
            <a:endParaRPr sz="2000" spc="15" dirty="0"/>
          </a:p>
        </p:txBody>
      </p:sp>
      <p:sp>
        <p:nvSpPr>
          <p:cNvPr id="8" name="object 8"/>
          <p:cNvSpPr txBox="1"/>
          <p:nvPr/>
        </p:nvSpPr>
        <p:spPr>
          <a:xfrm>
            <a:off x="5715000" y="244238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xmlns="" id="{4D30D48A-8243-B542-3BDA-8A8CA168196F}"/>
              </a:ext>
            </a:extLst>
          </p:cNvPr>
          <p:cNvSpPr txBox="1"/>
          <p:nvPr/>
        </p:nvSpPr>
        <p:spPr>
          <a:xfrm>
            <a:off x="4648200" y="1341948"/>
            <a:ext cx="4338637" cy="584775"/>
          </a:xfrm>
          <a:prstGeom prst="rect">
            <a:avLst/>
          </a:prstGeom>
          <a:noFill/>
        </p:spPr>
        <p:txBody>
          <a:bodyPr wrap="square" rtlCol="0">
            <a:spAutoFit/>
          </a:bodyPr>
          <a:lstStyle/>
          <a:p>
            <a:r>
              <a:rPr lang="en-IN" sz="3200" b="1" dirty="0">
                <a:latin typeface="Trebuchet MS" panose="020B0603020202020204" pitchFamily="34" charset="0"/>
              </a:rPr>
              <a:t>CAPSTONE PROJECT</a:t>
            </a:r>
          </a:p>
        </p:txBody>
      </p:sp>
      <p:sp>
        <p:nvSpPr>
          <p:cNvPr id="14" name="TextBox 13">
            <a:extLst>
              <a:ext uri="{FF2B5EF4-FFF2-40B4-BE49-F238E27FC236}">
                <a16:creationId xmlns:a16="http://schemas.microsoft.com/office/drawing/2014/main" xmlns="" id="{69831DBD-909C-150A-1436-57A2A770B832}"/>
              </a:ext>
            </a:extLst>
          </p:cNvPr>
          <p:cNvSpPr txBox="1"/>
          <p:nvPr/>
        </p:nvSpPr>
        <p:spPr>
          <a:xfrm>
            <a:off x="4800600" y="1976341"/>
            <a:ext cx="4338637" cy="400110"/>
          </a:xfrm>
          <a:prstGeom prst="rect">
            <a:avLst/>
          </a:prstGeom>
          <a:noFill/>
        </p:spPr>
        <p:txBody>
          <a:bodyPr wrap="square">
            <a:spAutoFit/>
          </a:bodyPr>
          <a:lstStyle/>
          <a:p>
            <a:r>
              <a:rPr lang="en-IN" sz="2000" b="1" spc="10" dirty="0">
                <a:solidFill>
                  <a:srgbClr val="2D936B"/>
                </a:solidFill>
                <a:latin typeface="Trebuchet MS"/>
                <a:cs typeface="Trebuchet MS"/>
              </a:rPr>
              <a:t>Weather Prediction Using RNN</a:t>
            </a:r>
            <a:endParaRPr lang="en-IN" sz="2000" b="1" dirty="0"/>
          </a:p>
        </p:txBody>
      </p:sp>
      <p:sp>
        <p:nvSpPr>
          <p:cNvPr id="18" name="TextBox 17">
            <a:extLst>
              <a:ext uri="{FF2B5EF4-FFF2-40B4-BE49-F238E27FC236}">
                <a16:creationId xmlns:a16="http://schemas.microsoft.com/office/drawing/2014/main" xmlns="" id="{1238E393-D7C4-5575-E734-ECE21529B354}"/>
              </a:ext>
            </a:extLst>
          </p:cNvPr>
          <p:cNvSpPr txBox="1"/>
          <p:nvPr/>
        </p:nvSpPr>
        <p:spPr>
          <a:xfrm>
            <a:off x="5715000" y="3975948"/>
            <a:ext cx="1826941" cy="369332"/>
          </a:xfrm>
          <a:prstGeom prst="rect">
            <a:avLst/>
          </a:prstGeom>
          <a:noFill/>
        </p:spPr>
        <p:txBody>
          <a:bodyPr wrap="square">
            <a:spAutoFit/>
          </a:bodyPr>
          <a:lstStyle/>
          <a:p>
            <a:r>
              <a:rPr lang="en-IN" sz="1800" b="1" spc="-5" dirty="0">
                <a:solidFill>
                  <a:srgbClr val="2D936B"/>
                </a:solidFill>
                <a:latin typeface="Trebuchet MS"/>
                <a:cs typeface="Trebuchet MS"/>
              </a:rPr>
              <a:t>Presented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smtClean="0">
                <a:solidFill>
                  <a:srgbClr val="2D83C3"/>
                </a:solidFill>
                <a:latin typeface="Trebuchet MS"/>
                <a:cs typeface="Trebuchet MS"/>
              </a:rPr>
              <a:t>A</a:t>
            </a:r>
            <a:r>
              <a:rPr sz="1100" b="1" spc="15" dirty="0" smtClean="0">
                <a:solidFill>
                  <a:srgbClr val="2D83C3"/>
                </a:solidFill>
                <a:latin typeface="Trebuchet MS"/>
                <a:cs typeface="Trebuchet MS"/>
              </a:rPr>
              <a:t>nnu</a:t>
            </a:r>
            <a:r>
              <a:rPr sz="1100" b="1" spc="10" dirty="0" smtClean="0">
                <a:solidFill>
                  <a:srgbClr val="2D83C3"/>
                </a:solidFill>
                <a:latin typeface="Trebuchet MS"/>
                <a:cs typeface="Trebuchet MS"/>
              </a:rPr>
              <a:t>al</a:t>
            </a:r>
            <a:r>
              <a:rPr sz="1100" b="1" spc="-140" dirty="0" smtClean="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708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xmlns="" id="{4A769C2F-D07C-FD66-904C-CFC7A58784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3443868"/>
            <a:ext cx="7543799" cy="1981200"/>
          </a:xfrm>
          <a:prstGeom prst="rect">
            <a:avLst/>
          </a:prstGeom>
        </p:spPr>
      </p:pic>
      <p:pic>
        <p:nvPicPr>
          <p:cNvPr id="13" name="Picture 12">
            <a:extLst>
              <a:ext uri="{FF2B5EF4-FFF2-40B4-BE49-F238E27FC236}">
                <a16:creationId xmlns:a16="http://schemas.microsoft.com/office/drawing/2014/main" xmlns="" id="{0599E696-5174-62B1-F349-5675ED92950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7299" y="1294134"/>
            <a:ext cx="7467600" cy="2149734"/>
          </a:xfrm>
          <a:prstGeom prst="rect">
            <a:avLst/>
          </a:prstGeom>
        </p:spPr>
      </p:pic>
      <p:sp>
        <p:nvSpPr>
          <p:cNvPr id="10" name="Rectangle 9"/>
          <p:cNvSpPr/>
          <p:nvPr/>
        </p:nvSpPr>
        <p:spPr>
          <a:xfrm>
            <a:off x="663484" y="6088862"/>
            <a:ext cx="2159181" cy="369332"/>
          </a:xfrm>
          <a:prstGeom prst="rect">
            <a:avLst/>
          </a:prstGeom>
        </p:spPr>
        <p:txBody>
          <a:bodyPr wrap="none">
            <a:spAutoFit/>
          </a:bodyPr>
          <a:lstStyle/>
          <a:p>
            <a:r>
              <a:rPr lang="en-IN" dirty="0"/>
              <a:t>https://bit.ly/3vypTjr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45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140260" y="667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5CAF1536-EC7E-8EAF-65C1-8AA565593A33}"/>
              </a:ext>
            </a:extLst>
          </p:cNvPr>
          <p:cNvSpPr txBox="1"/>
          <p:nvPr/>
        </p:nvSpPr>
        <p:spPr>
          <a:xfrm>
            <a:off x="689230" y="2568476"/>
            <a:ext cx="8648678" cy="2308324"/>
          </a:xfrm>
          <a:prstGeom prst="rect">
            <a:avLst/>
          </a:prstGeom>
          <a:noFill/>
        </p:spPr>
        <p:txBody>
          <a:bodyPr wrap="square" rtlCol="0">
            <a:spAutoFit/>
          </a:bodyPr>
          <a:lstStyle/>
          <a:p>
            <a:r>
              <a:rPr lang="en-US" sz="3600" dirty="0">
                <a:latin typeface="Trebuchet MS" panose="020B0603020202020204" pitchFamily="34" charset="0"/>
              </a:rPr>
              <a:t>Time Series Forecasting of Maximum Temperature using Recurrent Neural Networks: </a:t>
            </a:r>
            <a:r>
              <a:rPr lang="en-US" sz="3600" b="1" dirty="0">
                <a:latin typeface="Trebuchet MS" panose="020B0603020202020204" pitchFamily="34" charset="0"/>
              </a:rPr>
              <a:t>A Case Study of Seattle Weather Data</a:t>
            </a:r>
            <a:endParaRPr lang="en-IN" sz="3600" b="1"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0A4150A6-D935-6E41-637B-15903BF0BCF4}"/>
              </a:ext>
            </a:extLst>
          </p:cNvPr>
          <p:cNvSpPr txBox="1"/>
          <p:nvPr/>
        </p:nvSpPr>
        <p:spPr>
          <a:xfrm>
            <a:off x="2209800" y="1126031"/>
            <a:ext cx="5983667" cy="4801314"/>
          </a:xfrm>
          <a:prstGeom prst="rect">
            <a:avLst/>
          </a:prstGeom>
          <a:noFill/>
        </p:spPr>
        <p:txBody>
          <a:bodyPr wrap="square" rtlCol="0">
            <a:spAutoFit/>
          </a:bodyPr>
          <a:lstStyle/>
          <a:p>
            <a:endParaRPr lang="en-US" dirty="0"/>
          </a:p>
          <a:p>
            <a:r>
              <a:rPr lang="en-US" sz="3200" dirty="0">
                <a:latin typeface="Trebuchet MS" panose="020B0603020202020204" pitchFamily="34" charset="0"/>
              </a:rPr>
              <a:t>1. Problem Statement</a:t>
            </a:r>
          </a:p>
          <a:p>
            <a:r>
              <a:rPr lang="en-US" sz="3200" dirty="0">
                <a:latin typeface="Trebuchet MS" panose="020B0603020202020204" pitchFamily="34" charset="0"/>
              </a:rPr>
              <a:t>2. Project Overview</a:t>
            </a:r>
          </a:p>
          <a:p>
            <a:r>
              <a:rPr lang="en-US" sz="3200" dirty="0">
                <a:latin typeface="Trebuchet MS" panose="020B0603020202020204" pitchFamily="34" charset="0"/>
              </a:rPr>
              <a:t>3. End Users</a:t>
            </a:r>
          </a:p>
          <a:p>
            <a:r>
              <a:rPr lang="en-US" sz="3200" dirty="0">
                <a:latin typeface="Trebuchet MS" panose="020B0603020202020204" pitchFamily="34" charset="0"/>
              </a:rPr>
              <a:t>4. Solution and Value Proposition</a:t>
            </a:r>
          </a:p>
          <a:p>
            <a:r>
              <a:rPr lang="en-US" sz="3200" dirty="0">
                <a:latin typeface="Trebuchet MS" panose="020B0603020202020204" pitchFamily="34" charset="0"/>
              </a:rPr>
              <a:t>5. The Wow Factor in Your Solution</a:t>
            </a:r>
          </a:p>
          <a:p>
            <a:r>
              <a:rPr lang="en-US" sz="3200" dirty="0">
                <a:latin typeface="Trebuchet MS" panose="020B0603020202020204" pitchFamily="34" charset="0"/>
              </a:rPr>
              <a:t>6. Modelling</a:t>
            </a:r>
          </a:p>
          <a:p>
            <a:r>
              <a:rPr lang="en-US" sz="3200" dirty="0">
                <a:latin typeface="Trebuchet MS" panose="020B0603020202020204" pitchFamily="34" charset="0"/>
              </a:rPr>
              <a:t>7. Results</a:t>
            </a:r>
            <a:endParaRPr lang="en-IN" sz="32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4" y="10603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273DE39B-833A-8732-F8DE-2C847D4CC2A6}"/>
              </a:ext>
            </a:extLst>
          </p:cNvPr>
          <p:cNvSpPr txBox="1"/>
          <p:nvPr/>
        </p:nvSpPr>
        <p:spPr>
          <a:xfrm>
            <a:off x="676275" y="1482269"/>
            <a:ext cx="7315200" cy="4708981"/>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Trebuchet MS" panose="020B0603020202020204" pitchFamily="34" charset="0"/>
              </a:rPr>
              <a:t> </a:t>
            </a:r>
            <a:r>
              <a:rPr lang="en-US" sz="2000" dirty="0">
                <a:latin typeface="Trebuchet MS" panose="020B0603020202020204" pitchFamily="34" charset="0"/>
              </a:rPr>
              <a:t>Our project is focused on developing an advanced time series forecasting model. This model is designed to predict maximum temperatures using historical weather data from Seattle.</a:t>
            </a: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latin typeface="Trebuchet MS" panose="020B0603020202020204" pitchFamily="34" charset="0"/>
              </a:rPr>
              <a:t>Current weather forecasting methods often fall short in terms of accuracy and reliability. This presents significant challenges for industries that depend on precise weather predictions.</a:t>
            </a: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latin typeface="Trebuchet MS" panose="020B0603020202020204" pitchFamily="34" charset="0"/>
              </a:rPr>
              <a:t>By enhancing the accuracy of forecasts, our goal is to empower sectors such as agriculture, tourism, and disaster management. Improved predictions will enable these industries to make more informed decisions and effectively mitigate risks.</a:t>
            </a:r>
            <a:endParaRPr lang="en-IN" sz="20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1687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65F7227F-2FBB-BC9E-318D-2BAFD9B8E9FF}"/>
              </a:ext>
            </a:extLst>
          </p:cNvPr>
          <p:cNvSpPr txBox="1"/>
          <p:nvPr/>
        </p:nvSpPr>
        <p:spPr>
          <a:xfrm>
            <a:off x="739775" y="1761425"/>
            <a:ext cx="7918450" cy="4708981"/>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Trebuchet MS" panose="020B0603020202020204" pitchFamily="34" charset="0"/>
              </a:rPr>
              <a:t> </a:t>
            </a:r>
            <a:r>
              <a:rPr lang="en-US" sz="2000" dirty="0">
                <a:latin typeface="Trebuchet MS" panose="020B0603020202020204" pitchFamily="34" charset="0"/>
              </a:rPr>
              <a:t>Our project is dedicated to creating a sophisticated time series forecasting model. This model aims to accurately predict maximum temperatures by analyzing historical weather data from Seattle.</a:t>
            </a: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latin typeface="Trebuchet MS" panose="020B0603020202020204" pitchFamily="34" charset="0"/>
              </a:rPr>
              <a:t>We plan to use advanced machine learning techniques. Our primary objective is to produce temperature forecasts that are both accurate and reliable, aiding decision-making across multiple sectors.</a:t>
            </a: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latin typeface="Trebuchet MS" panose="020B0603020202020204" pitchFamily="34" charset="0"/>
              </a:rPr>
              <a:t>The project will involve rigorous data analysis, the development of the model, and thorough validation processes. We are committed to providing stakeholders with a tool that not only optimizes operations but also enhances planning strategies and mitigates risks tied to temperature fluctuations.</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13253" y="1086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6F09355E-4F6F-6402-D8AB-C4F45AB505FD}"/>
              </a:ext>
            </a:extLst>
          </p:cNvPr>
          <p:cNvSpPr txBox="1"/>
          <p:nvPr/>
        </p:nvSpPr>
        <p:spPr>
          <a:xfrm>
            <a:off x="699452" y="2237579"/>
            <a:ext cx="8654098" cy="2554545"/>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Trebuchet MS" panose="020B0603020202020204" pitchFamily="34" charset="0"/>
              </a:rPr>
              <a:t>Our temperature forecasting model serves a wide range of industries, including agriculture, events, energy, emergency response, and urban planning. </a:t>
            </a: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latin typeface="Trebuchet MS" panose="020B0603020202020204" pitchFamily="34" charset="0"/>
              </a:rPr>
              <a:t>Farmers, event organizers, energy providers, emergency responders, and urban planners are among the stakeholders. These groups depend on accurate temperature predictions for effective decision-making and risk management.</a:t>
            </a:r>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40239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93A5CAD6-6756-B29D-1C2C-2F9F21DBF503}"/>
              </a:ext>
            </a:extLst>
          </p:cNvPr>
          <p:cNvSpPr txBox="1"/>
          <p:nvPr/>
        </p:nvSpPr>
        <p:spPr>
          <a:xfrm>
            <a:off x="2800782" y="1466101"/>
            <a:ext cx="6629400" cy="5355312"/>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rebuchet MS" panose="020B0603020202020204" pitchFamily="34" charset="0"/>
              </a:rPr>
              <a:t>Our solution employs advanced machine learning techniques, with a focus on recurrent neural networks (RNNs), to process historical weather data and produce accurate temperature forecasts.</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We utilize rich datasets and incorporate real-time environmental variables, including atmospheric pressure and humidity. This approach ensures our model delivers precise and context-aware predictions.</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The core of our value proposition is to offer actionable insights to end users. This enables more efficient resource allocation, enhanced operational efficiency, and effective mitigation of risks tied to temperature fluctuations.</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By providing these insights, we empower stakeholders across various industries. Our solution supports informed decision-making, which in turn drives productivity, resilience, and sustainability.</a:t>
            </a:r>
            <a:endParaRPr lang="en-IN"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69659" y="9940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xmlns="" id="{8E30CD79-C807-3F14-876C-EA1C39DB3276}"/>
              </a:ext>
            </a:extLst>
          </p:cNvPr>
          <p:cNvSpPr txBox="1"/>
          <p:nvPr/>
        </p:nvSpPr>
        <p:spPr>
          <a:xfrm>
            <a:off x="2286000" y="1752600"/>
            <a:ext cx="6858000" cy="3416320"/>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rebuchet MS" panose="020B0603020202020204" pitchFamily="34" charset="0"/>
              </a:rPr>
              <a:t>Our solution leverages cutting-edge technology, specifically a stacked LSTM (Long Short-Term Memory) architecture, to achieve precise forecasting.</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We integrate real-time environmental data, ensuring our model's adaptability and accuracy.</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This approach empowers users by providing actionable insights into future weather trends.</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It represents a significant advancement in the field of predictive analytics, benefiting various industries.</a:t>
            </a:r>
            <a:endParaRPr lang="en-IN"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xmlns="" id="{7434F296-CE5F-5D37-AE06-ABCEEADB738B}"/>
              </a:ext>
            </a:extLst>
          </p:cNvPr>
          <p:cNvSpPr txBox="1"/>
          <p:nvPr/>
        </p:nvSpPr>
        <p:spPr>
          <a:xfrm>
            <a:off x="739775" y="1524000"/>
            <a:ext cx="7620000"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rebuchet MS" panose="020B0603020202020204" pitchFamily="34" charset="0"/>
              </a:rPr>
              <a:t>Our team utilizes a stacked LSTM (Long Short-Term Memory) architecture, celebrated for capturing temporal dependencies in sequential data effectively.</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To prevent overfitting and improve the model's generalization capabilities, we integrate dropout regularization techniques.</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Furthermore, our collaboration extends to incorporating wireframes. These serve as tools for visual representation and facilitate iterative model design.</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This iterative approach promotes continuous refinement and optimization of the forecasting model. It ensures the model's robust performance and reliability.</a:t>
            </a:r>
            <a:endParaRPr lang="en-IN"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655</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Trebuchet MS</vt:lpstr>
      <vt:lpstr>Wingdings</vt:lpstr>
      <vt:lpstr>Office Theme</vt:lpstr>
      <vt:lpstr>MOUNICA.KR 711721244034 III Btech CSBS KGiSL Institute of Technology</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SHARMI JENITHA S 711721244049 III Btech CSBS KGiSL Institute of Technology</dc:title>
  <dc:creator>Subhashnini L</dc:creator>
  <cp:lastModifiedBy>SANTHOSH</cp:lastModifiedBy>
  <cp:revision>5</cp:revision>
  <dcterms:created xsi:type="dcterms:W3CDTF">2024-04-03T09:01:14Z</dcterms:created>
  <dcterms:modified xsi:type="dcterms:W3CDTF">2024-04-07T07:34:12Z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