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7234" y="815593"/>
            <a:ext cx="38982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07" y="273113"/>
            <a:ext cx="974915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999" y="1367789"/>
            <a:ext cx="845947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2628900"/>
            <a:ext cx="1743075" cy="1333500"/>
            <a:chOff x="400050" y="2628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400050" y="2905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5425" y="2628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10001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46005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569" y="1194688"/>
            <a:ext cx="3704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Trebuchet MS"/>
                <a:cs typeface="Trebuchet MS"/>
              </a:rPr>
              <a:t>CAPSTONE</a:t>
            </a:r>
            <a:r>
              <a:rPr sz="3200" b="0" spc="-5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3653" y="1998027"/>
            <a:ext cx="4834890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Shopping</a:t>
            </a:r>
            <a:r>
              <a:rPr sz="2400" spc="-3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Intention</a:t>
            </a:r>
            <a:r>
              <a:rPr sz="2400" spc="-5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Trebuchet MS"/>
                <a:cs typeface="Trebuchet MS"/>
              </a:rPr>
              <a:t>Prediction</a:t>
            </a:r>
            <a:r>
              <a:rPr sz="2400" spc="-1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Trebuchet MS"/>
                <a:cs typeface="Trebuchet MS"/>
              </a:rPr>
              <a:t>using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25" dirty="0">
                <a:solidFill>
                  <a:srgbClr val="00AF50"/>
                </a:solidFill>
                <a:latin typeface="Trebuchet MS"/>
                <a:cs typeface="Trebuchet MS"/>
              </a:rPr>
              <a:t>ANN</a:t>
            </a:r>
            <a:endParaRPr sz="2400" dirty="0">
              <a:latin typeface="Trebuchet MS"/>
              <a:cs typeface="Trebuchet MS"/>
            </a:endParaRPr>
          </a:p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0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96266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Presented</a:t>
            </a:r>
            <a:r>
              <a:rPr sz="1800" b="1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383030">
              <a:lnSpc>
                <a:spcPct val="100000"/>
              </a:lnSpc>
              <a:spcBef>
                <a:spcPts val="1585"/>
              </a:spcBef>
            </a:pPr>
            <a:r>
              <a:rPr lang="en-IN" sz="2400" spc="-90" dirty="0">
                <a:latin typeface="Trebuchet MS"/>
                <a:cs typeface="Trebuchet MS"/>
              </a:rPr>
              <a:t>RAGURAM G</a:t>
            </a:r>
            <a:endParaRPr sz="24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Trebuchet MS"/>
                <a:cs typeface="Trebuchet MS"/>
              </a:rPr>
              <a:t>711721244</a:t>
            </a:r>
            <a:r>
              <a:rPr lang="en-IN" sz="1800" spc="-10" dirty="0">
                <a:latin typeface="Trebuchet MS"/>
                <a:cs typeface="Trebuchet MS"/>
              </a:rPr>
              <a:t>038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III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BTech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CSBS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KGISL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Institute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Technology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9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425" y="2123497"/>
            <a:ext cx="3358794" cy="2568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933575"/>
            <a:ext cx="4019550" cy="2876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6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8366" y="2264155"/>
            <a:ext cx="7726045" cy="1297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750" dirty="0">
                <a:latin typeface="Trebuchet MS"/>
                <a:cs typeface="Trebuchet MS"/>
              </a:rPr>
              <a:t>Predicting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accuracy</a:t>
            </a:r>
            <a:r>
              <a:rPr sz="2750" spc="3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Shopping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Intention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</a:t>
            </a:r>
            <a:r>
              <a:rPr sz="2750" dirty="0">
                <a:latin typeface="Trebuchet MS"/>
                <a:cs typeface="Trebuchet MS"/>
              </a:rPr>
              <a:t>customers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purchasing</a:t>
            </a:r>
            <a:r>
              <a:rPr sz="2750" spc="2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through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online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platforms </a:t>
            </a:r>
            <a:r>
              <a:rPr sz="2750" dirty="0">
                <a:latin typeface="Trebuchet MS"/>
                <a:cs typeface="Trebuchet MS"/>
              </a:rPr>
              <a:t>using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Artificial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Neural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Network.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997329" y="1734185"/>
            <a:ext cx="5509260" cy="301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Problem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Project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Solution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Value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Proposition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Wow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Factor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Your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Solution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Modelling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7928" y="3134563"/>
            <a:ext cx="3624579" cy="3723640"/>
            <a:chOff x="8567928" y="3134563"/>
            <a:chExt cx="3624579" cy="3723640"/>
          </a:xfrm>
        </p:grpSpPr>
        <p:sp>
          <p:nvSpPr>
            <p:cNvPr id="3" name="object 3"/>
            <p:cNvSpPr/>
            <p:nvPr/>
          </p:nvSpPr>
          <p:spPr>
            <a:xfrm>
              <a:off x="11097514" y="565374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69824" y="0"/>
                  </a:moveTo>
                  <a:lnTo>
                    <a:pt x="0" y="268744"/>
                  </a:lnTo>
                  <a:lnTo>
                    <a:pt x="268731" y="638619"/>
                  </a:lnTo>
                  <a:lnTo>
                    <a:pt x="638555" y="369887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10950" y="624765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146430" y="0"/>
                  </a:moveTo>
                  <a:lnTo>
                    <a:pt x="0" y="106362"/>
                  </a:lnTo>
                  <a:lnTo>
                    <a:pt x="106425" y="252780"/>
                  </a:lnTo>
                  <a:lnTo>
                    <a:pt x="252856" y="14640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928" y="3134563"/>
              <a:ext cx="3624072" cy="372343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0575" y="1095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3943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40738" y="1444053"/>
            <a:ext cx="7503795" cy="47218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230504" indent="-286385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Problem: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Understanding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predicting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1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shopping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intentions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crucial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for </a:t>
            </a:r>
            <a:r>
              <a:rPr sz="2750" dirty="0">
                <a:latin typeface="Trebuchet MS"/>
                <a:cs typeface="Trebuchet MS"/>
              </a:rPr>
              <a:t>businesses</a:t>
            </a:r>
            <a:r>
              <a:rPr sz="2750" spc="2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optimize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marketing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strategies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enhance</a:t>
            </a:r>
            <a:r>
              <a:rPr sz="2750" spc="1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customer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experiences.</a:t>
            </a:r>
            <a:endParaRPr sz="2750">
              <a:latin typeface="Trebuchet MS"/>
              <a:cs typeface="Trebuchet MS"/>
            </a:endParaRPr>
          </a:p>
          <a:p>
            <a:pPr marL="298450" marR="169545" indent="-286385">
              <a:lnSpc>
                <a:spcPts val="3379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Challenge: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Traditional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methods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may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not </a:t>
            </a:r>
            <a:r>
              <a:rPr sz="2750" dirty="0">
                <a:latin typeface="Trebuchet MS"/>
                <a:cs typeface="Trebuchet MS"/>
              </a:rPr>
              <a:t>effectively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capture</a:t>
            </a:r>
            <a:r>
              <a:rPr sz="2750" spc="2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complexities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behavior,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leading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inefficiencies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targeting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engagement.</a:t>
            </a:r>
            <a:endParaRPr sz="2750">
              <a:latin typeface="Trebuchet MS"/>
              <a:cs typeface="Trebuchet MS"/>
            </a:endParaRPr>
          </a:p>
          <a:p>
            <a:pPr marL="298450" marR="270510" indent="-286385">
              <a:lnSpc>
                <a:spcPts val="331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Objective: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Develop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Artificial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Neural </a:t>
            </a:r>
            <a:r>
              <a:rPr sz="2750" dirty="0">
                <a:latin typeface="Trebuchet MS"/>
                <a:cs typeface="Trebuchet MS"/>
              </a:rPr>
              <a:t>Network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(ANN)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model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accurately</a:t>
            </a:r>
            <a:r>
              <a:rPr sz="2750" spc="3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predict</a:t>
            </a:r>
            <a:endParaRPr sz="2750">
              <a:latin typeface="Trebuchet MS"/>
              <a:cs typeface="Trebuchet MS"/>
            </a:endParaRPr>
          </a:p>
          <a:p>
            <a:pPr marL="298450">
              <a:lnSpc>
                <a:spcPts val="3265"/>
              </a:lnSpc>
            </a:pPr>
            <a:r>
              <a:rPr sz="2750" dirty="0">
                <a:latin typeface="Trebuchet MS"/>
                <a:cs typeface="Trebuchet MS"/>
              </a:rPr>
              <a:t>shopping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intentions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based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various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factors.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467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752725"/>
            <a:ext cx="3533775" cy="3810000"/>
            <a:chOff x="8658225" y="275272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60007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75272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825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1192530" y="1740280"/>
            <a:ext cx="7796530" cy="4722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Objective: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To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predict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shopping </a:t>
            </a:r>
            <a:r>
              <a:rPr sz="2750" dirty="0">
                <a:latin typeface="Trebuchet MS"/>
                <a:cs typeface="Trebuchet MS"/>
              </a:rPr>
              <a:t>intentions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using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ANN.</a:t>
            </a:r>
            <a:endParaRPr sz="275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Approach: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Utilize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historical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data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consumer </a:t>
            </a:r>
            <a:r>
              <a:rPr sz="2750" spc="-20" dirty="0">
                <a:latin typeface="Trebuchet MS"/>
                <a:cs typeface="Trebuchet MS"/>
              </a:rPr>
              <a:t>behavior,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demographic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information,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online </a:t>
            </a:r>
            <a:r>
              <a:rPr sz="2750" dirty="0">
                <a:latin typeface="Trebuchet MS"/>
                <a:cs typeface="Trebuchet MS"/>
              </a:rPr>
              <a:t>interactions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train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model.</a:t>
            </a:r>
            <a:endParaRPr sz="2750">
              <a:latin typeface="Trebuchet MS"/>
              <a:cs typeface="Trebuchet MS"/>
            </a:endParaRPr>
          </a:p>
          <a:p>
            <a:pPr marL="297180" marR="1328420" indent="-284480" algn="just">
              <a:lnSpc>
                <a:spcPts val="3379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Methodology:</a:t>
            </a:r>
            <a:r>
              <a:rPr sz="2750" spc="1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Implement</a:t>
            </a:r>
            <a:r>
              <a:rPr sz="2750" spc="1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multi-</a:t>
            </a:r>
            <a:r>
              <a:rPr sz="2750" spc="-10" dirty="0">
                <a:latin typeface="Trebuchet MS"/>
                <a:cs typeface="Trebuchet MS"/>
              </a:rPr>
              <a:t>layer 	</a:t>
            </a:r>
            <a:r>
              <a:rPr sz="2750" dirty="0">
                <a:latin typeface="Trebuchet MS"/>
                <a:cs typeface="Trebuchet MS"/>
              </a:rPr>
              <a:t>perceptron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(MLP)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ANN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architecture</a:t>
            </a:r>
            <a:r>
              <a:rPr sz="2750" spc="2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for 	</a:t>
            </a:r>
            <a:r>
              <a:rPr sz="2750" dirty="0">
                <a:latin typeface="Trebuchet MS"/>
                <a:cs typeface="Trebuchet MS"/>
              </a:rPr>
              <a:t>predictive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analysis.</a:t>
            </a:r>
            <a:endParaRPr sz="2750">
              <a:latin typeface="Trebuchet MS"/>
              <a:cs typeface="Trebuchet MS"/>
            </a:endParaRPr>
          </a:p>
          <a:p>
            <a:pPr marL="297180" marR="1003300" indent="-284480" algn="just">
              <a:lnSpc>
                <a:spcPts val="3310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spc="-10" dirty="0">
                <a:latin typeface="Trebuchet MS"/>
                <a:cs typeface="Trebuchet MS"/>
              </a:rPr>
              <a:t>Tools: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Python,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TensorFlow/Keras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for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ANN 	</a:t>
            </a:r>
            <a:r>
              <a:rPr sz="2750" dirty="0">
                <a:latin typeface="Trebuchet MS"/>
                <a:cs typeface="Trebuchet MS"/>
              </a:rPr>
              <a:t>implementation,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relevant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data</a:t>
            </a:r>
            <a:endParaRPr sz="2750">
              <a:latin typeface="Trebuchet MS"/>
              <a:cs typeface="Trebuchet MS"/>
            </a:endParaRPr>
          </a:p>
          <a:p>
            <a:pPr marL="298450" algn="just">
              <a:lnSpc>
                <a:spcPts val="3265"/>
              </a:lnSpc>
            </a:pPr>
            <a:r>
              <a:rPr sz="2750" dirty="0">
                <a:latin typeface="Trebuchet MS"/>
                <a:cs typeface="Trebuchet MS"/>
              </a:rPr>
              <a:t>visualization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libraries.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2825" y="5715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234" y="6466840"/>
            <a:ext cx="18154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6380" y="1840547"/>
            <a:ext cx="7675880" cy="344360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214629" indent="-285750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Users: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Retailers,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E-commerce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platforms, </a:t>
            </a:r>
            <a:r>
              <a:rPr sz="2750" dirty="0">
                <a:latin typeface="Trebuchet MS"/>
                <a:cs typeface="Trebuchet MS"/>
              </a:rPr>
              <a:t>Marketing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agencies.</a:t>
            </a:r>
            <a:endParaRPr sz="275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1200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Importance:</a:t>
            </a:r>
            <a:r>
              <a:rPr sz="2750" spc="1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Helps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businesses</a:t>
            </a:r>
            <a:r>
              <a:rPr sz="2750" spc="1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tailor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marketing </a:t>
            </a:r>
            <a:r>
              <a:rPr sz="2750" dirty="0">
                <a:latin typeface="Trebuchet MS"/>
                <a:cs typeface="Trebuchet MS"/>
              </a:rPr>
              <a:t>efforts,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personalize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recommendations,</a:t>
            </a:r>
            <a:r>
              <a:rPr sz="2750" spc="2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and </a:t>
            </a:r>
            <a:r>
              <a:rPr sz="2750" dirty="0">
                <a:latin typeface="Trebuchet MS"/>
                <a:cs typeface="Trebuchet MS"/>
              </a:rPr>
              <a:t>optimize inventory</a:t>
            </a:r>
            <a:r>
              <a:rPr sz="2750" spc="2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management.</a:t>
            </a:r>
            <a:endParaRPr sz="2750">
              <a:latin typeface="Trebuchet MS"/>
              <a:cs typeface="Trebuchet MS"/>
            </a:endParaRPr>
          </a:p>
          <a:p>
            <a:pPr marL="298450" marR="57785" indent="-285750">
              <a:lnSpc>
                <a:spcPct val="1024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Benefits: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Enhanced</a:t>
            </a:r>
            <a:r>
              <a:rPr sz="2750" spc="2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customer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engagement, </a:t>
            </a:r>
            <a:r>
              <a:rPr sz="2750" dirty="0">
                <a:latin typeface="Trebuchet MS"/>
                <a:cs typeface="Trebuchet MS"/>
              </a:rPr>
              <a:t>increased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conversion</a:t>
            </a:r>
            <a:r>
              <a:rPr sz="2750" spc="1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rates,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improved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ROI </a:t>
            </a:r>
            <a:r>
              <a:rPr sz="2750" dirty="0">
                <a:latin typeface="Trebuchet MS"/>
                <a:cs typeface="Trebuchet MS"/>
              </a:rPr>
              <a:t>on marketing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investments.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50" y="3629024"/>
            <a:ext cx="1733550" cy="3219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20" dirty="0"/>
              <a:t> </a:t>
            </a:r>
            <a:r>
              <a:rPr sz="3600" dirty="0"/>
              <a:t>SOLUTION</a:t>
            </a:r>
            <a:r>
              <a:rPr sz="3600" spc="-415" dirty="0"/>
              <a:t> </a:t>
            </a:r>
            <a:r>
              <a:rPr sz="3600" dirty="0"/>
              <a:t>AND</a:t>
            </a:r>
            <a:r>
              <a:rPr sz="3600" spc="-9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35" dirty="0"/>
              <a:t>VALUE</a:t>
            </a:r>
            <a:r>
              <a:rPr sz="3600" spc="-19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01419" y="1779524"/>
            <a:ext cx="9164955" cy="4722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21082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Solution: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Develop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ANN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model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capable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accurately </a:t>
            </a:r>
            <a:r>
              <a:rPr sz="2750" dirty="0">
                <a:latin typeface="Trebuchet MS"/>
                <a:cs typeface="Trebuchet MS"/>
              </a:rPr>
              <a:t>predicting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2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shopping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intentions.</a:t>
            </a:r>
            <a:endParaRPr sz="27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Value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Proposition:</a:t>
            </a:r>
            <a:endParaRPr sz="2750">
              <a:latin typeface="Trebuchet MS"/>
              <a:cs typeface="Trebuchet MS"/>
            </a:endParaRPr>
          </a:p>
          <a:p>
            <a:pPr marL="469900" marR="885825" lvl="1" indent="-6985">
              <a:lnSpc>
                <a:spcPct val="100000"/>
              </a:lnSpc>
              <a:spcBef>
                <a:spcPts val="80"/>
              </a:spcBef>
              <a:buSzPct val="96363"/>
              <a:buFont typeface="Arial MT"/>
              <a:buChar char="•"/>
              <a:tabLst>
                <a:tab pos="593090" algn="l"/>
              </a:tabLst>
            </a:pPr>
            <a:r>
              <a:rPr sz="2750" dirty="0">
                <a:latin typeface="Trebuchet MS"/>
                <a:cs typeface="Trebuchet MS"/>
              </a:rPr>
              <a:t>	Precision: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Leverages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advanced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machine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learning </a:t>
            </a:r>
            <a:r>
              <a:rPr sz="2750" dirty="0">
                <a:latin typeface="Trebuchet MS"/>
                <a:cs typeface="Trebuchet MS"/>
              </a:rPr>
              <a:t>techniques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provide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precise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predictions.</a:t>
            </a:r>
            <a:endParaRPr sz="2750">
              <a:latin typeface="Trebuchet MS"/>
              <a:cs typeface="Trebuchet MS"/>
            </a:endParaRPr>
          </a:p>
          <a:p>
            <a:pPr marL="469900" marR="435609" lvl="1" indent="-6985">
              <a:lnSpc>
                <a:spcPct val="102400"/>
              </a:lnSpc>
              <a:spcBef>
                <a:spcPts val="5"/>
              </a:spcBef>
              <a:buSzPct val="96363"/>
              <a:buFont typeface="Arial MT"/>
              <a:buChar char="•"/>
              <a:tabLst>
                <a:tab pos="593090" algn="l"/>
              </a:tabLst>
            </a:pPr>
            <a:r>
              <a:rPr sz="2750" dirty="0">
                <a:latin typeface="Trebuchet MS"/>
                <a:cs typeface="Trebuchet MS"/>
              </a:rPr>
              <a:t>	Scalability: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Adaptable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varying</a:t>
            </a:r>
            <a:r>
              <a:rPr sz="2750" spc="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business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sizes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and </a:t>
            </a:r>
            <a:r>
              <a:rPr sz="2750" spc="-10" dirty="0">
                <a:latin typeface="Trebuchet MS"/>
                <a:cs typeface="Trebuchet MS"/>
              </a:rPr>
              <a:t>industries.</a:t>
            </a:r>
            <a:endParaRPr sz="2750">
              <a:latin typeface="Trebuchet MS"/>
              <a:cs typeface="Trebuchet MS"/>
            </a:endParaRPr>
          </a:p>
          <a:p>
            <a:pPr marL="469900" marR="139700" lvl="1" indent="-6985">
              <a:lnSpc>
                <a:spcPct val="102400"/>
              </a:lnSpc>
              <a:buSzPct val="96363"/>
              <a:buFont typeface="Arial MT"/>
              <a:buChar char="•"/>
              <a:tabLst>
                <a:tab pos="593090" algn="l"/>
              </a:tabLst>
            </a:pPr>
            <a:r>
              <a:rPr sz="2750" dirty="0">
                <a:latin typeface="Trebuchet MS"/>
                <a:cs typeface="Trebuchet MS"/>
              </a:rPr>
              <a:t>	Efficiency: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Streamlines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marketing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efforts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by </a:t>
            </a:r>
            <a:r>
              <a:rPr sz="2750" dirty="0">
                <a:latin typeface="Trebuchet MS"/>
                <a:cs typeface="Trebuchet MS"/>
              </a:rPr>
              <a:t>targeting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right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audience</a:t>
            </a:r>
            <a:r>
              <a:rPr sz="2750" spc="2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tailored</a:t>
            </a:r>
            <a:r>
              <a:rPr sz="2750" spc="1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campaigns.</a:t>
            </a:r>
            <a:endParaRPr sz="2750">
              <a:latin typeface="Trebuchet MS"/>
              <a:cs typeface="Trebuchet MS"/>
            </a:endParaRPr>
          </a:p>
          <a:p>
            <a:pPr marL="469900" marR="5080" lvl="1" indent="-6985">
              <a:lnSpc>
                <a:spcPts val="3379"/>
              </a:lnSpc>
              <a:spcBef>
                <a:spcPts val="30"/>
              </a:spcBef>
              <a:buSzPct val="96363"/>
              <a:buFont typeface="Arial MT"/>
              <a:buChar char="•"/>
              <a:tabLst>
                <a:tab pos="593090" algn="l"/>
              </a:tabLst>
            </a:pPr>
            <a:r>
              <a:rPr sz="2750" dirty="0">
                <a:latin typeface="Trebuchet MS"/>
                <a:cs typeface="Trebuchet MS"/>
              </a:rPr>
              <a:t>	Competitive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Edge: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Empowers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businesses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insights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behavior,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enabling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proactive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strategies.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578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950" y="63817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3438524"/>
            <a:ext cx="2466975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WOW</a:t>
            </a:r>
            <a:r>
              <a:rPr sz="4250" spc="10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</a:t>
            </a:r>
            <a:r>
              <a:rPr sz="4250" spc="-7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519174" y="1740280"/>
            <a:ext cx="8056245" cy="4722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Personalized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Recommendations: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Recommends 	</a:t>
            </a:r>
            <a:r>
              <a:rPr sz="2750" dirty="0">
                <a:latin typeface="Trebuchet MS"/>
                <a:cs typeface="Trebuchet MS"/>
              </a:rPr>
              <a:t>products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based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individual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preferences</a:t>
            </a:r>
            <a:r>
              <a:rPr sz="2750" spc="23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and 	</a:t>
            </a:r>
            <a:r>
              <a:rPr sz="2750" dirty="0">
                <a:latin typeface="Trebuchet MS"/>
                <a:cs typeface="Trebuchet MS"/>
              </a:rPr>
              <a:t>past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behavior.</a:t>
            </a:r>
            <a:endParaRPr sz="2750">
              <a:latin typeface="Trebuchet MS"/>
              <a:cs typeface="Trebuchet MS"/>
            </a:endParaRPr>
          </a:p>
          <a:p>
            <a:pPr marL="298450" marR="87630" indent="-286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spc="-30" dirty="0">
                <a:latin typeface="Trebuchet MS"/>
                <a:cs typeface="Trebuchet MS"/>
              </a:rPr>
              <a:t>Real-</a:t>
            </a:r>
            <a:r>
              <a:rPr sz="2750" dirty="0">
                <a:latin typeface="Trebuchet MS"/>
                <a:cs typeface="Trebuchet MS"/>
              </a:rPr>
              <a:t>time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Insights: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Provides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instant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feedback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on </a:t>
            </a:r>
            <a:r>
              <a:rPr sz="2750" dirty="0">
                <a:latin typeface="Trebuchet MS"/>
                <a:cs typeface="Trebuchet MS"/>
              </a:rPr>
              <a:t>changing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consumer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trends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preferences.</a:t>
            </a:r>
            <a:endParaRPr sz="2750">
              <a:latin typeface="Trebuchet MS"/>
              <a:cs typeface="Trebuchet MS"/>
            </a:endParaRPr>
          </a:p>
          <a:p>
            <a:pPr marL="298450" marR="5080" indent="-286385">
              <a:lnSpc>
                <a:spcPct val="1024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Interactive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Interface:</a:t>
            </a:r>
            <a:r>
              <a:rPr sz="2750" spc="1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User-friendly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interface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for </a:t>
            </a:r>
            <a:r>
              <a:rPr sz="2750" dirty="0">
                <a:latin typeface="Trebuchet MS"/>
                <a:cs typeface="Trebuchet MS"/>
              </a:rPr>
              <a:t>businesses</a:t>
            </a:r>
            <a:r>
              <a:rPr sz="2750" spc="1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explore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interpret</a:t>
            </a:r>
            <a:r>
              <a:rPr sz="2750" spc="19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predictions easily.</a:t>
            </a:r>
            <a:endParaRPr sz="2750">
              <a:latin typeface="Trebuchet MS"/>
              <a:cs typeface="Trebuchet MS"/>
            </a:endParaRPr>
          </a:p>
          <a:p>
            <a:pPr marL="298450" marR="206375" indent="-286385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Trebuchet MS"/>
                <a:cs typeface="Trebuchet MS"/>
              </a:rPr>
              <a:t>Continuous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Learning: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Adapts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improves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over </a:t>
            </a:r>
            <a:r>
              <a:rPr sz="2750" dirty="0">
                <a:latin typeface="Trebuchet MS"/>
                <a:cs typeface="Trebuchet MS"/>
              </a:rPr>
              <a:t>time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new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data,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ensuring</a:t>
            </a:r>
            <a:r>
              <a:rPr sz="2750" spc="1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accuracy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and </a:t>
            </a:r>
            <a:r>
              <a:rPr sz="2750" spc="-10" dirty="0">
                <a:latin typeface="Trebuchet MS"/>
                <a:cs typeface="Trebuchet MS"/>
              </a:rPr>
              <a:t>relevance.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51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Data</a:t>
            </a:r>
            <a:r>
              <a:rPr spc="35" dirty="0"/>
              <a:t> </a:t>
            </a:r>
            <a:r>
              <a:rPr dirty="0"/>
              <a:t>Preprocessing:</a:t>
            </a:r>
            <a:r>
              <a:rPr spc="175" dirty="0"/>
              <a:t> </a:t>
            </a:r>
            <a:r>
              <a:rPr dirty="0"/>
              <a:t>Cleaning,</a:t>
            </a:r>
            <a:r>
              <a:rPr spc="100" dirty="0"/>
              <a:t> </a:t>
            </a:r>
            <a:r>
              <a:rPr dirty="0"/>
              <a:t>normalization,</a:t>
            </a:r>
            <a:r>
              <a:rPr spc="95" dirty="0"/>
              <a:t> </a:t>
            </a:r>
            <a:r>
              <a:rPr spc="-25" dirty="0"/>
              <a:t>and </a:t>
            </a:r>
            <a:r>
              <a:rPr dirty="0"/>
              <a:t>feature</a:t>
            </a:r>
            <a:r>
              <a:rPr spc="130" dirty="0"/>
              <a:t> </a:t>
            </a:r>
            <a:r>
              <a:rPr spc="-10" dirty="0"/>
              <a:t>engineering.</a:t>
            </a:r>
          </a:p>
          <a:p>
            <a:pPr marL="298450" marR="306705" indent="-286385">
              <a:lnSpc>
                <a:spcPct val="1024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Model</a:t>
            </a:r>
            <a:r>
              <a:rPr spc="-80" dirty="0"/>
              <a:t> </a:t>
            </a:r>
            <a:r>
              <a:rPr dirty="0"/>
              <a:t>Architecture:</a:t>
            </a:r>
            <a:r>
              <a:rPr spc="185" dirty="0"/>
              <a:t> </a:t>
            </a:r>
            <a:r>
              <a:rPr dirty="0"/>
              <a:t>Multi-layer</a:t>
            </a:r>
            <a:r>
              <a:rPr spc="120" dirty="0"/>
              <a:t> </a:t>
            </a:r>
            <a:r>
              <a:rPr dirty="0"/>
              <a:t>perceptron</a:t>
            </a:r>
            <a:r>
              <a:rPr spc="140" dirty="0"/>
              <a:t> </a:t>
            </a:r>
            <a:r>
              <a:rPr spc="-10" dirty="0"/>
              <a:t>(MLP) </a:t>
            </a:r>
            <a:r>
              <a:rPr dirty="0"/>
              <a:t>with</a:t>
            </a:r>
            <a:r>
              <a:rPr spc="55" dirty="0"/>
              <a:t> </a:t>
            </a:r>
            <a:r>
              <a:rPr dirty="0"/>
              <a:t>multiple</a:t>
            </a:r>
            <a:r>
              <a:rPr spc="70" dirty="0"/>
              <a:t> </a:t>
            </a:r>
            <a:r>
              <a:rPr dirty="0"/>
              <a:t>hidden</a:t>
            </a:r>
            <a:r>
              <a:rPr spc="65" dirty="0"/>
              <a:t> </a:t>
            </a:r>
            <a:r>
              <a:rPr spc="-10" dirty="0"/>
              <a:t>layers.</a:t>
            </a:r>
          </a:p>
          <a:p>
            <a:pPr marL="298450" marR="311150" indent="-286385">
              <a:lnSpc>
                <a:spcPts val="3379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Training</a:t>
            </a:r>
            <a:r>
              <a:rPr spc="120" dirty="0"/>
              <a:t> </a:t>
            </a:r>
            <a:r>
              <a:rPr dirty="0"/>
              <a:t>Process:</a:t>
            </a:r>
            <a:r>
              <a:rPr spc="55" dirty="0"/>
              <a:t> </a:t>
            </a:r>
            <a:r>
              <a:rPr dirty="0"/>
              <a:t>Splitting</a:t>
            </a:r>
            <a:r>
              <a:rPr spc="-95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training</a:t>
            </a:r>
            <a:r>
              <a:rPr spc="55" dirty="0"/>
              <a:t> </a:t>
            </a:r>
            <a:r>
              <a:rPr spc="-25" dirty="0"/>
              <a:t>and </a:t>
            </a:r>
            <a:r>
              <a:rPr dirty="0"/>
              <a:t>validation</a:t>
            </a:r>
            <a:r>
              <a:rPr spc="90" dirty="0"/>
              <a:t> </a:t>
            </a:r>
            <a:r>
              <a:rPr dirty="0"/>
              <a:t>sets,</a:t>
            </a:r>
            <a:r>
              <a:rPr spc="65" dirty="0"/>
              <a:t> </a:t>
            </a:r>
            <a:r>
              <a:rPr dirty="0"/>
              <a:t>optimizing</a:t>
            </a:r>
            <a:r>
              <a:rPr spc="-10" dirty="0"/>
              <a:t> </a:t>
            </a:r>
            <a:r>
              <a:rPr dirty="0"/>
              <a:t>hyperparameters,</a:t>
            </a:r>
            <a:r>
              <a:rPr spc="380" dirty="0"/>
              <a:t> </a:t>
            </a:r>
            <a:r>
              <a:rPr spc="-25" dirty="0"/>
              <a:t>and </a:t>
            </a:r>
            <a:r>
              <a:rPr dirty="0"/>
              <a:t>iterative</a:t>
            </a:r>
            <a:r>
              <a:rPr spc="105" dirty="0"/>
              <a:t> </a:t>
            </a:r>
            <a:r>
              <a:rPr spc="-10" dirty="0"/>
              <a:t>training.</a:t>
            </a:r>
          </a:p>
          <a:p>
            <a:pPr marL="298450" indent="-285750">
              <a:lnSpc>
                <a:spcPts val="325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Evaluation</a:t>
            </a:r>
            <a:r>
              <a:rPr spc="50" dirty="0"/>
              <a:t> </a:t>
            </a:r>
            <a:r>
              <a:rPr dirty="0"/>
              <a:t>Metrics:</a:t>
            </a:r>
            <a:r>
              <a:rPr spc="-114" dirty="0"/>
              <a:t> </a:t>
            </a:r>
            <a:r>
              <a:rPr spc="-20" dirty="0"/>
              <a:t>Accuracy,</a:t>
            </a:r>
            <a:r>
              <a:rPr spc="240" dirty="0"/>
              <a:t> </a:t>
            </a:r>
            <a:r>
              <a:rPr dirty="0"/>
              <a:t>precision,</a:t>
            </a:r>
            <a:r>
              <a:rPr spc="25" dirty="0"/>
              <a:t> </a:t>
            </a:r>
            <a:r>
              <a:rPr dirty="0"/>
              <a:t>recall,</a:t>
            </a:r>
            <a:r>
              <a:rPr spc="100" dirty="0"/>
              <a:t> </a:t>
            </a:r>
            <a:r>
              <a:rPr spc="-25" dirty="0"/>
              <a:t>and</a:t>
            </a:r>
          </a:p>
          <a:p>
            <a:pPr marL="298450">
              <a:lnSpc>
                <a:spcPct val="100000"/>
              </a:lnSpc>
              <a:spcBef>
                <a:spcPts val="80"/>
              </a:spcBef>
            </a:pPr>
            <a:r>
              <a:rPr dirty="0"/>
              <a:t>F1</a:t>
            </a:r>
            <a:r>
              <a:rPr spc="35" dirty="0"/>
              <a:t> </a:t>
            </a:r>
            <a:r>
              <a:rPr dirty="0"/>
              <a:t>score</a:t>
            </a:r>
            <a:r>
              <a:rPr spc="13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assess</a:t>
            </a:r>
            <a:r>
              <a:rPr spc="150" dirty="0"/>
              <a:t> </a:t>
            </a:r>
            <a:r>
              <a:rPr dirty="0"/>
              <a:t>model</a:t>
            </a:r>
            <a:r>
              <a:rPr spc="15" dirty="0"/>
              <a:t> </a:t>
            </a:r>
            <a:r>
              <a:rPr spc="-10" dirty="0"/>
              <a:t>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474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MT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Mani Rathnam</dc:creator>
  <cp:lastModifiedBy>Mani Rathnam</cp:lastModifiedBy>
  <cp:revision>1</cp:revision>
  <dcterms:created xsi:type="dcterms:W3CDTF">2024-04-25T04:16:46Z</dcterms:created>
  <dcterms:modified xsi:type="dcterms:W3CDTF">2024-04-25T04:20:51Z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2024-04-25T00:00:00Z</vt:filetime>
  </property>
</Properties>
</file>