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p:cViewPr varScale="1">
        <p:scale>
          <a:sx n="54" d="100"/>
          <a:sy n="54" d="100"/>
        </p:scale>
        <p:origin x="1148" y="5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DB63F25-E4FE-4F97-A058-FBBCEC716126}" type="datetimeFigureOut">
              <a:rPr lang="en-IN" smtClean="0"/>
              <a:t>16-04-2024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5E9CF07-C474-4777-85A8-2CFA12C05E9A}" type="slidenum">
              <a:rPr lang="en-IN" smtClean="0"/>
              <a:t>‹#›</a:t>
            </a:fld>
            <a:endParaRPr lang="en-IN"/>
          </a:p>
        </p:txBody>
      </p:sp>
    </p:spTree>
    <p:extLst>
      <p:ext uri="{BB962C8B-B14F-4D97-AF65-F5344CB8AC3E}">
        <p14:creationId xmlns:p14="http://schemas.microsoft.com/office/powerpoint/2010/main" val="261952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E9CF07-C474-4777-85A8-2CFA12C05E9A}" type="slidenum">
              <a:rPr lang="en-IN" smtClean="0"/>
              <a:t>1</a:t>
            </a:fld>
            <a:endParaRPr lang="en-IN"/>
          </a:p>
        </p:txBody>
      </p:sp>
    </p:spTree>
    <p:extLst>
      <p:ext uri="{BB962C8B-B14F-4D97-AF65-F5344CB8AC3E}">
        <p14:creationId xmlns:p14="http://schemas.microsoft.com/office/powerpoint/2010/main" val="9809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67000" y="1412318"/>
            <a:ext cx="70104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CAPSTONE PROJECT</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767D50BA-44B4-2D1C-E53E-26D24CD9AEEC}"/>
              </a:ext>
            </a:extLst>
          </p:cNvPr>
          <p:cNvSpPr txBox="1"/>
          <p:nvPr/>
        </p:nvSpPr>
        <p:spPr>
          <a:xfrm>
            <a:off x="6069723" y="2223135"/>
            <a:ext cx="4180632" cy="646331"/>
          </a:xfrm>
          <a:prstGeom prst="rect">
            <a:avLst/>
          </a:prstGeom>
          <a:noFill/>
        </p:spPr>
        <p:txBody>
          <a:bodyPr wrap="none" rtlCol="0">
            <a:spAutoFit/>
          </a:bodyPr>
          <a:lstStyle/>
          <a:p>
            <a:r>
              <a:rPr lang="en-IN" b="1" spc="10" dirty="0">
                <a:solidFill>
                  <a:srgbClr val="2D936B"/>
                </a:solidFill>
                <a:latin typeface="Trebuchet MS"/>
                <a:cs typeface="Trebuchet MS"/>
              </a:rPr>
              <a:t>Car Sales Price</a:t>
            </a:r>
            <a:r>
              <a:rPr lang="en-IN" sz="1800" b="1" spc="10" dirty="0">
                <a:solidFill>
                  <a:srgbClr val="2D936B"/>
                </a:solidFill>
                <a:latin typeface="Trebuchet MS"/>
                <a:cs typeface="Trebuchet MS"/>
              </a:rPr>
              <a:t> Prediction </a:t>
            </a:r>
            <a:r>
              <a:rPr lang="en-IN" sz="1800" b="1" spc="10">
                <a:solidFill>
                  <a:srgbClr val="2D936B"/>
                </a:solidFill>
                <a:latin typeface="Trebuchet MS"/>
                <a:cs typeface="Trebuchet MS"/>
              </a:rPr>
              <a:t>Using ANN</a:t>
            </a:r>
            <a:endParaRPr lang="en-IN" sz="1800" b="1" dirty="0"/>
          </a:p>
          <a:p>
            <a:endParaRPr lang="en-IN" dirty="0"/>
          </a:p>
        </p:txBody>
      </p:sp>
      <p:sp>
        <p:nvSpPr>
          <p:cNvPr id="14" name="TextBox 13">
            <a:extLst>
              <a:ext uri="{FF2B5EF4-FFF2-40B4-BE49-F238E27FC236}">
                <a16:creationId xmlns:a16="http://schemas.microsoft.com/office/drawing/2014/main" id="{7A0905E8-29D5-07C5-EA59-3DA5829FA704}"/>
              </a:ext>
            </a:extLst>
          </p:cNvPr>
          <p:cNvSpPr txBox="1"/>
          <p:nvPr/>
        </p:nvSpPr>
        <p:spPr>
          <a:xfrm>
            <a:off x="5943600" y="4009787"/>
            <a:ext cx="1826941" cy="369332"/>
          </a:xfrm>
          <a:prstGeom prst="rect">
            <a:avLst/>
          </a:prstGeom>
          <a:noFill/>
        </p:spPr>
        <p:txBody>
          <a:bodyPr wrap="square">
            <a:spAutoFit/>
          </a:bodyPr>
          <a:lstStyle/>
          <a:p>
            <a:r>
              <a:rPr lang="en-IN" sz="1800" b="1" spc="-5" dirty="0">
                <a:solidFill>
                  <a:srgbClr val="2D936B"/>
                </a:solidFill>
                <a:latin typeface="Trebuchet MS"/>
                <a:cs typeface="Trebuchet MS"/>
              </a:rPr>
              <a:t>Presented By</a:t>
            </a:r>
            <a:endParaRPr lang="en-IN" dirty="0"/>
          </a:p>
        </p:txBody>
      </p:sp>
      <p:sp>
        <p:nvSpPr>
          <p:cNvPr id="15" name="TextBox 14">
            <a:extLst>
              <a:ext uri="{FF2B5EF4-FFF2-40B4-BE49-F238E27FC236}">
                <a16:creationId xmlns:a16="http://schemas.microsoft.com/office/drawing/2014/main" id="{74A5720D-CF22-2871-0A56-D522F4A8C84B}"/>
              </a:ext>
            </a:extLst>
          </p:cNvPr>
          <p:cNvSpPr txBox="1"/>
          <p:nvPr/>
        </p:nvSpPr>
        <p:spPr>
          <a:xfrm>
            <a:off x="6059426" y="4507646"/>
            <a:ext cx="2948564" cy="1200329"/>
          </a:xfrm>
          <a:prstGeom prst="rect">
            <a:avLst/>
          </a:prstGeom>
          <a:noFill/>
        </p:spPr>
        <p:txBody>
          <a:bodyPr wrap="none" rtlCol="0">
            <a:spAutoFit/>
          </a:bodyPr>
          <a:lstStyle/>
          <a:p>
            <a:r>
              <a:rPr lang="en-IN" spc="15" dirty="0"/>
              <a:t>SHUJI J</a:t>
            </a:r>
            <a:br>
              <a:rPr lang="en-IN" spc="15" dirty="0"/>
            </a:br>
            <a:r>
              <a:rPr lang="en-IN" spc="15" dirty="0"/>
              <a:t>711721244053</a:t>
            </a:r>
            <a:br>
              <a:rPr lang="en-IN" spc="15" dirty="0"/>
            </a:br>
            <a:r>
              <a:rPr lang="en-IN" sz="1800" spc="15" dirty="0"/>
              <a:t>III  </a:t>
            </a:r>
            <a:r>
              <a:rPr lang="en-IN" sz="1800" spc="15" dirty="0" err="1"/>
              <a:t>B.Tech</a:t>
            </a:r>
            <a:r>
              <a:rPr lang="en-IN" sz="1800" spc="15" dirty="0"/>
              <a:t> CSBS</a:t>
            </a:r>
            <a:br>
              <a:rPr lang="en-IN" sz="1800" spc="15" dirty="0"/>
            </a:br>
            <a:r>
              <a:rPr lang="en-IN" sz="1800" spc="15" dirty="0" err="1"/>
              <a:t>KGiSL</a:t>
            </a:r>
            <a:r>
              <a:rPr lang="en-IN" sz="1800" spc="15" dirty="0"/>
              <a:t> Institute of Technology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52400" y="5819775"/>
            <a:ext cx="11734800" cy="632224"/>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err="1">
                <a:solidFill>
                  <a:srgbClr val="006FC0"/>
                </a:solidFill>
                <a:uFill>
                  <a:solidFill>
                    <a:srgbClr val="006FC0"/>
                  </a:solidFill>
                </a:uFill>
                <a:latin typeface="Trebuchet MS"/>
                <a:cs typeface="Trebuchet MS"/>
              </a:rPr>
              <a:t>Demo</a:t>
            </a:r>
            <a:r>
              <a:rPr lang="en-IN" sz="2000" u="heavy" spc="25" dirty="0" err="1">
                <a:solidFill>
                  <a:srgbClr val="006FC0"/>
                </a:solidFill>
                <a:uFill>
                  <a:solidFill>
                    <a:srgbClr val="006FC0"/>
                  </a:solidFill>
                </a:uFill>
                <a:latin typeface="Trebuchet MS"/>
                <a:cs typeface="Trebuchet MS"/>
              </a:rPr>
              <a:t>Link</a:t>
            </a:r>
            <a:r>
              <a:rPr lang="en-IN" sz="2000" u="heavy" spc="25" dirty="0">
                <a:solidFill>
                  <a:srgbClr val="006FC0"/>
                </a:solidFill>
                <a:uFill>
                  <a:solidFill>
                    <a:srgbClr val="006FC0"/>
                  </a:solidFill>
                </a:uFill>
                <a:latin typeface="Trebuchet MS"/>
                <a:cs typeface="Trebuchet MS"/>
              </a:rPr>
              <a:t>: </a:t>
            </a:r>
            <a:br>
              <a:rPr lang="en-IN" sz="2000" u="heavy" spc="25" dirty="0">
                <a:solidFill>
                  <a:srgbClr val="006FC0"/>
                </a:solidFill>
                <a:uFill>
                  <a:solidFill>
                    <a:srgbClr val="006FC0"/>
                  </a:solidFill>
                </a:uFill>
                <a:latin typeface="Trebuchet MS"/>
                <a:cs typeface="Trebuchet MS"/>
              </a:rPr>
            </a:br>
            <a:r>
              <a:rPr lang="en-IN" sz="2000" u="heavy" spc="25" dirty="0">
                <a:solidFill>
                  <a:srgbClr val="006FC0"/>
                </a:solidFill>
                <a:uFill>
                  <a:solidFill>
                    <a:srgbClr val="006FC0"/>
                  </a:solidFill>
                </a:uFill>
                <a:latin typeface="Trebuchet MS"/>
                <a:cs typeface="Trebuchet MS"/>
              </a:rPr>
              <a:t>https://drive.google.com/file/d/1D3ZovlSLggR4_JcTaCfU7XWjjrfDBst9/view?usp=sharing</a:t>
            </a:r>
            <a:endParaRPr lang="en-IN" sz="2000" dirty="0">
              <a:latin typeface="Trebuchet MS"/>
              <a:cs typeface="Trebuchet MS"/>
            </a:endParaRPr>
          </a:p>
        </p:txBody>
      </p:sp>
      <p:sp>
        <p:nvSpPr>
          <p:cNvPr id="13" name="TextBox 12">
            <a:extLst>
              <a:ext uri="{FF2B5EF4-FFF2-40B4-BE49-F238E27FC236}">
                <a16:creationId xmlns:a16="http://schemas.microsoft.com/office/drawing/2014/main" id="{E04119AC-CBF7-CD79-BBB1-29E8E6DE2BA8}"/>
              </a:ext>
            </a:extLst>
          </p:cNvPr>
          <p:cNvSpPr txBox="1"/>
          <p:nvPr/>
        </p:nvSpPr>
        <p:spPr>
          <a:xfrm>
            <a:off x="1143000" y="1857375"/>
            <a:ext cx="6934200" cy="461665"/>
          </a:xfrm>
          <a:prstGeom prst="rect">
            <a:avLst/>
          </a:prstGeom>
          <a:noFill/>
        </p:spPr>
        <p:txBody>
          <a:bodyPr wrap="square">
            <a:spAutoFit/>
          </a:bodyPr>
          <a:lstStyle/>
          <a:p>
            <a:endParaRPr lang="en-IN" sz="2400" dirty="0"/>
          </a:p>
        </p:txBody>
      </p:sp>
      <p:sp>
        <p:nvSpPr>
          <p:cNvPr id="16" name="Rectangle 3">
            <a:extLst>
              <a:ext uri="{FF2B5EF4-FFF2-40B4-BE49-F238E27FC236}">
                <a16:creationId xmlns:a16="http://schemas.microsoft.com/office/drawing/2014/main" id="{13C1FE5F-A51E-81AA-F30A-BD47FDCB449E}"/>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7C5421C4-D2C0-6031-CF82-32E3DE529BBA}"/>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60334ADB-3999-5A15-61BB-F467EB2B5468}"/>
              </a:ext>
            </a:extLst>
          </p:cNvPr>
          <p:cNvSpPr>
            <a:spLocks noChangeArrowheads="1"/>
          </p:cNvSpPr>
          <p:nvPr/>
        </p:nvSpPr>
        <p:spPr bwMode="auto">
          <a:xfrm>
            <a:off x="865189" y="1504337"/>
            <a:ext cx="7212011" cy="463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ribuchet MS"/>
              </a:rPr>
              <a:t>The performance of our predictive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ribuchet MS"/>
              </a:rPr>
              <a:t>Mean Squared Error (MSE): 2.3629175044550754 R-squared (R2) Score: 0.9999999818278419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ri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ribuchet MS"/>
              </a:rPr>
              <a:t>These results indicate high accuracy and reliability in estimating car purchase amounts.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ri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ribuchet MS"/>
              </a:rPr>
              <a:t> The low MSE and high R2 score demonstrate the model's effectiveness in making precise predictions and capturing the variance in the target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ri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65FB79CD-207B-79E5-14DC-0A1F348C100C}"/>
              </a:ext>
            </a:extLst>
          </p:cNvPr>
          <p:cNvSpPr>
            <a:spLocks noChangeArrowheads="1"/>
          </p:cNvSpPr>
          <p:nvPr/>
        </p:nvSpPr>
        <p:spPr bwMode="auto">
          <a:xfrm>
            <a:off x="0" y="0"/>
            <a:ext cx="4279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3607D0B6-ABA1-C22F-2173-CD84CFD22B73}"/>
              </a:ext>
            </a:extLst>
          </p:cNvPr>
          <p:cNvSpPr txBox="1"/>
          <p:nvPr/>
        </p:nvSpPr>
        <p:spPr>
          <a:xfrm>
            <a:off x="1933513" y="2019300"/>
            <a:ext cx="5404866" cy="1754326"/>
          </a:xfrm>
          <a:prstGeom prst="rect">
            <a:avLst/>
          </a:prstGeom>
          <a:noFill/>
        </p:spPr>
        <p:txBody>
          <a:bodyPr wrap="square" rtlCol="0">
            <a:spAutoFit/>
          </a:bodyPr>
          <a:lstStyle/>
          <a:p>
            <a:r>
              <a:rPr lang="en-US" sz="3600" dirty="0">
                <a:latin typeface="Tribuchet MS"/>
              </a:rPr>
              <a:t>Driving Sales: Predicting Car Purchase Amounts with Artificial Neural Network</a:t>
            </a:r>
            <a:endParaRPr lang="en-IN" sz="3600" dirty="0">
              <a:latin typeface="Tri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9E5C2776-DD36-377A-FCF9-DA81140A1F0C}"/>
              </a:ext>
            </a:extLst>
          </p:cNvPr>
          <p:cNvSpPr txBox="1"/>
          <p:nvPr/>
        </p:nvSpPr>
        <p:spPr>
          <a:xfrm>
            <a:off x="2209800" y="1126031"/>
            <a:ext cx="5983667" cy="5632311"/>
          </a:xfrm>
          <a:prstGeom prst="rect">
            <a:avLst/>
          </a:prstGeom>
          <a:noFill/>
        </p:spPr>
        <p:txBody>
          <a:bodyPr wrap="square" rtlCol="0">
            <a:spAutoFit/>
          </a:bodyPr>
          <a:lstStyle/>
          <a:p>
            <a:endParaRPr lang="en-US" sz="3600" dirty="0"/>
          </a:p>
          <a:p>
            <a:r>
              <a:rPr lang="en-US" sz="3600" dirty="0">
                <a:latin typeface="Tribuchet MS"/>
              </a:rPr>
              <a:t>1. Problem Statement</a:t>
            </a:r>
          </a:p>
          <a:p>
            <a:r>
              <a:rPr lang="en-US" sz="3600" dirty="0">
                <a:latin typeface="Tribuchet MS"/>
              </a:rPr>
              <a:t>2. Project Overview</a:t>
            </a:r>
          </a:p>
          <a:p>
            <a:r>
              <a:rPr lang="en-US" sz="3600" dirty="0">
                <a:latin typeface="Tribuchet MS"/>
              </a:rPr>
              <a:t>3. End Users</a:t>
            </a:r>
          </a:p>
          <a:p>
            <a:r>
              <a:rPr lang="en-US" sz="3600" dirty="0">
                <a:latin typeface="Tribuchet MS"/>
              </a:rPr>
              <a:t>4. Solution and Value Proposition</a:t>
            </a:r>
          </a:p>
          <a:p>
            <a:r>
              <a:rPr lang="en-US" sz="3600" dirty="0">
                <a:latin typeface="Tribuchet MS"/>
              </a:rPr>
              <a:t>5. The Wow Factor in Your Solution</a:t>
            </a:r>
          </a:p>
          <a:p>
            <a:r>
              <a:rPr lang="en-US" sz="3600" dirty="0">
                <a:latin typeface="Tribuchet MS"/>
              </a:rPr>
              <a:t>6. Modelling</a:t>
            </a:r>
          </a:p>
          <a:p>
            <a:r>
              <a:rPr lang="en-US" sz="3600" dirty="0">
                <a:latin typeface="Tribuchet MS"/>
              </a:rPr>
              <a:t>7. Results</a:t>
            </a:r>
            <a:endParaRPr lang="en-IN" sz="3600" dirty="0">
              <a:latin typeface="Tri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E45F8F9D-576D-A15C-EBB9-6F3C1C83A773}"/>
              </a:ext>
            </a:extLst>
          </p:cNvPr>
          <p:cNvSpPr txBox="1"/>
          <p:nvPr/>
        </p:nvSpPr>
        <p:spPr>
          <a:xfrm>
            <a:off x="1066800" y="2133600"/>
            <a:ext cx="6100118" cy="3477875"/>
          </a:xfrm>
          <a:prstGeom prst="rect">
            <a:avLst/>
          </a:prstGeom>
          <a:noFill/>
        </p:spPr>
        <p:txBody>
          <a:bodyPr wrap="square">
            <a:spAutoFit/>
          </a:bodyPr>
          <a:lstStyle/>
          <a:p>
            <a:pPr algn="l"/>
            <a:r>
              <a:rPr lang="en-US" sz="2000" b="0" i="0" dirty="0">
                <a:solidFill>
                  <a:srgbClr val="0D0D0D"/>
                </a:solidFill>
                <a:effectLst/>
                <a:highlight>
                  <a:srgbClr val="FFFFFF"/>
                </a:highlight>
                <a:latin typeface="Tribuchet MS"/>
              </a:rPr>
              <a:t>In the highly competitive automobile industry, understanding consumer behavior is crucial for manufacturers, dealerships, and marketers. One of the key challenges faced by stakeholders is accurately predicting car purchase amounts based on various demographic and financial factors. Traditional methods often lack precision and fail to capture nuanced consumer preferences, leading to missed opportunities and suboptimal decision-making.</a:t>
            </a:r>
          </a:p>
          <a:p>
            <a:br>
              <a:rPr lang="en-US" sz="2000" dirty="0">
                <a:latin typeface="Tribuchet MS"/>
              </a:rPr>
            </a:br>
            <a:endParaRPr lang="en-IN" sz="2000" dirty="0">
              <a:latin typeface="Tri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8F67B92-5975-B555-9949-434D2F6ED8FF}"/>
              </a:ext>
            </a:extLst>
          </p:cNvPr>
          <p:cNvSpPr txBox="1"/>
          <p:nvPr/>
        </p:nvSpPr>
        <p:spPr>
          <a:xfrm>
            <a:off x="1219200" y="2233315"/>
            <a:ext cx="6100118" cy="3785652"/>
          </a:xfrm>
          <a:prstGeom prst="rect">
            <a:avLst/>
          </a:prstGeom>
          <a:noFill/>
        </p:spPr>
        <p:txBody>
          <a:bodyPr wrap="square">
            <a:spAutoFit/>
          </a:bodyPr>
          <a:lstStyle/>
          <a:p>
            <a:pPr algn="l"/>
            <a:r>
              <a:rPr lang="en-US" sz="2400" b="0" i="0" dirty="0">
                <a:solidFill>
                  <a:srgbClr val="0D0D0D"/>
                </a:solidFill>
                <a:effectLst/>
                <a:highlight>
                  <a:srgbClr val="FFFFFF"/>
                </a:highlight>
                <a:latin typeface="Tribuchet MS"/>
              </a:rPr>
              <a:t>This project aims to leverage artificial neural networks to predict car purchase amounts based on demographic and financial factors. By analyzing historical sales data, we seek to develop a predictive model that can assist stakeholders in making informed decisions regarding pricing, marketing strategies, and inventory management.</a:t>
            </a:r>
          </a:p>
          <a:p>
            <a:br>
              <a:rPr lang="en-US" sz="2400" dirty="0">
                <a:latin typeface="Tribuchet MS"/>
              </a:rPr>
            </a:br>
            <a:endParaRPr lang="en-US" sz="2400" dirty="0">
              <a:latin typeface="Tri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EB5D3D4-2CC9-AA45-C9BA-C6F558253B2D}"/>
              </a:ext>
            </a:extLst>
          </p:cNvPr>
          <p:cNvSpPr txBox="1"/>
          <p:nvPr/>
        </p:nvSpPr>
        <p:spPr>
          <a:xfrm>
            <a:off x="1219200" y="1952560"/>
            <a:ext cx="6100118" cy="2677656"/>
          </a:xfrm>
          <a:prstGeom prst="rect">
            <a:avLst/>
          </a:prstGeom>
          <a:noFill/>
        </p:spPr>
        <p:txBody>
          <a:bodyPr wrap="square">
            <a:spAutoFit/>
          </a:bodyPr>
          <a:lstStyle/>
          <a:p>
            <a:r>
              <a:rPr lang="en-US" sz="2400" b="0" i="0" dirty="0">
                <a:solidFill>
                  <a:srgbClr val="0D0D0D"/>
                </a:solidFill>
                <a:effectLst/>
                <a:highlight>
                  <a:srgbClr val="FFFFFF"/>
                </a:highlight>
                <a:latin typeface="Tribuchet MS"/>
              </a:rPr>
              <a:t>The end users of this predictive model include automobile manufacturers, dealerships, and marketing teams. These stakeholders can benefit from accurate predictions of car purchase amounts to optimize pricing strategies, tailor marketing campaigns, and allocate resources effectively.</a:t>
            </a:r>
            <a:endParaRPr lang="en-IN" sz="2400" dirty="0">
              <a:latin typeface="Tri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00AB05F3-AA4F-9CB0-616F-34D43462C644}"/>
              </a:ext>
            </a:extLst>
          </p:cNvPr>
          <p:cNvSpPr txBox="1"/>
          <p:nvPr/>
        </p:nvSpPr>
        <p:spPr>
          <a:xfrm>
            <a:off x="3045941" y="2126456"/>
            <a:ext cx="6100118" cy="4708981"/>
          </a:xfrm>
          <a:prstGeom prst="rect">
            <a:avLst/>
          </a:prstGeom>
          <a:noFill/>
        </p:spPr>
        <p:txBody>
          <a:bodyPr wrap="square">
            <a:spAutoFit/>
          </a:bodyPr>
          <a:lstStyle/>
          <a:p>
            <a:r>
              <a:rPr lang="en-US" sz="2000" dirty="0">
                <a:latin typeface="Tribuchet MS"/>
              </a:rPr>
              <a:t>Our solution offers a sophisticated predictive model that harnesses the power of machine learning to accurately estimate car purchase amounts. The value proposition for stakeholders includes:</a:t>
            </a:r>
          </a:p>
          <a:p>
            <a:endParaRPr lang="en-US" sz="2000" dirty="0">
              <a:latin typeface="Tribuchet MS"/>
            </a:endParaRPr>
          </a:p>
          <a:p>
            <a:pPr algn="l">
              <a:buFont typeface="Arial" panose="020B0604020202020204" pitchFamily="34" charset="0"/>
              <a:buChar char="•"/>
            </a:pPr>
            <a:r>
              <a:rPr lang="en-US" sz="2000" b="0" i="0" dirty="0">
                <a:solidFill>
                  <a:srgbClr val="0D0D0D"/>
                </a:solidFill>
                <a:effectLst/>
                <a:highlight>
                  <a:srgbClr val="FFFFFF"/>
                </a:highlight>
                <a:latin typeface="Tribuchet MS"/>
              </a:rPr>
              <a:t>Developing an artificial neural network model trained on historical car purchasing data.</a:t>
            </a:r>
          </a:p>
          <a:p>
            <a:pPr algn="l">
              <a:buFont typeface="Arial" panose="020B0604020202020204" pitchFamily="34" charset="0"/>
              <a:buChar char="•"/>
            </a:pPr>
            <a:endParaRPr lang="en-US" sz="2000" b="0" i="0" dirty="0">
              <a:solidFill>
                <a:srgbClr val="0D0D0D"/>
              </a:solidFill>
              <a:effectLst/>
              <a:highlight>
                <a:srgbClr val="FFFFFF"/>
              </a:highlight>
              <a:latin typeface="Tribuchet MS"/>
            </a:endParaRPr>
          </a:p>
          <a:p>
            <a:pPr algn="l">
              <a:buFont typeface="Arial" panose="020B0604020202020204" pitchFamily="34" charset="0"/>
              <a:buChar char="•"/>
            </a:pPr>
            <a:r>
              <a:rPr lang="en-US" sz="2000" b="0" i="0" dirty="0">
                <a:solidFill>
                  <a:srgbClr val="0D0D0D"/>
                </a:solidFill>
                <a:effectLst/>
                <a:highlight>
                  <a:srgbClr val="FFFFFF"/>
                </a:highlight>
                <a:latin typeface="Tribuchet MS"/>
              </a:rPr>
              <a:t>Predictive model analyzes demographic and financial indicators to forecast purchase amounts.</a:t>
            </a:r>
          </a:p>
          <a:p>
            <a:pPr algn="l">
              <a:buFont typeface="Arial" panose="020B0604020202020204" pitchFamily="34" charset="0"/>
              <a:buChar char="•"/>
            </a:pPr>
            <a:endParaRPr lang="en-US" sz="2000" b="0" i="0" dirty="0">
              <a:solidFill>
                <a:srgbClr val="0D0D0D"/>
              </a:solidFill>
              <a:effectLst/>
              <a:highlight>
                <a:srgbClr val="FFFFFF"/>
              </a:highlight>
              <a:latin typeface="Tribuchet MS"/>
            </a:endParaRPr>
          </a:p>
          <a:p>
            <a:pPr algn="l">
              <a:buFont typeface="Arial" panose="020B0604020202020204" pitchFamily="34" charset="0"/>
              <a:buChar char="•"/>
            </a:pPr>
            <a:r>
              <a:rPr lang="en-US" sz="2000" b="0" i="0" dirty="0">
                <a:solidFill>
                  <a:srgbClr val="0D0D0D"/>
                </a:solidFill>
                <a:effectLst/>
                <a:highlight>
                  <a:srgbClr val="FFFFFF"/>
                </a:highlight>
                <a:latin typeface="Tribuchet MS"/>
              </a:rPr>
              <a:t>Value proposition: Providing actionable insights to enhance decision-making and improve sales performance.</a:t>
            </a:r>
          </a:p>
          <a:p>
            <a:pPr algn="l"/>
            <a:endParaRPr lang="en-US" sz="2000"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134C93B-1A0D-4411-813C-500547C3CB4E}"/>
              </a:ext>
            </a:extLst>
          </p:cNvPr>
          <p:cNvSpPr txBox="1"/>
          <p:nvPr/>
        </p:nvSpPr>
        <p:spPr>
          <a:xfrm>
            <a:off x="3050060" y="2142517"/>
            <a:ext cx="6100118" cy="2585323"/>
          </a:xfrm>
          <a:prstGeom prst="rect">
            <a:avLst/>
          </a:prstGeom>
          <a:noFill/>
        </p:spPr>
        <p:txBody>
          <a:bodyPr wrap="square">
            <a:spAutoFit/>
          </a:bodyPr>
          <a:lstStyle/>
          <a:p>
            <a:pPr algn="l">
              <a:buFont typeface="Arial" panose="020B0604020202020204" pitchFamily="34" charset="0"/>
              <a:buChar char="•"/>
            </a:pPr>
            <a:r>
              <a:rPr lang="en-IN" sz="2400" b="0" i="0" dirty="0">
                <a:solidFill>
                  <a:srgbClr val="0D0D0D"/>
                </a:solidFill>
                <a:effectLst/>
                <a:highlight>
                  <a:srgbClr val="FFFFFF"/>
                </a:highlight>
                <a:latin typeface="Tribuchet MS"/>
              </a:rPr>
              <a:t>Artificial neural networks capture complex nonlinear relationships for more accurate predictions.</a:t>
            </a:r>
          </a:p>
          <a:p>
            <a:pPr algn="l">
              <a:buFont typeface="Arial" panose="020B0604020202020204" pitchFamily="34" charset="0"/>
              <a:buChar char="•"/>
            </a:pPr>
            <a:r>
              <a:rPr lang="en-IN" sz="2400" b="0" i="0" dirty="0">
                <a:solidFill>
                  <a:srgbClr val="0D0D0D"/>
                </a:solidFill>
                <a:effectLst/>
                <a:highlight>
                  <a:srgbClr val="FFFFFF"/>
                </a:highlight>
                <a:latin typeface="Tribuchet MS"/>
              </a:rPr>
              <a:t>Scalability and adaptability make neural networks suitable for handling diverse datasets and market dynamics.</a:t>
            </a:r>
          </a:p>
          <a:p>
            <a:endParaRPr lang="en-US" dirty="0">
              <a:latin typeface="Tri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149C8515-BF38-69CF-5BEC-8B2607A68089}"/>
              </a:ext>
            </a:extLst>
          </p:cNvPr>
          <p:cNvSpPr txBox="1"/>
          <p:nvPr/>
        </p:nvSpPr>
        <p:spPr>
          <a:xfrm>
            <a:off x="902044" y="1524000"/>
            <a:ext cx="6100118" cy="4893647"/>
          </a:xfrm>
          <a:prstGeom prst="rect">
            <a:avLst/>
          </a:prstGeom>
          <a:noFill/>
        </p:spPr>
        <p:txBody>
          <a:bodyPr wrap="square">
            <a:spAutoFit/>
          </a:bodyPr>
          <a:lstStyle/>
          <a:p>
            <a:pPr algn="l">
              <a:buFont typeface="Arial" panose="020B0604020202020204" pitchFamily="34" charset="0"/>
              <a:buChar char="•"/>
            </a:pPr>
            <a:r>
              <a:rPr lang="en-IN" sz="2400" b="0" i="0" dirty="0">
                <a:solidFill>
                  <a:srgbClr val="0D0D0D"/>
                </a:solidFill>
                <a:effectLst/>
                <a:highlight>
                  <a:srgbClr val="FFFFFF"/>
                </a:highlight>
                <a:latin typeface="Tribuchet MS"/>
              </a:rPr>
              <a:t>Preprocessing dataset: Handling missing values, encoding categorical variables.</a:t>
            </a:r>
          </a:p>
          <a:p>
            <a:pPr algn="l">
              <a:buFont typeface="Arial" panose="020B0604020202020204" pitchFamily="34" charset="0"/>
              <a:buChar char="•"/>
            </a:pPr>
            <a:endParaRPr lang="en-IN" sz="2400" b="0" i="0" dirty="0">
              <a:solidFill>
                <a:srgbClr val="0D0D0D"/>
              </a:solidFill>
              <a:effectLst/>
              <a:highlight>
                <a:srgbClr val="FFFFFF"/>
              </a:highlight>
              <a:latin typeface="Tribuchet MS"/>
            </a:endParaRPr>
          </a:p>
          <a:p>
            <a:pPr algn="l">
              <a:buFont typeface="Arial" panose="020B0604020202020204" pitchFamily="34" charset="0"/>
              <a:buChar char="•"/>
            </a:pPr>
            <a:r>
              <a:rPr lang="en-IN" sz="2400" b="0" i="0" dirty="0">
                <a:solidFill>
                  <a:srgbClr val="0D0D0D"/>
                </a:solidFill>
                <a:effectLst/>
                <a:highlight>
                  <a:srgbClr val="FFFFFF"/>
                </a:highlight>
                <a:latin typeface="Tribuchet MS"/>
              </a:rPr>
              <a:t>Exploratory data analysis and visualization to understand feature-target relationships.</a:t>
            </a:r>
          </a:p>
          <a:p>
            <a:pPr algn="l">
              <a:buFont typeface="Arial" panose="020B0604020202020204" pitchFamily="34" charset="0"/>
              <a:buChar char="•"/>
            </a:pPr>
            <a:endParaRPr lang="en-IN" sz="2400" b="0" i="0" dirty="0">
              <a:solidFill>
                <a:srgbClr val="0D0D0D"/>
              </a:solidFill>
              <a:effectLst/>
              <a:highlight>
                <a:srgbClr val="FFFFFF"/>
              </a:highlight>
              <a:latin typeface="Tribuchet MS"/>
            </a:endParaRPr>
          </a:p>
          <a:p>
            <a:pPr algn="l">
              <a:buFont typeface="Arial" panose="020B0604020202020204" pitchFamily="34" charset="0"/>
              <a:buChar char="•"/>
            </a:pPr>
            <a:r>
              <a:rPr lang="en-IN" sz="2400" b="0" i="0" dirty="0">
                <a:solidFill>
                  <a:srgbClr val="0D0D0D"/>
                </a:solidFill>
                <a:effectLst/>
                <a:highlight>
                  <a:srgbClr val="FFFFFF"/>
                </a:highlight>
                <a:latin typeface="Tribuchet MS"/>
              </a:rPr>
              <a:t>Splitting dataset into training and testing sets, training neural network model.</a:t>
            </a:r>
          </a:p>
          <a:p>
            <a:pPr algn="l">
              <a:buFont typeface="Arial" panose="020B0604020202020204" pitchFamily="34" charset="0"/>
              <a:buChar char="•"/>
            </a:pPr>
            <a:endParaRPr lang="en-IN" sz="2400" b="0" i="0" dirty="0">
              <a:solidFill>
                <a:srgbClr val="0D0D0D"/>
              </a:solidFill>
              <a:effectLst/>
              <a:highlight>
                <a:srgbClr val="FFFFFF"/>
              </a:highlight>
              <a:latin typeface="Tribuchet MS"/>
            </a:endParaRPr>
          </a:p>
          <a:p>
            <a:pPr algn="l">
              <a:buFont typeface="Arial" panose="020B0604020202020204" pitchFamily="34" charset="0"/>
              <a:buChar char="•"/>
            </a:pPr>
            <a:r>
              <a:rPr lang="en-IN" sz="2400" b="0" i="0" dirty="0">
                <a:solidFill>
                  <a:srgbClr val="0D0D0D"/>
                </a:solidFill>
                <a:effectLst/>
                <a:highlight>
                  <a:srgbClr val="FFFFFF"/>
                </a:highlight>
                <a:latin typeface="Tribuchet MS"/>
              </a:rPr>
              <a:t>Evaluating model performance on testing data to assess predictive accuracy.</a:t>
            </a:r>
          </a:p>
          <a:p>
            <a:br>
              <a:rPr lang="en-IN" sz="2400" dirty="0">
                <a:latin typeface="Tribuchet MS"/>
              </a:rPr>
            </a:br>
            <a:endParaRPr lang="en-IN" sz="2400" dirty="0">
              <a:latin typeface="Tri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523</Words>
  <Application>Microsoft Office PowerPoint</Application>
  <PresentationFormat>Widescreen</PresentationFormat>
  <Paragraphs>76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Tribuchet MS</vt:lpstr>
      <vt:lpstr>Office Theme</vt:lpstr>
      <vt:lpstr>CAPSTONE PROJECT</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Shuji J</dc:creator>
  <cp:lastModifiedBy>Shuji J</cp:lastModifiedBy>
  <cp:revision>7</cp:revision>
  <dcterms:created xsi:type="dcterms:W3CDTF">2024-04-03T09:01:14Z</dcterms:created>
  <dcterms:modified xsi:type="dcterms:W3CDTF">2024-04-16T17:04:23Z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