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65AA27-DDE3-EA55-6A1A-5179E3B34E0E}" v="13" dt="2024-04-24T14:49:39.415"/>
    <p1510:client id="{827A502B-20CF-8209-2A61-575B20B1EE00}" v="248" dt="2024-04-24T05:52:09.75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362200" y="132123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38730" y="4391385"/>
            <a:ext cx="7595869" cy="1432443"/>
          </a:xfrm>
          <a:prstGeom prst="rect">
            <a:avLst/>
          </a:prstGeom>
        </p:spPr>
        <p:txBody>
          <a:bodyPr vert="horz" wrap="square" lIns="0" tIns="16510" rIns="0" bIns="0" rtlCol="0" anchor="t">
            <a:spAutoFit/>
          </a:bodyPr>
          <a:lstStyle/>
          <a:p>
            <a:pPr marL="3213735">
              <a:spcBef>
                <a:spcPts val="130"/>
              </a:spcBef>
            </a:pPr>
            <a:r>
              <a:rPr lang="en-IN" spc="15" dirty="0" err="1"/>
              <a:t>Devadharshni</a:t>
            </a:r>
            <a:r>
              <a:rPr lang="en-IN" spc="15" dirty="0"/>
              <a:t> M</a:t>
            </a:r>
            <a:br>
              <a:rPr lang="en-IN" spc="15" dirty="0"/>
            </a:br>
            <a:r>
              <a:rPr lang="en-IN" sz="2000" spc="15" dirty="0"/>
              <a:t>711721244012</a:t>
            </a:r>
            <a:br>
              <a:rPr lang="en-IN" sz="2000" spc="15" dirty="0"/>
            </a:br>
            <a:r>
              <a:rPr lang="en-IN" sz="2000" spc="15" dirty="0"/>
              <a:t>III </a:t>
            </a:r>
            <a:r>
              <a:rPr lang="en-IN" sz="2000" spc="15" dirty="0" err="1"/>
              <a:t>B.Tech</a:t>
            </a:r>
            <a:r>
              <a:rPr lang="en-IN" sz="2000" spc="15" dirty="0"/>
              <a:t> CSBS</a:t>
            </a:r>
            <a:br>
              <a:rPr lang="en-IN" sz="2000" spc="15" dirty="0"/>
            </a:br>
            <a:r>
              <a:rPr lang="en-IN" sz="2000" spc="15" dirty="0" err="1"/>
              <a:t>KGiSL</a:t>
            </a:r>
            <a:r>
              <a:rPr lang="en-IN" sz="2000" spc="15" dirty="0"/>
              <a:t> Institute of Technology</a:t>
            </a:r>
            <a:endParaRPr sz="2000" spc="15" dirty="0"/>
          </a:p>
        </p:txBody>
      </p:sp>
      <p:sp>
        <p:nvSpPr>
          <p:cNvPr id="8" name="object 8"/>
          <p:cNvSpPr txBox="1"/>
          <p:nvPr/>
        </p:nvSpPr>
        <p:spPr>
          <a:xfrm>
            <a:off x="5715000" y="2442382"/>
            <a:ext cx="1859280" cy="764312"/>
          </a:xfrm>
          <a:prstGeom prst="rect">
            <a:avLst/>
          </a:prstGeom>
        </p:spPr>
        <p:txBody>
          <a:bodyPr vert="horz" wrap="square" lIns="0" tIns="12700" rIns="0" bIns="0" rtlCol="0" anchor="t">
            <a:spAutoFit/>
          </a:bodyPr>
          <a:lstStyle/>
          <a:p>
            <a:pPr marL="12700">
              <a:spcBef>
                <a:spcPts val="100"/>
              </a:spcBef>
            </a:pPr>
            <a:endParaRPr lang="en-US" sz="2400" b="1" spc="10" dirty="0">
              <a:solidFill>
                <a:srgbClr val="2D936B"/>
              </a:solidFill>
              <a:latin typeface="Trebuchet MS"/>
              <a:cs typeface="Trebuchet MS"/>
            </a:endParaRPr>
          </a:p>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4D30D48A-8243-B542-3BDA-8A8CA168196F}"/>
              </a:ext>
            </a:extLst>
          </p:cNvPr>
          <p:cNvSpPr txBox="1"/>
          <p:nvPr/>
        </p:nvSpPr>
        <p:spPr>
          <a:xfrm>
            <a:off x="4335049" y="736523"/>
            <a:ext cx="4338637" cy="584775"/>
          </a:xfrm>
          <a:prstGeom prst="rect">
            <a:avLst/>
          </a:prstGeom>
          <a:noFill/>
        </p:spPr>
        <p:txBody>
          <a:bodyPr wrap="square" rtlCol="0">
            <a:spAutoFit/>
          </a:bodyPr>
          <a:lstStyle/>
          <a:p>
            <a:r>
              <a:rPr lang="en-IN" sz="3200" b="1" dirty="0">
                <a:latin typeface="Trebuchet MS" panose="020B0603020202020204" pitchFamily="34" charset="0"/>
              </a:rPr>
              <a:t>CAPSTONE PROJECT</a:t>
            </a:r>
          </a:p>
        </p:txBody>
      </p:sp>
      <p:sp>
        <p:nvSpPr>
          <p:cNvPr id="14" name="TextBox 13">
            <a:extLst>
              <a:ext uri="{FF2B5EF4-FFF2-40B4-BE49-F238E27FC236}">
                <a16:creationId xmlns:a16="http://schemas.microsoft.com/office/drawing/2014/main" id="{69831DBD-909C-150A-1436-57A2A770B832}"/>
              </a:ext>
            </a:extLst>
          </p:cNvPr>
          <p:cNvSpPr txBox="1"/>
          <p:nvPr/>
        </p:nvSpPr>
        <p:spPr>
          <a:xfrm>
            <a:off x="4800600" y="1548368"/>
            <a:ext cx="4338637" cy="830997"/>
          </a:xfrm>
          <a:prstGeom prst="rect">
            <a:avLst/>
          </a:prstGeom>
          <a:noFill/>
        </p:spPr>
        <p:txBody>
          <a:bodyPr wrap="square" lIns="91440" tIns="45720" rIns="91440" bIns="45720" anchor="t">
            <a:spAutoFit/>
          </a:bodyPr>
          <a:lstStyle/>
          <a:p>
            <a:r>
              <a:rPr lang="en-IN" sz="2400" b="1" spc="10" dirty="0">
                <a:solidFill>
                  <a:srgbClr val="2D936B"/>
                </a:solidFill>
                <a:latin typeface="Trebuchet MS"/>
              </a:rPr>
              <a:t> FRAUD DETECTION USING ANN </a:t>
            </a:r>
          </a:p>
        </p:txBody>
      </p:sp>
      <p:sp>
        <p:nvSpPr>
          <p:cNvPr id="18" name="TextBox 17">
            <a:extLst>
              <a:ext uri="{FF2B5EF4-FFF2-40B4-BE49-F238E27FC236}">
                <a16:creationId xmlns:a16="http://schemas.microsoft.com/office/drawing/2014/main" id="{1238E393-D7C4-5575-E734-ECE21529B354}"/>
              </a:ext>
            </a:extLst>
          </p:cNvPr>
          <p:cNvSpPr txBox="1"/>
          <p:nvPr/>
        </p:nvSpPr>
        <p:spPr>
          <a:xfrm>
            <a:off x="5715000" y="3975948"/>
            <a:ext cx="1826941" cy="369332"/>
          </a:xfrm>
          <a:prstGeom prst="rect">
            <a:avLst/>
          </a:prstGeom>
          <a:noFill/>
        </p:spPr>
        <p:txBody>
          <a:bodyPr wrap="square">
            <a:spAutoFit/>
          </a:bodyPr>
          <a:lstStyle/>
          <a:p>
            <a:r>
              <a:rPr lang="en-IN" sz="1800" b="1" spc="-5" dirty="0">
                <a:solidFill>
                  <a:srgbClr val="2D936B"/>
                </a:solidFill>
                <a:latin typeface="Trebuchet MS"/>
                <a:cs typeface="Trebuchet MS"/>
              </a:rPr>
              <a:t>Presented By</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708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7277" y="228869"/>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Rectangle 9"/>
          <p:cNvSpPr/>
          <p:nvPr/>
        </p:nvSpPr>
        <p:spPr>
          <a:xfrm>
            <a:off x="757255" y="5983659"/>
            <a:ext cx="1475084" cy="369332"/>
          </a:xfrm>
          <a:prstGeom prst="rect">
            <a:avLst/>
          </a:prstGeom>
        </p:spPr>
        <p:txBody>
          <a:bodyPr wrap="none" lIns="91440" tIns="45720" rIns="91440" bIns="45720" anchor="t">
            <a:spAutoFit/>
          </a:bodyPr>
          <a:lstStyle/>
          <a:p>
            <a:r>
              <a:rPr lang="en-IN" dirty="0">
                <a:ea typeface="+mn-lt"/>
                <a:cs typeface="+mn-lt"/>
              </a:rPr>
              <a:t>bit.ly/4aOIlnh</a:t>
            </a:r>
            <a:endParaRPr lang="en-US" dirty="0"/>
          </a:p>
        </p:txBody>
      </p:sp>
      <p:pic>
        <p:nvPicPr>
          <p:cNvPr id="8" name="Picture 7" descr="A graph of different types of transactions&#10;&#10;Description automatically generated">
            <a:extLst>
              <a:ext uri="{FF2B5EF4-FFF2-40B4-BE49-F238E27FC236}">
                <a16:creationId xmlns:a16="http://schemas.microsoft.com/office/drawing/2014/main" id="{C34CF95A-7C8C-7080-13F2-EE104249F893}"/>
              </a:ext>
            </a:extLst>
          </p:cNvPr>
          <p:cNvPicPr>
            <a:picLocks noChangeAspect="1"/>
          </p:cNvPicPr>
          <p:nvPr/>
        </p:nvPicPr>
        <p:blipFill>
          <a:blip r:embed="rId3"/>
          <a:stretch>
            <a:fillRect/>
          </a:stretch>
        </p:blipFill>
        <p:spPr>
          <a:xfrm>
            <a:off x="2035260" y="939452"/>
            <a:ext cx="8392876" cy="504172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454"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140260" y="6677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5CAF1536-EC7E-8EAF-65C1-8AA565593A33}"/>
              </a:ext>
            </a:extLst>
          </p:cNvPr>
          <p:cNvSpPr txBox="1"/>
          <p:nvPr/>
        </p:nvSpPr>
        <p:spPr>
          <a:xfrm>
            <a:off x="689230" y="2568476"/>
            <a:ext cx="8648678" cy="1200329"/>
          </a:xfrm>
          <a:prstGeom prst="rect">
            <a:avLst/>
          </a:prstGeom>
          <a:noFill/>
        </p:spPr>
        <p:txBody>
          <a:bodyPr wrap="square" lIns="91440" tIns="45720" rIns="91440" bIns="45720" rtlCol="0" anchor="t">
            <a:spAutoFit/>
          </a:bodyPr>
          <a:lstStyle/>
          <a:p>
            <a:r>
              <a:rPr lang="en-US" sz="3600" b="1" dirty="0">
                <a:solidFill>
                  <a:schemeClr val="tx2">
                    <a:lumMod val="75000"/>
                  </a:schemeClr>
                </a:solidFill>
                <a:latin typeface="Trebuchet MS"/>
              </a:rPr>
              <a:t>Fraud detection in financial data by using Artificial Neural Network</a:t>
            </a:r>
            <a:endParaRPr lang="en-US" sz="3600" dirty="0">
              <a:solidFill>
                <a:schemeClr val="tx2">
                  <a:lumMod val="75000"/>
                </a:schemeClr>
              </a:solidFill>
              <a:latin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0A4150A6-D935-6E41-637B-15903BF0BCF4}"/>
              </a:ext>
            </a:extLst>
          </p:cNvPr>
          <p:cNvSpPr txBox="1"/>
          <p:nvPr/>
        </p:nvSpPr>
        <p:spPr>
          <a:xfrm>
            <a:off x="2209800" y="1126031"/>
            <a:ext cx="5983667" cy="4801314"/>
          </a:xfrm>
          <a:prstGeom prst="rect">
            <a:avLst/>
          </a:prstGeom>
          <a:noFill/>
        </p:spPr>
        <p:txBody>
          <a:bodyPr wrap="square" rtlCol="0">
            <a:spAutoFit/>
          </a:bodyPr>
          <a:lstStyle/>
          <a:p>
            <a:endParaRPr lang="en-US" dirty="0"/>
          </a:p>
          <a:p>
            <a:r>
              <a:rPr lang="en-US" sz="3200" dirty="0">
                <a:latin typeface="Trebuchet MS" panose="020B0603020202020204" pitchFamily="34" charset="0"/>
              </a:rPr>
              <a:t>1. Problem Statement</a:t>
            </a:r>
          </a:p>
          <a:p>
            <a:r>
              <a:rPr lang="en-US" sz="3200" dirty="0">
                <a:latin typeface="Trebuchet MS" panose="020B0603020202020204" pitchFamily="34" charset="0"/>
              </a:rPr>
              <a:t>2. Project Overview</a:t>
            </a:r>
          </a:p>
          <a:p>
            <a:r>
              <a:rPr lang="en-US" sz="3200" dirty="0">
                <a:latin typeface="Trebuchet MS" panose="020B0603020202020204" pitchFamily="34" charset="0"/>
              </a:rPr>
              <a:t>3. End Users</a:t>
            </a:r>
          </a:p>
          <a:p>
            <a:r>
              <a:rPr lang="en-US" sz="3200" dirty="0">
                <a:latin typeface="Trebuchet MS" panose="020B0603020202020204" pitchFamily="34" charset="0"/>
              </a:rPr>
              <a:t>4. Solution and Value Proposition</a:t>
            </a:r>
          </a:p>
          <a:p>
            <a:r>
              <a:rPr lang="en-US" sz="3200" dirty="0">
                <a:latin typeface="Trebuchet MS" panose="020B0603020202020204" pitchFamily="34" charset="0"/>
              </a:rPr>
              <a:t>5. The Wow Factor in Your Solution</a:t>
            </a:r>
          </a:p>
          <a:p>
            <a:r>
              <a:rPr lang="en-US" sz="3200" dirty="0">
                <a:latin typeface="Trebuchet MS" panose="020B0603020202020204" pitchFamily="34" charset="0"/>
              </a:rPr>
              <a:t>6. Modelling</a:t>
            </a:r>
          </a:p>
          <a:p>
            <a:r>
              <a:rPr lang="en-US" sz="3200" dirty="0">
                <a:latin typeface="Trebuchet MS" panose="020B0603020202020204" pitchFamily="34" charset="0"/>
              </a:rPr>
              <a:t>7. Results</a:t>
            </a:r>
            <a:endParaRPr lang="en-IN" sz="32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4" y="106035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35358" y="281141"/>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73DE39B-833A-8732-F8DE-2C847D4CC2A6}"/>
              </a:ext>
            </a:extLst>
          </p:cNvPr>
          <p:cNvSpPr txBox="1"/>
          <p:nvPr/>
        </p:nvSpPr>
        <p:spPr>
          <a:xfrm>
            <a:off x="428290" y="1711166"/>
            <a:ext cx="7761514" cy="4093428"/>
          </a:xfrm>
          <a:prstGeom prst="rect">
            <a:avLst/>
          </a:prstGeom>
          <a:noFill/>
        </p:spPr>
        <p:txBody>
          <a:bodyPr wrap="square" lIns="91440" tIns="45720" rIns="91440" bIns="45720" rtlCol="0" anchor="t">
            <a:spAutoFit/>
          </a:bodyPr>
          <a:lstStyle/>
          <a:p>
            <a:pPr marL="285750" indent="-285750" algn="just">
              <a:buFont typeface="Wingdings" panose="05000000000000000000" pitchFamily="2" charset="2"/>
              <a:buChar char="q"/>
            </a:pPr>
            <a:r>
              <a:rPr lang="en-US" sz="2000" dirty="0">
                <a:solidFill>
                  <a:srgbClr val="000000"/>
                </a:solidFill>
                <a:latin typeface="Trebuchet MS"/>
                <a:cs typeface="Calibri"/>
              </a:rPr>
              <a:t> </a:t>
            </a:r>
            <a:r>
              <a:rPr lang="en-US" sz="2000" dirty="0">
                <a:solidFill>
                  <a:srgbClr val="000000"/>
                </a:solidFill>
                <a:latin typeface="Trebuchet MS"/>
                <a:ea typeface="+mn-lt"/>
                <a:cs typeface="+mn-lt"/>
              </a:rPr>
              <a:t>Financial fraud is a major issue for corporations and institutions, resulting in large financial losses and brand damage.</a:t>
            </a:r>
          </a:p>
          <a:p>
            <a:pPr marL="285750" indent="-285750" algn="just">
              <a:buFont typeface="Wingdings" panose="05000000000000000000" pitchFamily="2" charset="2"/>
              <a:buChar char="q"/>
            </a:pPr>
            <a:endParaRPr lang="en-US" sz="2000" dirty="0">
              <a:solidFill>
                <a:srgbClr val="000000"/>
              </a:solidFill>
              <a:latin typeface="Trebuchet MS"/>
              <a:ea typeface="+mn-lt"/>
              <a:cs typeface="+mn-lt"/>
            </a:endParaRPr>
          </a:p>
          <a:p>
            <a:pPr marL="285750" indent="-285750" algn="just">
              <a:buFont typeface="Wingdings" panose="05000000000000000000" pitchFamily="2" charset="2"/>
              <a:buChar char="q"/>
            </a:pPr>
            <a:r>
              <a:rPr lang="en-US" sz="2000" dirty="0">
                <a:solidFill>
                  <a:srgbClr val="000000"/>
                </a:solidFill>
                <a:latin typeface="Trebuchet MS"/>
                <a:ea typeface="+mn-lt"/>
                <a:cs typeface="+mn-lt"/>
              </a:rPr>
              <a:t>Using historical financial transaction data, we'll use Python's artificial neural network (ANN) to create a predictive model. The dataset will be used to train and test the model's ability to identify fraudulent transactions properly.</a:t>
            </a:r>
          </a:p>
          <a:p>
            <a:pPr marL="285750" indent="-285750" algn="just">
              <a:buFont typeface="Wingdings" panose="05000000000000000000" pitchFamily="2" charset="2"/>
              <a:buChar char="q"/>
            </a:pPr>
            <a:endParaRPr lang="en-US" sz="2000" dirty="0">
              <a:solidFill>
                <a:srgbClr val="000000"/>
              </a:solidFill>
              <a:latin typeface="Trebuchet MS"/>
              <a:ea typeface="+mn-lt"/>
              <a:cs typeface="+mn-lt"/>
            </a:endParaRPr>
          </a:p>
          <a:p>
            <a:pPr marL="285750" indent="-285750" algn="just">
              <a:buFont typeface="Wingdings" panose="05000000000000000000" pitchFamily="2" charset="2"/>
              <a:buChar char="q"/>
            </a:pPr>
            <a:r>
              <a:rPr lang="en-US" sz="2000" dirty="0">
                <a:solidFill>
                  <a:srgbClr val="000000"/>
                </a:solidFill>
                <a:latin typeface="Trebuchet MS"/>
                <a:ea typeface="+mn-lt"/>
                <a:cs typeface="+mn-lt"/>
              </a:rPr>
              <a:t>Detecting fraudulent activities in financial data is critical for ensuring transaction integrity and preserving stakeholders' interests.</a:t>
            </a:r>
          </a:p>
          <a:p>
            <a:pPr marL="285750" indent="-285750" algn="just">
              <a:buFont typeface="Wingdings" panose="05000000000000000000" pitchFamily="2" charset="2"/>
              <a:buChar char="q"/>
            </a:pPr>
            <a:endParaRPr lang="en-US" sz="2000" dirty="0">
              <a:solidFill>
                <a:srgbClr val="000000"/>
              </a:solidFill>
              <a:latin typeface="Trebuchet MS"/>
              <a:ea typeface="+mn-lt"/>
              <a:cs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705600" y="11687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95489" y="26357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65F7227F-2FBB-BC9E-318D-2BAFD9B8E9FF}"/>
              </a:ext>
            </a:extLst>
          </p:cNvPr>
          <p:cNvSpPr txBox="1"/>
          <p:nvPr/>
        </p:nvSpPr>
        <p:spPr>
          <a:xfrm>
            <a:off x="341626" y="2050418"/>
            <a:ext cx="8575023" cy="2246769"/>
          </a:xfrm>
          <a:prstGeom prst="rect">
            <a:avLst/>
          </a:prstGeom>
          <a:noFill/>
        </p:spPr>
        <p:txBody>
          <a:bodyPr wrap="square" lIns="91440" tIns="45720" rIns="91440" bIns="45720" rtlCol="0" anchor="t">
            <a:spAutoFit/>
          </a:bodyPr>
          <a:lstStyle/>
          <a:p>
            <a:pPr marL="285750" indent="-285750" algn="just">
              <a:buFont typeface="Wingdings" panose="05000000000000000000" pitchFamily="2" charset="2"/>
              <a:buChar char="q"/>
            </a:pPr>
            <a:r>
              <a:rPr lang="en-US" sz="2000" dirty="0">
                <a:solidFill>
                  <a:srgbClr val="000000"/>
                </a:solidFill>
                <a:latin typeface="Trebuchet MS"/>
                <a:ea typeface="+mn-lt"/>
                <a:cs typeface="+mn-lt"/>
              </a:rPr>
              <a:t>The goal of this project is to create a comprehensive system for detecting fraud inside financial data.</a:t>
            </a:r>
          </a:p>
          <a:p>
            <a:pPr marL="285750" indent="-285750" algn="just">
              <a:buFont typeface="Wingdings" panose="05000000000000000000" pitchFamily="2" charset="2"/>
              <a:buChar char="q"/>
            </a:pPr>
            <a:endParaRPr lang="en-US" sz="2000" dirty="0">
              <a:solidFill>
                <a:srgbClr val="000000"/>
              </a:solidFill>
              <a:latin typeface="Trebuchet MS"/>
              <a:ea typeface="+mn-lt"/>
              <a:cs typeface="+mn-lt"/>
            </a:endParaRPr>
          </a:p>
          <a:p>
            <a:pPr marL="285750" indent="-285750" algn="just">
              <a:buFont typeface="Wingdings" panose="05000000000000000000" pitchFamily="2" charset="2"/>
              <a:buChar char="q"/>
            </a:pPr>
            <a:r>
              <a:rPr lang="en-US" sz="2000" dirty="0">
                <a:solidFill>
                  <a:srgbClr val="000000"/>
                </a:solidFill>
                <a:latin typeface="Trebuchet MS"/>
                <a:ea typeface="+mn-lt"/>
                <a:cs typeface="+mn-lt"/>
              </a:rPr>
              <a:t>The goal of using advanced data analytics and machine learning techniques is to uncover patterns and anomalies that indicate fraudulent </a:t>
            </a:r>
            <a:r>
              <a:rPr lang="en-US" sz="2000" dirty="0" err="1">
                <a:solidFill>
                  <a:srgbClr val="000000"/>
                </a:solidFill>
                <a:latin typeface="Trebuchet MS"/>
                <a:ea typeface="+mn-lt"/>
                <a:cs typeface="+mn-lt"/>
              </a:rPr>
              <a:t>behaviour</a:t>
            </a:r>
            <a:r>
              <a:rPr lang="en-US" sz="2000" dirty="0">
                <a:solidFill>
                  <a:srgbClr val="000000"/>
                </a:solidFill>
                <a:latin typeface="Trebuchet MS"/>
                <a:ea typeface="+mn-lt"/>
                <a:cs typeface="+mn-lt"/>
              </a:rPr>
              <a:t>, allowing for preemptive intervention and mitigation.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13253" y="10861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F09355E-4F6F-6402-D8AB-C4F45AB505FD}"/>
              </a:ext>
            </a:extLst>
          </p:cNvPr>
          <p:cNvSpPr txBox="1"/>
          <p:nvPr/>
        </p:nvSpPr>
        <p:spPr>
          <a:xfrm>
            <a:off x="568823" y="1715065"/>
            <a:ext cx="8654098" cy="2554545"/>
          </a:xfrm>
          <a:prstGeom prst="rect">
            <a:avLst/>
          </a:prstGeom>
          <a:noFill/>
        </p:spPr>
        <p:txBody>
          <a:bodyPr wrap="square" lIns="91440" tIns="45720" rIns="91440" bIns="45720" rtlCol="0" anchor="t">
            <a:spAutoFit/>
          </a:bodyPr>
          <a:lstStyle/>
          <a:p>
            <a:pPr marL="285750" indent="-285750" algn="just">
              <a:buFont typeface="Wingdings" panose="05000000000000000000" pitchFamily="2" charset="2"/>
              <a:buChar char="q"/>
            </a:pPr>
            <a:r>
              <a:rPr lang="en-US" sz="2000" dirty="0">
                <a:latin typeface="Trebuchet MS"/>
                <a:ea typeface="+mn-lt"/>
                <a:cs typeface="+mn-lt"/>
              </a:rPr>
              <a:t>This fraud detection system's end customers could include financial </a:t>
            </a:r>
            <a:r>
              <a:rPr lang="en-US" sz="2000" dirty="0" err="1">
                <a:latin typeface="Trebuchet MS"/>
                <a:ea typeface="+mn-lt"/>
                <a:cs typeface="+mn-lt"/>
              </a:rPr>
              <a:t>organisations</a:t>
            </a:r>
            <a:r>
              <a:rPr lang="en-US" sz="2000" dirty="0">
                <a:latin typeface="Trebuchet MS"/>
                <a:ea typeface="+mn-lt"/>
                <a:cs typeface="+mn-lt"/>
              </a:rPr>
              <a:t> including banks, credit card firms, and online payment platforms. These institutions are often responsible for detecting and preventing fraudulent actions within their systems in order to protect their clients and retain trust in their services.</a:t>
            </a:r>
          </a:p>
          <a:p>
            <a:pPr marL="285750" indent="-285750" algn="just">
              <a:buFont typeface="Wingdings" panose="05000000000000000000" pitchFamily="2" charset="2"/>
              <a:buChar char="q"/>
            </a:pPr>
            <a:endParaRPr lang="en-US" sz="2000" dirty="0">
              <a:latin typeface="Trebuchet MS"/>
              <a:ea typeface="+mn-lt"/>
              <a:cs typeface="+mn-lt"/>
            </a:endParaRPr>
          </a:p>
          <a:p>
            <a:pPr marL="285750" indent="-285750" algn="just">
              <a:buFont typeface="Wingdings" panose="05000000000000000000" pitchFamily="2" charset="2"/>
              <a:buChar char="q"/>
            </a:pPr>
            <a:r>
              <a:rPr lang="en-US" sz="2000" dirty="0">
                <a:latin typeface="Trebuchet MS"/>
                <a:ea typeface="+mn-lt"/>
                <a:cs typeface="+mn-lt"/>
              </a:rPr>
              <a:t>Furthermore, regulatory and law enforcement authorities may employ such systems to monitor and investigate suspected financial activities.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140239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6536" y="128542"/>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3A5CAD6-6756-B29D-1C2C-2F9F21DBF503}"/>
              </a:ext>
            </a:extLst>
          </p:cNvPr>
          <p:cNvSpPr txBox="1"/>
          <p:nvPr/>
        </p:nvSpPr>
        <p:spPr>
          <a:xfrm>
            <a:off x="2702811" y="1226615"/>
            <a:ext cx="8186057" cy="5355312"/>
          </a:xfrm>
          <a:prstGeom prst="rect">
            <a:avLst/>
          </a:prstGeom>
          <a:noFill/>
        </p:spPr>
        <p:txBody>
          <a:bodyPr wrap="square" lIns="91440" tIns="45720" rIns="91440" bIns="45720" rtlCol="0" anchor="t">
            <a:spAutoFit/>
          </a:bodyPr>
          <a:lstStyle/>
          <a:p>
            <a:pPr marL="285750" indent="-285750" algn="just">
              <a:buFont typeface="Wingdings" panose="05000000000000000000" pitchFamily="2" charset="2"/>
              <a:buChar char="q"/>
            </a:pPr>
            <a:r>
              <a:rPr lang="en-US" dirty="0">
                <a:solidFill>
                  <a:srgbClr val="000000"/>
                </a:solidFill>
                <a:latin typeface="Trebuchet MS"/>
                <a:ea typeface="+mn-lt"/>
                <a:cs typeface="+mn-lt"/>
              </a:rPr>
              <a:t>Our solution employs a multi-faceted approach to fraud detection, incorporating data preprocessing, feature engineering, and machine learning algorithms.</a:t>
            </a:r>
          </a:p>
          <a:p>
            <a:pPr algn="just"/>
            <a:endParaRPr lang="en-US" dirty="0">
              <a:solidFill>
                <a:srgbClr val="000000"/>
              </a:solidFill>
              <a:latin typeface="Trebuchet MS"/>
              <a:ea typeface="+mn-lt"/>
              <a:cs typeface="+mn-lt"/>
            </a:endParaRPr>
          </a:p>
          <a:p>
            <a:pPr marL="285750" indent="-285750" algn="just">
              <a:buFont typeface="Wingdings" panose="05000000000000000000" pitchFamily="2" charset="2"/>
              <a:buChar char="q"/>
            </a:pPr>
            <a:r>
              <a:rPr lang="en-US" dirty="0">
                <a:solidFill>
                  <a:srgbClr val="000000"/>
                </a:solidFill>
                <a:latin typeface="Trebuchet MS"/>
                <a:ea typeface="+mn-lt"/>
                <a:cs typeface="+mn-lt"/>
              </a:rPr>
              <a:t>The value proposition of our solution lies in its ability to enhance the overall security and integrity of financial transactions, thereby safeguarding stakeholders' interests and minimizing potential losses due to fraudulent activities</a:t>
            </a:r>
            <a:endParaRPr lang="en-US" dirty="0">
              <a:solidFill>
                <a:srgbClr val="000000"/>
              </a:solidFill>
              <a:latin typeface="Trebuchet MS"/>
              <a:cs typeface="Calibri"/>
            </a:endParaRPr>
          </a:p>
          <a:p>
            <a:pPr marL="285750" indent="-285750" algn="just">
              <a:buFont typeface="Wingdings" panose="05000000000000000000" pitchFamily="2" charset="2"/>
              <a:buChar char="q"/>
            </a:pPr>
            <a:endParaRPr lang="en-US" dirty="0">
              <a:latin typeface="Trebuchet MS" panose="020B0603020202020204" pitchFamily="34" charset="0"/>
            </a:endParaRPr>
          </a:p>
          <a:p>
            <a:pPr marL="285750" indent="-285750" algn="just">
              <a:buFont typeface="Wingdings" panose="05000000000000000000" pitchFamily="2" charset="2"/>
              <a:buChar char="q"/>
            </a:pPr>
            <a:r>
              <a:rPr lang="en-US" dirty="0">
                <a:solidFill>
                  <a:srgbClr val="000000"/>
                </a:solidFill>
                <a:latin typeface="Trebuchet MS"/>
                <a:ea typeface="+mn-lt"/>
                <a:cs typeface="+mn-lt"/>
              </a:rPr>
              <a:t>By analyzing historical transaction data and identifying patterns associated with fraudulent activities, the system can flag suspicious transactions in real-time, enabling timely intervention and prevention of fraudulent behavior.</a:t>
            </a:r>
            <a:endParaRPr lang="en-US" dirty="0">
              <a:solidFill>
                <a:srgbClr val="000000"/>
              </a:solidFill>
              <a:latin typeface="Trebuchet MS" panose="020B0603020202020204" pitchFamily="34" charset="0"/>
              <a:ea typeface="+mn-lt"/>
              <a:cs typeface="+mn-lt"/>
            </a:endParaRPr>
          </a:p>
          <a:p>
            <a:pPr marL="285750" indent="-285750" algn="just">
              <a:buFont typeface="Wingdings" panose="05000000000000000000" pitchFamily="2" charset="2"/>
              <a:buChar char="q"/>
            </a:pPr>
            <a:endParaRPr lang="en-US" dirty="0">
              <a:latin typeface="Trebuchet MS" panose="020B0603020202020204" pitchFamily="34" charset="0"/>
            </a:endParaRPr>
          </a:p>
          <a:p>
            <a:pPr marL="285750" indent="-285750" algn="just">
              <a:buFont typeface="Wingdings" panose="05000000000000000000" pitchFamily="2" charset="2"/>
              <a:buChar char="q"/>
            </a:pPr>
            <a:r>
              <a:rPr lang="en-US" dirty="0">
                <a:solidFill>
                  <a:srgbClr val="000000"/>
                </a:solidFill>
                <a:latin typeface="Trebuchet MS"/>
                <a:ea typeface="+mn-lt"/>
                <a:cs typeface="+mn-lt"/>
              </a:rPr>
              <a:t>By deploying our system, organizations can mitigate risks, streamline operations, and maintain trust with their customers and partners.</a:t>
            </a:r>
            <a:endParaRPr lang="en-US" dirty="0">
              <a:solidFill>
                <a:srgbClr val="000000"/>
              </a:solidFill>
              <a:latin typeface="Trebuchet MS" panose="020B0603020202020204" pitchFamily="34" charset="0"/>
              <a:cs typeface="Calibri"/>
            </a:endParaRPr>
          </a:p>
          <a:p>
            <a:br>
              <a:rPr lang="en-US" dirty="0"/>
            </a:br>
            <a:endParaRPr lang="en-US" dirty="0">
              <a:cs typeface="Calibri"/>
            </a:endParaRPr>
          </a:p>
          <a:p>
            <a:pPr marL="285750" indent="-285750">
              <a:buFont typeface="Wingdings" panose="05000000000000000000" pitchFamily="2" charset="2"/>
              <a:buChar char="q"/>
            </a:pPr>
            <a:endParaRPr lang="en-US"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69659" y="9940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82575" y="480767"/>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8E30CD79-C807-3F14-876C-EA1C39DB3276}"/>
              </a:ext>
            </a:extLst>
          </p:cNvPr>
          <p:cNvSpPr txBox="1"/>
          <p:nvPr/>
        </p:nvSpPr>
        <p:spPr>
          <a:xfrm>
            <a:off x="1948542" y="1632857"/>
            <a:ext cx="8122557" cy="4708981"/>
          </a:xfrm>
          <a:prstGeom prst="rect">
            <a:avLst/>
          </a:prstGeom>
          <a:noFill/>
        </p:spPr>
        <p:txBody>
          <a:bodyPr wrap="square" lIns="91440" tIns="45720" rIns="91440" bIns="45720" rtlCol="0" anchor="t">
            <a:spAutoFit/>
          </a:bodyPr>
          <a:lstStyle/>
          <a:p>
            <a:pPr marL="285750" indent="-285750" algn="just">
              <a:buFont typeface="Wingdings" panose="05000000000000000000" pitchFamily="2" charset="2"/>
              <a:buChar char="q"/>
            </a:pPr>
            <a:r>
              <a:rPr lang="en-US" sz="2000" dirty="0">
                <a:solidFill>
                  <a:srgbClr val="000000"/>
                </a:solidFill>
                <a:latin typeface="Trebuchet MS"/>
                <a:ea typeface="+mn-lt"/>
                <a:cs typeface="+mn-lt"/>
              </a:rPr>
              <a:t>One of the key distinguishing features of our solution is its adaptability and scalability. By leveraging cutting-edge machine learning algorithms and continuously learning from new data, the system can evolve and adapt to emerging fraud patterns and tactics.</a:t>
            </a:r>
          </a:p>
          <a:p>
            <a:pPr marL="285750" indent="-285750" algn="just">
              <a:buFont typeface="Wingdings" panose="05000000000000000000" pitchFamily="2" charset="2"/>
              <a:buChar char="q"/>
            </a:pPr>
            <a:endParaRPr lang="en-US" sz="2000" dirty="0">
              <a:latin typeface="Trebuchet MS" panose="020B0603020202020204" pitchFamily="34" charset="0"/>
            </a:endParaRPr>
          </a:p>
          <a:p>
            <a:pPr marL="285750" indent="-285750" algn="just">
              <a:buFont typeface="Wingdings" panose="05000000000000000000" pitchFamily="2" charset="2"/>
              <a:buChar char="q"/>
            </a:pPr>
            <a:r>
              <a:rPr lang="en-US" sz="2000" dirty="0">
                <a:solidFill>
                  <a:srgbClr val="000000"/>
                </a:solidFill>
                <a:latin typeface="Trebuchet MS"/>
                <a:ea typeface="+mn-lt"/>
                <a:cs typeface="+mn-lt"/>
              </a:rPr>
              <a:t>Its machine learning capabilities enable continuous evolution to combat emerging fraud tactics, ensuring ongoing protection.</a:t>
            </a:r>
            <a:endParaRPr lang="en-US" sz="2000">
              <a:solidFill>
                <a:srgbClr val="000000"/>
              </a:solidFill>
              <a:latin typeface="Trebuchet MS" panose="020B0603020202020204" pitchFamily="34" charset="0"/>
            </a:endParaRPr>
          </a:p>
          <a:p>
            <a:pPr marL="285750" indent="-285750" algn="just">
              <a:buFont typeface="Wingdings" panose="05000000000000000000" pitchFamily="2" charset="2"/>
              <a:buChar char="q"/>
            </a:pPr>
            <a:endParaRPr lang="en-US" sz="2000" dirty="0">
              <a:solidFill>
                <a:srgbClr val="000000"/>
              </a:solidFill>
              <a:latin typeface="Trebuchet MS"/>
              <a:ea typeface="+mn-lt"/>
              <a:cs typeface="+mn-lt"/>
            </a:endParaRPr>
          </a:p>
          <a:p>
            <a:pPr marL="285750" indent="-285750" algn="just">
              <a:buFont typeface="Wingdings" panose="05000000000000000000" pitchFamily="2" charset="2"/>
              <a:buChar char="q"/>
            </a:pPr>
            <a:r>
              <a:rPr lang="en-US" sz="2000" dirty="0">
                <a:solidFill>
                  <a:srgbClr val="000000"/>
                </a:solidFill>
                <a:latin typeface="Trebuchet MS"/>
                <a:ea typeface="+mn-lt"/>
                <a:cs typeface="+mn-lt"/>
              </a:rPr>
              <a:t>Furthermore, our solution offers a user-friendly interface and seamless integration with existing financial systems, making it accessible and easy to deploy across various organizations and industries.</a:t>
            </a:r>
            <a:endParaRPr lang="en-US" sz="2000" dirty="0">
              <a:solidFill>
                <a:srgbClr val="000000"/>
              </a:solidFill>
              <a:latin typeface="Trebuchet MS"/>
              <a:cs typeface="Calibri"/>
            </a:endParaRPr>
          </a:p>
          <a:p>
            <a:pPr algn="just"/>
            <a:endParaRPr lang="en-US" sz="2000" dirty="0">
              <a:latin typeface="Trebuchet MS" panose="020B0603020202020204" pitchFamily="34" charset="0"/>
            </a:endParaRPr>
          </a:p>
          <a:p>
            <a:endParaRPr lang="en-US" sz="2000" dirty="0">
              <a:latin typeface="Trebuchet MS"/>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630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7434F296-CE5F-5D37-AE06-ABCEEADB738B}"/>
              </a:ext>
            </a:extLst>
          </p:cNvPr>
          <p:cNvSpPr txBox="1"/>
          <p:nvPr/>
        </p:nvSpPr>
        <p:spPr>
          <a:xfrm>
            <a:off x="750660" y="1382486"/>
            <a:ext cx="8001000" cy="4062651"/>
          </a:xfrm>
          <a:prstGeom prst="rect">
            <a:avLst/>
          </a:prstGeom>
          <a:noFill/>
        </p:spPr>
        <p:txBody>
          <a:bodyPr wrap="square" lIns="91440" tIns="45720" rIns="91440" bIns="45720" rtlCol="0" anchor="t">
            <a:spAutoFit/>
          </a:bodyPr>
          <a:lstStyle/>
          <a:p>
            <a:endParaRPr lang="en-US" sz="2000" dirty="0">
              <a:latin typeface="Trebuchet MS"/>
              <a:cs typeface="Calibri"/>
            </a:endParaRPr>
          </a:p>
          <a:p>
            <a:pPr marL="285750" indent="-285750">
              <a:buFont typeface="Wingdings" panose="05000000000000000000" pitchFamily="2" charset="2"/>
              <a:buChar char="q"/>
            </a:pPr>
            <a:endParaRPr lang="en-US" sz="2000" dirty="0">
              <a:latin typeface="Trebuchet MS" panose="020B0603020202020204" pitchFamily="34" charset="0"/>
            </a:endParaRPr>
          </a:p>
          <a:p>
            <a:pPr marL="285750" indent="-285750">
              <a:buFont typeface="Wingdings" panose="05000000000000000000" pitchFamily="2" charset="2"/>
              <a:buChar char="q"/>
            </a:pPr>
            <a:r>
              <a:rPr lang="en-US" sz="2000" dirty="0">
                <a:solidFill>
                  <a:srgbClr val="000000"/>
                </a:solidFill>
                <a:latin typeface="Trebuchet MS"/>
                <a:ea typeface="+mn-lt"/>
                <a:cs typeface="+mn-lt"/>
              </a:rPr>
              <a:t>The modeling phase involves data preprocessing, feature selection, and the implementation of machine learning algorithms such as supervised learning classifier</a:t>
            </a:r>
            <a:endParaRPr lang="en-US" sz="2000" dirty="0">
              <a:solidFill>
                <a:srgbClr val="000000"/>
              </a:solidFill>
              <a:latin typeface="Trebuchet MS" panose="020B0603020202020204" pitchFamily="34" charset="0"/>
              <a:cs typeface="Calibri"/>
            </a:endParaRPr>
          </a:p>
          <a:p>
            <a:pPr marL="285750" indent="-285750">
              <a:buFont typeface="Wingdings" panose="05000000000000000000" pitchFamily="2" charset="2"/>
              <a:buChar char="q"/>
            </a:pPr>
            <a:endParaRPr lang="en-US" sz="2000" dirty="0">
              <a:latin typeface="Trebuchet MS" panose="020B0603020202020204" pitchFamily="34" charset="0"/>
            </a:endParaRPr>
          </a:p>
          <a:p>
            <a:pPr marL="285750" indent="-285750">
              <a:buFont typeface="Wingdings" panose="05000000000000000000" pitchFamily="2" charset="2"/>
              <a:buChar char="q"/>
            </a:pPr>
            <a:r>
              <a:rPr lang="en-US" sz="2000" dirty="0">
                <a:solidFill>
                  <a:srgbClr val="000000"/>
                </a:solidFill>
                <a:latin typeface="Trebuchet MS"/>
                <a:ea typeface="+mn-lt"/>
                <a:cs typeface="+mn-lt"/>
              </a:rPr>
              <a:t>The models are trained on labeled datasets containing both genuine and fraudulent transactions, allowing them to learn patterns indicative of fraudulent behavior.</a:t>
            </a:r>
            <a:endParaRPr lang="en-US" sz="2000" dirty="0">
              <a:solidFill>
                <a:srgbClr val="000000"/>
              </a:solidFill>
              <a:latin typeface="Trebuchet MS" panose="020B0603020202020204" pitchFamily="34" charset="0"/>
            </a:endParaRPr>
          </a:p>
          <a:p>
            <a:pPr marL="285750" indent="-285750">
              <a:buFont typeface="Wingdings" panose="05000000000000000000" pitchFamily="2" charset="2"/>
              <a:buChar char="q"/>
            </a:pPr>
            <a:endParaRPr lang="en-US" sz="2000" dirty="0">
              <a:latin typeface="Trebuchet MS" panose="020B0603020202020204" pitchFamily="34" charset="0"/>
            </a:endParaRPr>
          </a:p>
          <a:p>
            <a:pPr marL="285750" indent="-285750">
              <a:buFont typeface="Wingdings" panose="05000000000000000000" pitchFamily="2" charset="2"/>
              <a:buChar char="q"/>
            </a:pPr>
            <a:r>
              <a:rPr lang="en-US" sz="2000" dirty="0">
                <a:solidFill>
                  <a:srgbClr val="000000"/>
                </a:solidFill>
                <a:latin typeface="Trebuchet MS"/>
                <a:ea typeface="+mn-lt"/>
                <a:cs typeface="+mn-lt"/>
              </a:rPr>
              <a:t>Evaluating model performance using a separate test dataset, calculating metrics like accuracy.</a:t>
            </a:r>
            <a:endParaRPr lang="en-US" sz="2000" dirty="0">
              <a:solidFill>
                <a:srgbClr val="000000"/>
              </a:solidFill>
              <a:latin typeface="Trebuchet MS" panose="020B0603020202020204" pitchFamily="34" charset="0"/>
            </a:endParaRPr>
          </a:p>
          <a:p>
            <a:pPr marL="285750" indent="-285750">
              <a:buFont typeface="Wingdings" panose="05000000000000000000" pitchFamily="2" charset="2"/>
              <a:buChar char="q"/>
            </a:pPr>
            <a:endParaRPr lang="en-US" dirty="0">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TotalTime>
  <Words>607</Words>
  <Application>Microsoft Office PowerPoint</Application>
  <PresentationFormat>Widescreen</PresentationFormat>
  <Paragraphs>76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Devadharshni M 711721244012 III B.Tech CSBS KGiSL Institute of Technology</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SHARMI JENITHA S 711721244049 III Btech CSBS KGiSL Institute of Technology</dc:title>
  <dc:creator>Subhashnini L</dc:creator>
  <cp:lastModifiedBy>Aravindhan v</cp:lastModifiedBy>
  <cp:revision>193</cp:revision>
  <dcterms:created xsi:type="dcterms:W3CDTF">2024-04-03T09:01:14Z</dcterms:created>
  <dcterms:modified xsi:type="dcterms:W3CDTF">2024-04-24T14:49:50Z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