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AD610-3458-EE99-2827-B48AE30A8D79}" v="254" dt="2024-04-24T16:41:40.882"/>
    <p1510:client id="{827A502B-20CF-8209-2A61-575B20B1EE00}" v="248" dt="2024-04-24T05:52:09.7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62200" y="132123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38730" y="4391385"/>
            <a:ext cx="7595869" cy="1432443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SURYA K.B</a:t>
            </a:r>
            <a:br>
              <a:rPr lang="en-IN" spc="15" dirty="0"/>
            </a:br>
            <a:r>
              <a:rPr lang="en-IN" sz="2000" spc="15" dirty="0"/>
              <a:t>711721244056</a:t>
            </a:r>
            <a:br>
              <a:rPr lang="en-IN" sz="2000" spc="15" dirty="0"/>
            </a:br>
            <a:r>
              <a:rPr lang="en-IN" sz="2000" spc="15" dirty="0"/>
              <a:t>III </a:t>
            </a:r>
            <a:r>
              <a:rPr lang="en-IN" sz="2000" spc="15" dirty="0" err="1"/>
              <a:t>B.Tech</a:t>
            </a:r>
            <a:r>
              <a:rPr lang="en-IN" sz="2000" spc="15" dirty="0"/>
              <a:t> CSBS</a:t>
            </a:r>
            <a:br>
              <a:rPr lang="en-IN" sz="2000" spc="15" dirty="0"/>
            </a:br>
            <a:r>
              <a:rPr lang="en-IN" sz="2000" spc="15" dirty="0" err="1"/>
              <a:t>KGiSL</a:t>
            </a:r>
            <a:r>
              <a:rPr lang="en-IN" sz="2000" spc="15" dirty="0"/>
              <a:t> Institute of Technology</a:t>
            </a:r>
            <a:endParaRPr sz="2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715000" y="2442382"/>
            <a:ext cx="1859280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endParaRPr lang="en-US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D48A-8243-B542-3BDA-8A8CA168196F}"/>
              </a:ext>
            </a:extLst>
          </p:cNvPr>
          <p:cNvSpPr txBox="1"/>
          <p:nvPr/>
        </p:nvSpPr>
        <p:spPr>
          <a:xfrm>
            <a:off x="4335049" y="736523"/>
            <a:ext cx="433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rebuchet MS" panose="020B0603020202020204" pitchFamily="34" charset="0"/>
              </a:rPr>
              <a:t>CAPSTONE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31DBD-909C-150A-1436-57A2A770B832}"/>
              </a:ext>
            </a:extLst>
          </p:cNvPr>
          <p:cNvSpPr txBox="1"/>
          <p:nvPr/>
        </p:nvSpPr>
        <p:spPr>
          <a:xfrm>
            <a:off x="4800600" y="1548368"/>
            <a:ext cx="433863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spc="10" dirty="0">
                <a:solidFill>
                  <a:srgbClr val="2D936B"/>
                </a:solidFill>
                <a:latin typeface="Trebuchet MS"/>
              </a:rPr>
              <a:t> STOCK PRICE PREDICTION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8E393-D7C4-5575-E734-ECE21529B354}"/>
              </a:ext>
            </a:extLst>
          </p:cNvPr>
          <p:cNvSpPr txBox="1"/>
          <p:nvPr/>
        </p:nvSpPr>
        <p:spPr>
          <a:xfrm>
            <a:off x="5715000" y="3975948"/>
            <a:ext cx="18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 dirty="0">
                <a:solidFill>
                  <a:srgbClr val="2D936B"/>
                </a:solidFill>
                <a:latin typeface="Trebuchet MS"/>
                <a:cs typeface="Trebuchet MS"/>
              </a:rPr>
              <a:t>Presented By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708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77" y="22886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9365" y="6077604"/>
            <a:ext cx="887781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https://drive.google.com/file/d/1IrPQWM3xEQwQ4SzJk_tm11NFAVxCirzu/view?usp=sharing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335F7F-F9B5-CD99-BD66-6CCA0B7E3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" y="1142999"/>
            <a:ext cx="8220075" cy="4419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454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0260" y="667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F1536-EC7E-8EAF-65C1-8AA565593A33}"/>
              </a:ext>
            </a:extLst>
          </p:cNvPr>
          <p:cNvSpPr txBox="1"/>
          <p:nvPr/>
        </p:nvSpPr>
        <p:spPr>
          <a:xfrm>
            <a:off x="689230" y="2568476"/>
            <a:ext cx="86486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rebuchet MS"/>
              </a:rPr>
              <a:t>STOCK PRICE PREDICTION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0A6-D935-6E41-637B-15903BF0BCF4}"/>
              </a:ext>
            </a:extLst>
          </p:cNvPr>
          <p:cNvSpPr txBox="1"/>
          <p:nvPr/>
        </p:nvSpPr>
        <p:spPr>
          <a:xfrm>
            <a:off x="2209800" y="1126031"/>
            <a:ext cx="5983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Trebuchet MS" panose="020B0603020202020204" pitchFamily="34" charset="0"/>
              </a:rPr>
              <a:t>1. Problem Statement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2. Project Overview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3. End Users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4. Solution and Value Proposition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5. The Wow Factor in Your Solution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6. Modelling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7. Results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4" y="10603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303" y="719552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DE39B-833A-8732-F8DE-2C847D4CC2A6}"/>
              </a:ext>
            </a:extLst>
          </p:cNvPr>
          <p:cNvSpPr txBox="1"/>
          <p:nvPr/>
        </p:nvSpPr>
        <p:spPr>
          <a:xfrm>
            <a:off x="459605" y="2765440"/>
            <a:ext cx="776151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b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Predicting stock prices is complex despite tools &amp; data. Insights from forecasts empower decisions in finance.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1687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489" y="26357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7227F-2FBB-BC9E-318D-2BAFD9B8E9FF}"/>
              </a:ext>
            </a:extLst>
          </p:cNvPr>
          <p:cNvSpPr txBox="1"/>
          <p:nvPr/>
        </p:nvSpPr>
        <p:spPr>
          <a:xfrm>
            <a:off x="498201" y="1998226"/>
            <a:ext cx="8575023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cs typeface="Calibri"/>
              </a:rPr>
              <a:t>The main aim of this project is to create a reliable predictive model for stock price forecasting, using advanced machine learning algorithms.</a:t>
            </a: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cs typeface="Calibri"/>
              </a:rPr>
              <a:t> In the dynamic realm of financial markets, predicting stock prices is crucial for investors, traders, and analysts. Accurate predictions offer insights for informed decision-making, portfolio optimization, and risk management.</a:t>
            </a:r>
            <a:endParaRPr lang="en-US" sz="2000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endParaRPr lang="en-US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13253" y="10861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740" y="568204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9355E-4F6F-6402-D8AB-C4F45AB505FD}"/>
              </a:ext>
            </a:extLst>
          </p:cNvPr>
          <p:cNvSpPr txBox="1"/>
          <p:nvPr/>
        </p:nvSpPr>
        <p:spPr>
          <a:xfrm>
            <a:off x="568823" y="2028216"/>
            <a:ext cx="865409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Individual investors: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Those managing personal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investment portfolios.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Institutional investors: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Entities like hedge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funds, mutual funds,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and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pension funds.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Traders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Both day traders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and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swing traders seeking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to capitalize on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market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movements.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Financial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analysts: Professionals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analyzing stock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performance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for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investment recommendations.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Risk managers: Individuals responsible for assessing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and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mitigating financial risks.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Algorithmic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trading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systems: Automated systems executing trades based on predictive models</a:t>
            </a:r>
            <a:endParaRPr lang="en-US" dirty="0">
              <a:latin typeface="Times New Roman"/>
            </a:endParaRPr>
          </a:p>
          <a:p>
            <a:pPr algn="l"/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4023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36" y="3373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5CAD6-6756-B29D-1C2C-2F9F21DBF503}"/>
              </a:ext>
            </a:extLst>
          </p:cNvPr>
          <p:cNvSpPr txBox="1"/>
          <p:nvPr/>
        </p:nvSpPr>
        <p:spPr>
          <a:xfrm>
            <a:off x="2817633" y="1717218"/>
            <a:ext cx="7309236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Employs advanced machine learning algorithms to examine past stock data, market trends, and pertinent variables, yielding precise forecasts of future stock movements.</a:t>
            </a: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Provides up-to-the-minute stock price forecasts, empowering users to stay abreast of market shifts and adapt their strategies promptly.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Facilitates customized alerts tailored to individual preferences, alerting users to specific stock price thresholds or forecast outcomes, facilitating timely responses to potential trading opportunities or risk management needs.</a:t>
            </a:r>
            <a:endParaRPr lang="en-US" sz="2000" dirty="0">
              <a:latin typeface="Times New Roman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9659" y="99402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58158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0CD79-C807-3F14-876C-EA1C39DB3276}"/>
              </a:ext>
            </a:extLst>
          </p:cNvPr>
          <p:cNvSpPr txBox="1"/>
          <p:nvPr/>
        </p:nvSpPr>
        <p:spPr>
          <a:xfrm>
            <a:off x="1948542" y="1695487"/>
            <a:ext cx="7965982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Our platform integrates a dynamic learning engine that constantly adjusts and improves, absorbing insights from market behavior, user engagement, and current events to enhance its predictive accuracy progressively.</a:t>
            </a: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Going beyond raw data and forecasts, our platform offers intuitive insights that offer nuanced understanding and contextual analysis.</a:t>
            </a: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Calibri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Picture having a personalized AI assistant attuned to your individual investment objectives, risk appetite, and preferences.</a:t>
            </a: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Trebuchet MS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4F296-CE5F-5D37-AE06-ABCEEADB738B}"/>
              </a:ext>
            </a:extLst>
          </p:cNvPr>
          <p:cNvSpPr txBox="1"/>
          <p:nvPr/>
        </p:nvSpPr>
        <p:spPr>
          <a:xfrm>
            <a:off x="750660" y="1382486"/>
            <a:ext cx="8001000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Times New Roman"/>
              </a:rPr>
              <a:t>A commonly used statistical technique for examining and predicting time-series data. It encompasses various elements of time series, including seasonality, trend, and noise.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Times New Roman"/>
              </a:rPr>
              <a:t>A straightforward model that establishes a linear connection between dependent and independent variables.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+mn-lt"/>
                <a:cs typeface="Times New Roman"/>
              </a:rPr>
              <a:t>A category of neural networks specifically crafted for sequential data, adept at capturing temporal relationships within time-series data.</a:t>
            </a: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673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SURYA K.B 711721244056 III B.Tech CSBS KGiSL Institute of Technology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SHARMI JENITHA S 711721244049 III Btech CSBS KGiSL Institute of Technology</dc:title>
  <dc:creator>Subhashnini L</dc:creator>
  <cp:lastModifiedBy>Aravindhan v</cp:lastModifiedBy>
  <cp:revision>263</cp:revision>
  <dcterms:created xsi:type="dcterms:W3CDTF">2024-04-03T09:01:14Z</dcterms:created>
  <dcterms:modified xsi:type="dcterms:W3CDTF">2024-04-24T17:15:33Z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