
<file path=[Content_Types].xml><?xml version="1.0" encoding="utf-8"?>
<Types xmlns="http://schemas.openxmlformats.org/package/2006/content-types">
  <Override PartName="/_rels/.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9.png" ContentType="image/png"/>
  <Override PartName="/ppt/media/image8.png" ContentType="image/png"/>
  <Override PartName="/ppt/media/image7.png" ContentType="image/png"/>
  <Override PartName="/ppt/media/image6.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9"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0"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4"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5"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8" name="PlaceHolder 3"/>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39" name="" descr=""/>
          <p:cNvPicPr/>
          <p:nvPr/>
        </p:nvPicPr>
        <p:blipFill>
          <a:blip r:embed="rId2"/>
          <a:stretch/>
        </p:blipFill>
        <p:spPr>
          <a:xfrm>
            <a:off x="3602880" y="1604520"/>
            <a:ext cx="4984920" cy="3977280"/>
          </a:xfrm>
          <a:prstGeom prst="rect">
            <a:avLst/>
          </a:prstGeom>
          <a:ln>
            <a:noFill/>
          </a:ln>
        </p:spPr>
      </p:pic>
      <p:pic>
        <p:nvPicPr>
          <p:cNvPr id="40" name="" descr=""/>
          <p:cNvPicPr/>
          <p:nvPr/>
        </p:nvPicPr>
        <p:blipFill>
          <a:blip r:embed="rId3"/>
          <a:stretch/>
        </p:blipFill>
        <p:spPr>
          <a:xfrm>
            <a:off x="36028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8"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576000" y="712800"/>
            <a:ext cx="11028600" cy="2898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7"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8"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9" name="PlaceHolder 4"/>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1"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2"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3"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7"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9"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0"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2"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3"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4"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5"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7"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8" name="PlaceHolder 3"/>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79" name="" descr=""/>
          <p:cNvPicPr/>
          <p:nvPr/>
        </p:nvPicPr>
        <p:blipFill>
          <a:blip r:embed="rId2"/>
          <a:stretch/>
        </p:blipFill>
        <p:spPr>
          <a:xfrm>
            <a:off x="3602880" y="1604520"/>
            <a:ext cx="4984920" cy="3977280"/>
          </a:xfrm>
          <a:prstGeom prst="rect">
            <a:avLst/>
          </a:prstGeom>
          <a:ln>
            <a:noFill/>
          </a:ln>
        </p:spPr>
      </p:pic>
      <p:pic>
        <p:nvPicPr>
          <p:cNvPr id="80" name="" descr=""/>
          <p:cNvPicPr/>
          <p:nvPr/>
        </p:nvPicPr>
        <p:blipFill>
          <a:blip r:embed="rId3"/>
          <a:stretch/>
        </p:blipFill>
        <p:spPr>
          <a:xfrm>
            <a:off x="360288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8"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0"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2"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3" name="PlaceHolder 3"/>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576000" y="712800"/>
            <a:ext cx="11028600" cy="2898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7"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8"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9" name="PlaceHolder 4"/>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1"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2"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3"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5"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6"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7"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9"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0"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2"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3"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4"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5"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7"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8" name="PlaceHolder 3"/>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119" name="" descr=""/>
          <p:cNvPicPr/>
          <p:nvPr/>
        </p:nvPicPr>
        <p:blipFill>
          <a:blip r:embed="rId2"/>
          <a:stretch/>
        </p:blipFill>
        <p:spPr>
          <a:xfrm>
            <a:off x="3602880" y="1604520"/>
            <a:ext cx="4984920" cy="3977280"/>
          </a:xfrm>
          <a:prstGeom prst="rect">
            <a:avLst/>
          </a:prstGeom>
          <a:ln>
            <a:noFill/>
          </a:ln>
        </p:spPr>
      </p:pic>
      <p:pic>
        <p:nvPicPr>
          <p:cNvPr id="120" name="" descr=""/>
          <p:cNvPicPr/>
          <p:nvPr/>
        </p:nvPicPr>
        <p:blipFill>
          <a:blip r:embed="rId3"/>
          <a:stretch/>
        </p:blipFill>
        <p:spPr>
          <a:xfrm>
            <a:off x="3602880" y="1604520"/>
            <a:ext cx="4984920" cy="39772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76000" y="712800"/>
            <a:ext cx="11028600" cy="2898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7"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2240" cy="9396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CustomShape 2"/>
          <p:cNvSpPr/>
          <p:nvPr/>
        </p:nvSpPr>
        <p:spPr>
          <a:xfrm>
            <a:off x="8042040" y="453600"/>
            <a:ext cx="3702240" cy="9756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240" cy="9036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
          <p:cNvPicPr/>
          <p:nvPr/>
        </p:nvPicPr>
        <p:blipFill>
          <a:blip r:embed="rId2"/>
          <a:stretch/>
        </p:blipFill>
        <p:spPr>
          <a:xfrm>
            <a:off x="10485000" y="6437880"/>
            <a:ext cx="1124640" cy="363960"/>
          </a:xfrm>
          <a:prstGeom prst="rect">
            <a:avLst/>
          </a:prstGeom>
          <a:ln>
            <a:noFill/>
          </a:ln>
        </p:spPr>
      </p:pic>
      <p:sp>
        <p:nvSpPr>
          <p:cNvPr id="4" name="CustomShape 4"/>
          <p:cNvSpPr/>
          <p:nvPr/>
        </p:nvSpPr>
        <p:spPr>
          <a:xfrm>
            <a:off x="446400" y="3085920"/>
            <a:ext cx="11297880" cy="333720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76000" y="712800"/>
            <a:ext cx="11028600" cy="6249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 name="PlaceHolder 6"/>
          <p:cNvSpPr>
            <a:spLocks noGrp="1"/>
          </p:cNvSpPr>
          <p:nvPr>
            <p:ph type="body"/>
          </p:nvPr>
        </p:nvSpPr>
        <p:spPr>
          <a:xfrm>
            <a:off x="609480" y="1604520"/>
            <a:ext cx="10972080" cy="3976560"/>
          </a:xfrm>
          <a:prstGeom prst="rect">
            <a:avLst/>
          </a:prstGeom>
        </p:spPr>
        <p:txBody>
          <a:bodyPr lIns="0" rIns="0" tIns="0" bIns="0"/>
          <a:p>
            <a:pPr marL="432000" indent="-324000">
              <a:buClr>
                <a:srgbClr val="000000"/>
              </a:buClr>
              <a:buSzPct val="45000"/>
              <a:buFont typeface="Wingdings" charset="2"/>
              <a:buChar char=""/>
            </a:pPr>
            <a:r>
              <a:rPr b="0" lang="en-IN" sz="1800" spc="-1" strike="noStrike">
                <a:solidFill>
                  <a:srgbClr val="000000"/>
                </a:solidFill>
                <a:uFill>
                  <a:solidFill>
                    <a:srgbClr val="ffffff"/>
                  </a:solidFill>
                </a:uFill>
                <a:latin typeface="Arial"/>
              </a:rPr>
              <a:t>Click to edit the outline text format</a:t>
            </a:r>
            <a:endParaRPr b="0" lang="en-IN"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1800" spc="-1" strike="noStrike">
                <a:solidFill>
                  <a:srgbClr val="000000"/>
                </a:solidFill>
                <a:uFill>
                  <a:solidFill>
                    <a:srgbClr val="ffffff"/>
                  </a:solidFill>
                </a:uFill>
                <a:latin typeface="Arial"/>
              </a:rPr>
              <a:t>Second Outline Level</a:t>
            </a:r>
            <a:endParaRPr b="0" lang="en-IN"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1800" spc="-1" strike="noStrike">
                <a:solidFill>
                  <a:srgbClr val="000000"/>
                </a:solidFill>
                <a:uFill>
                  <a:solidFill>
                    <a:srgbClr val="ffffff"/>
                  </a:solidFill>
                </a:uFill>
                <a:latin typeface="Arial"/>
              </a:rPr>
              <a:t>Third Outline Level</a:t>
            </a:r>
            <a:endParaRPr b="0" lang="en-IN"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1800" spc="-1" strike="noStrike">
                <a:solidFill>
                  <a:srgbClr val="000000"/>
                </a:solidFill>
                <a:uFill>
                  <a:solidFill>
                    <a:srgbClr val="ffffff"/>
                  </a:solidFill>
                </a:uFill>
                <a:latin typeface="Arial"/>
              </a:rPr>
              <a:t>Fourth Outline Level</a:t>
            </a:r>
            <a:endParaRPr b="0" lang="en-IN"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Fifth Outline Level</a:t>
            </a:r>
            <a:endParaRPr b="0" lang="en-IN"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Sixth Outline Level</a:t>
            </a:r>
            <a:endParaRPr b="0" lang="en-IN"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Seventh Outline Level</a:t>
            </a:r>
            <a:endParaRPr b="0" lang="en-IN"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CustomShape 1"/>
          <p:cNvSpPr/>
          <p:nvPr/>
        </p:nvSpPr>
        <p:spPr>
          <a:xfrm>
            <a:off x="446400" y="457200"/>
            <a:ext cx="3702240" cy="9396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2" name="CustomShape 2"/>
          <p:cNvSpPr/>
          <p:nvPr/>
        </p:nvSpPr>
        <p:spPr>
          <a:xfrm>
            <a:off x="8042040" y="453600"/>
            <a:ext cx="3702240" cy="9756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3" name="CustomShape 3"/>
          <p:cNvSpPr/>
          <p:nvPr/>
        </p:nvSpPr>
        <p:spPr>
          <a:xfrm>
            <a:off x="4241880" y="457200"/>
            <a:ext cx="3702240" cy="9036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4" name="Picture 7" descr=""/>
          <p:cNvPicPr/>
          <p:nvPr/>
        </p:nvPicPr>
        <p:blipFill>
          <a:blip r:embed="rId2"/>
          <a:stretch/>
        </p:blipFill>
        <p:spPr>
          <a:xfrm>
            <a:off x="10485000" y="6437880"/>
            <a:ext cx="1124640" cy="363960"/>
          </a:xfrm>
          <a:prstGeom prst="rect">
            <a:avLst/>
          </a:prstGeom>
          <a:ln>
            <a:noFill/>
          </a:ln>
        </p:spPr>
      </p:pic>
      <p:sp>
        <p:nvSpPr>
          <p:cNvPr id="45" name="PlaceHolder 4"/>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46" name="PlaceHolder 5"/>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1" name="CustomShape 1"/>
          <p:cNvSpPr/>
          <p:nvPr/>
        </p:nvSpPr>
        <p:spPr>
          <a:xfrm>
            <a:off x="446400" y="457200"/>
            <a:ext cx="3702240" cy="9396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2" name="CustomShape 2"/>
          <p:cNvSpPr/>
          <p:nvPr/>
        </p:nvSpPr>
        <p:spPr>
          <a:xfrm>
            <a:off x="8042040" y="453600"/>
            <a:ext cx="3702240" cy="9756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3" name="CustomShape 3"/>
          <p:cNvSpPr/>
          <p:nvPr/>
        </p:nvSpPr>
        <p:spPr>
          <a:xfrm>
            <a:off x="4241880" y="457200"/>
            <a:ext cx="3702240" cy="9036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84" name="Picture 7" descr=""/>
          <p:cNvPicPr/>
          <p:nvPr/>
        </p:nvPicPr>
        <p:blipFill>
          <a:blip r:embed="rId2"/>
          <a:stretch/>
        </p:blipFill>
        <p:spPr>
          <a:xfrm>
            <a:off x="10485000" y="6437880"/>
            <a:ext cx="1124640" cy="363960"/>
          </a:xfrm>
          <a:prstGeom prst="rect">
            <a:avLst/>
          </a:prstGeom>
          <a:ln>
            <a:noFill/>
          </a:ln>
        </p:spPr>
      </p:pic>
      <p:sp>
        <p:nvSpPr>
          <p:cNvPr id="85" name="PlaceHolder 4"/>
          <p:cNvSpPr>
            <a:spLocks noGrp="1"/>
          </p:cNvSpPr>
          <p:nvPr>
            <p:ph type="title"/>
          </p:nvPr>
        </p:nvSpPr>
        <p:spPr>
          <a:xfrm>
            <a:off x="576000" y="712800"/>
            <a:ext cx="11028600" cy="6249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6" name="PlaceHolder 5"/>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1359000" y="1821600"/>
            <a:ext cx="9142920" cy="97668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IN" sz="3600" spc="-1" strike="noStrike" cap="all">
                <a:solidFill>
                  <a:srgbClr val="1cade4"/>
                </a:solidFill>
                <a:uFill>
                  <a:solidFill>
                    <a:srgbClr val="ffffff"/>
                  </a:solidFill>
                </a:uFill>
                <a:latin typeface="Arial"/>
                <a:ea typeface="DejaVu Sans"/>
              </a:rPr>
              <a:t>KEYLOGGER</a:t>
            </a:r>
            <a:endParaRPr b="0" lang="en-IN" sz="1800" spc="-1" strike="noStrike">
              <a:solidFill>
                <a:srgbClr val="000000"/>
              </a:solidFill>
              <a:uFill>
                <a:solidFill>
                  <a:srgbClr val="ffffff"/>
                </a:solidFill>
              </a:uFill>
              <a:latin typeface="Arial"/>
            </a:endParaRPr>
          </a:p>
        </p:txBody>
      </p:sp>
      <p:sp>
        <p:nvSpPr>
          <p:cNvPr id="122" name="CustomShape 2"/>
          <p:cNvSpPr/>
          <p:nvPr/>
        </p:nvSpPr>
        <p:spPr>
          <a:xfrm>
            <a:off x="-329760" y="1034280"/>
            <a:ext cx="12725640" cy="578520"/>
          </a:xfrm>
          <a:prstGeom prst="rect">
            <a:avLst/>
          </a:prstGeom>
          <a:noFill/>
          <a:ln>
            <a:noFill/>
          </a:ln>
        </p:spPr>
        <p:style>
          <a:lnRef idx="0"/>
          <a:fillRef idx="0"/>
          <a:effectRef idx="0"/>
          <a:fontRef idx="minor"/>
        </p:style>
        <p:txBody>
          <a:bodyPr lIns="90000" rIns="90000" tIns="45000" bIns="45000"/>
          <a:p>
            <a:pPr algn="ctr">
              <a:lnSpc>
                <a:spcPct val="100000"/>
              </a:lnSpc>
            </a:pPr>
            <a:r>
              <a:rPr b="1" lang="en-IN" sz="3200" spc="-1" strike="noStrike">
                <a:solidFill>
                  <a:srgbClr val="1482ac"/>
                </a:solidFill>
                <a:uFill>
                  <a:solidFill>
                    <a:srgbClr val="ffffff"/>
                  </a:solidFill>
                </a:uFill>
                <a:latin typeface="Arial"/>
                <a:ea typeface="DejaVu Sans"/>
              </a:rPr>
              <a:t>CAPSTONE PROJECT</a:t>
            </a:r>
            <a:endParaRPr b="0" lang="en-IN" sz="1800" spc="-1" strike="noStrike">
              <a:solidFill>
                <a:srgbClr val="000000"/>
              </a:solidFill>
              <a:uFill>
                <a:solidFill>
                  <a:srgbClr val="ffffff"/>
                </a:solidFill>
              </a:uFill>
              <a:latin typeface="Arial"/>
            </a:endParaRPr>
          </a:p>
        </p:txBody>
      </p:sp>
      <p:sp>
        <p:nvSpPr>
          <p:cNvPr id="123" name="CustomShape 3"/>
          <p:cNvSpPr/>
          <p:nvPr/>
        </p:nvSpPr>
        <p:spPr>
          <a:xfrm>
            <a:off x="3117600" y="4586400"/>
            <a:ext cx="7979040" cy="700920"/>
          </a:xfrm>
          <a:prstGeom prst="rect">
            <a:avLst/>
          </a:prstGeom>
          <a:noFill/>
          <a:ln>
            <a:noFill/>
          </a:ln>
        </p:spPr>
        <p:style>
          <a:lnRef idx="0"/>
          <a:fillRef idx="0"/>
          <a:effectRef idx="0"/>
          <a:fontRef idx="minor"/>
        </p:style>
        <p:txBody>
          <a:bodyPr lIns="90000" rIns="90000" tIns="45000" bIns="45000"/>
          <a:p>
            <a:pPr>
              <a:lnSpc>
                <a:spcPct val="100000"/>
              </a:lnSpc>
            </a:pPr>
            <a:r>
              <a:rPr b="1" lang="en-IN" sz="2000" spc="-1" strike="noStrike">
                <a:solidFill>
                  <a:srgbClr val="1482ac"/>
                </a:solidFill>
                <a:uFill>
                  <a:solidFill>
                    <a:srgbClr val="ffffff"/>
                  </a:solidFill>
                </a:uFill>
                <a:latin typeface="Arial"/>
                <a:ea typeface="DejaVu Sans"/>
              </a:rPr>
              <a:t>Presented By:</a:t>
            </a:r>
            <a:endParaRPr b="0" lang="en-IN" sz="1800" spc="-1" strike="noStrike">
              <a:solidFill>
                <a:srgbClr val="000000"/>
              </a:solidFill>
              <a:uFill>
                <a:solidFill>
                  <a:srgbClr val="ffffff"/>
                </a:solidFill>
              </a:uFill>
              <a:latin typeface="Arial"/>
            </a:endParaRPr>
          </a:p>
          <a:p>
            <a:pPr>
              <a:lnSpc>
                <a:spcPct val="100000"/>
              </a:lnSpc>
            </a:pPr>
            <a:r>
              <a:rPr b="1" lang="en-IN" sz="2000" spc="-1" strike="noStrike">
                <a:solidFill>
                  <a:srgbClr val="1482ac"/>
                </a:solidFill>
                <a:uFill>
                  <a:solidFill>
                    <a:srgbClr val="ffffff"/>
                  </a:solidFill>
                </a:uFill>
                <a:latin typeface="Arial"/>
                <a:ea typeface="DejaVu Sans"/>
              </a:rPr>
              <a:t>1. SHRIRAM.U-A V C COLLEGE OF ENGINNERING -CSE</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581040" y="702000"/>
            <a:ext cx="11028600" cy="52920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References</a:t>
            </a:r>
            <a:endParaRPr b="0" lang="en-IN" sz="1800" spc="-1" strike="noStrike">
              <a:solidFill>
                <a:srgbClr val="000000"/>
              </a:solidFill>
              <a:uFill>
                <a:solidFill>
                  <a:srgbClr val="ffffff"/>
                </a:solidFill>
              </a:uFill>
              <a:latin typeface="Arial"/>
            </a:endParaRPr>
          </a:p>
        </p:txBody>
      </p:sp>
      <p:sp>
        <p:nvSpPr>
          <p:cNvPr id="141" name="CustomShape 2"/>
          <p:cNvSpPr/>
          <p:nvPr/>
        </p:nvSpPr>
        <p:spPr>
          <a:xfrm>
            <a:off x="581040" y="1302120"/>
            <a:ext cx="11028600" cy="4672080"/>
          </a:xfrm>
          <a:prstGeom prst="rect">
            <a:avLst/>
          </a:prstGeom>
          <a:noFill/>
          <a:ln>
            <a:noFill/>
          </a:ln>
        </p:spPr>
        <p:style>
          <a:lnRef idx="0"/>
          <a:fillRef idx="0"/>
          <a:effectRef idx="0"/>
          <a:fontRef idx="minor"/>
        </p:style>
        <p:txBody>
          <a:bodyPr lIns="90000" rIns="90000" tIns="45000" bIns="45000" anchor="ctr"/>
          <a:p>
            <a:pPr marL="305280" indent="-304200">
              <a:lnSpc>
                <a:spcPct val="100000"/>
              </a:lnSpc>
              <a:buClr>
                <a:srgbClr val="1cade4"/>
              </a:buClr>
              <a:buSzPct val="92000"/>
              <a:buFont typeface="Wingdings 2" charset="2"/>
              <a:buChar char=""/>
            </a:pPr>
            <a:r>
              <a:rPr b="0" lang="en-IN" sz="2400" spc="-1" strike="noStrike">
                <a:solidFill>
                  <a:srgbClr val="0f0f0f"/>
                </a:solidFill>
                <a:uFill>
                  <a:solidFill>
                    <a:srgbClr val="ffffff"/>
                  </a:solidFill>
                </a:uFill>
                <a:latin typeface="Franklin Gothic Book"/>
                <a:ea typeface="Franklin Gothic Book"/>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b="0" lang="en-IN"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1463040" y="2766240"/>
            <a:ext cx="9297720" cy="132444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IN" sz="2800" spc="-1" strike="noStrike" cap="all">
                <a:solidFill>
                  <a:srgbClr val="002060"/>
                </a:solidFill>
                <a:uFill>
                  <a:solidFill>
                    <a:srgbClr val="ffffff"/>
                  </a:solidFill>
                </a:uFill>
                <a:latin typeface="Arial"/>
                <a:ea typeface="DejaVu Sans"/>
              </a:rPr>
              <a:t>THANK YOU</a:t>
            </a:r>
            <a:endParaRPr b="0" lang="en-IN"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849600" y="558360"/>
            <a:ext cx="10514520" cy="1324440"/>
          </a:xfrm>
          <a:prstGeom prst="rect">
            <a:avLst/>
          </a:prstGeom>
          <a:noFill/>
          <a:ln>
            <a:noFill/>
          </a:ln>
        </p:spPr>
        <p:style>
          <a:lnRef idx="0"/>
          <a:fillRef idx="0"/>
          <a:effectRef idx="0"/>
          <a:fontRef idx="minor"/>
        </p:style>
        <p:txBody>
          <a:bodyPr lIns="90000" rIns="90000" tIns="45000" bIns="45000" anchor="b"/>
          <a:p>
            <a:pPr>
              <a:lnSpc>
                <a:spcPct val="100000"/>
              </a:lnSpc>
            </a:pPr>
            <a:r>
              <a:rPr b="1" lang="en-IN" sz="2800" spc="-1" strike="noStrike" cap="all">
                <a:solidFill>
                  <a:srgbClr val="002060"/>
                </a:solidFill>
                <a:uFill>
                  <a:solidFill>
                    <a:srgbClr val="ffffff"/>
                  </a:solidFill>
                </a:uFill>
                <a:latin typeface="Arial"/>
                <a:ea typeface="DejaVu Sans"/>
              </a:rPr>
              <a:t>OUTLINE</a:t>
            </a:r>
            <a:endParaRPr b="0" lang="en-IN" sz="1800" spc="-1" strike="noStrike">
              <a:solidFill>
                <a:srgbClr val="000000"/>
              </a:solidFill>
              <a:uFill>
                <a:solidFill>
                  <a:srgbClr val="ffffff"/>
                </a:solidFill>
              </a:uFill>
              <a:latin typeface="Arial"/>
            </a:endParaRPr>
          </a:p>
        </p:txBody>
      </p:sp>
      <p:sp>
        <p:nvSpPr>
          <p:cNvPr id="125" name="CustomShape 2"/>
          <p:cNvSpPr/>
          <p:nvPr/>
        </p:nvSpPr>
        <p:spPr>
          <a:xfrm>
            <a:off x="838080" y="1618920"/>
            <a:ext cx="11017800" cy="5238000"/>
          </a:xfrm>
          <a:prstGeom prst="rect">
            <a:avLst/>
          </a:prstGeom>
          <a:noFill/>
          <a:ln>
            <a:noFill/>
          </a:ln>
        </p:spPr>
        <p:style>
          <a:lnRef idx="0"/>
          <a:fillRef idx="0"/>
          <a:effectRef idx="0"/>
          <a:fontRef idx="minor"/>
        </p:style>
        <p:txBody>
          <a:bodyPr lIns="90000" rIns="90000" tIns="45000" bIns="45000"/>
          <a:p>
            <a:pPr>
              <a:lnSpc>
                <a:spcPct val="100000"/>
              </a:lnSpc>
            </a:pPr>
            <a:r>
              <a:rPr b="1" lang="en-IN" sz="2000" spc="-1" strike="noStrike">
                <a:solidFill>
                  <a:srgbClr val="404040"/>
                </a:solidFill>
                <a:uFill>
                  <a:solidFill>
                    <a:srgbClr val="ffffff"/>
                  </a:solidFill>
                </a:uFill>
                <a:latin typeface="Arial"/>
                <a:ea typeface="Franklin Gothic Book"/>
              </a:rPr>
              <a:t>  </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Problem Statement </a:t>
            </a:r>
            <a:r>
              <a:rPr b="0" lang="en-IN" sz="2000" spc="-1" strike="noStrike">
                <a:solidFill>
                  <a:srgbClr val="404040"/>
                </a:solidFill>
                <a:uFill>
                  <a:solidFill>
                    <a:srgbClr val="ffffff"/>
                  </a:solidFill>
                </a:uFill>
                <a:latin typeface="Arial"/>
                <a:ea typeface="Franklin Gothic Book"/>
              </a:rPr>
              <a:t>(Should not include solution)</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Proposed System/Solution</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System Development Approach </a:t>
            </a:r>
            <a:r>
              <a:rPr b="0" lang="en-IN" sz="2000" spc="-1" strike="noStrike">
                <a:solidFill>
                  <a:srgbClr val="404040"/>
                </a:solidFill>
                <a:uFill>
                  <a:solidFill>
                    <a:srgbClr val="ffffff"/>
                  </a:solidFill>
                </a:uFill>
                <a:latin typeface="Arial"/>
                <a:ea typeface="Franklin Gothic Book"/>
              </a:rPr>
              <a:t>(Technology Used) </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Algorithm &amp; Deployment  </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Result (Output Image)</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Conclusion</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Future Scope</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References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581040" y="702000"/>
            <a:ext cx="11028600" cy="52920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DejaVu Sans"/>
              </a:rPr>
              <a:t>Problem Statement</a:t>
            </a:r>
            <a:endParaRPr b="0" lang="en-IN" sz="1800" spc="-1" strike="noStrike">
              <a:solidFill>
                <a:srgbClr val="000000"/>
              </a:solidFill>
              <a:uFill>
                <a:solidFill>
                  <a:srgbClr val="ffffff"/>
                </a:solidFill>
              </a:uFill>
              <a:latin typeface="Arial"/>
            </a:endParaRPr>
          </a:p>
        </p:txBody>
      </p:sp>
      <p:sp>
        <p:nvSpPr>
          <p:cNvPr id="127" name="CustomShape 2"/>
          <p:cNvSpPr/>
          <p:nvPr/>
        </p:nvSpPr>
        <p:spPr>
          <a:xfrm>
            <a:off x="452520" y="1237680"/>
            <a:ext cx="11028600" cy="46720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3200" spc="-1" strike="noStrike">
                <a:solidFill>
                  <a:srgbClr val="0f0f0f"/>
                </a:solidFill>
                <a:uFill>
                  <a:solidFill>
                    <a:srgbClr val="ffffff"/>
                  </a:solidFill>
                </a:uFill>
                <a:latin typeface="Franklin Gothic Book"/>
                <a:ea typeface="Franklin Gothic Book"/>
              </a:rPr>
              <a:t>Example:</a:t>
            </a:r>
            <a:r>
              <a:rPr b="0" lang="en-IN" sz="2800" spc="-1" strike="noStrike">
                <a:solidFill>
                  <a:srgbClr val="0f0f0f"/>
                </a:solidFill>
                <a:uFill>
                  <a:solidFill>
                    <a:srgbClr val="ffffff"/>
                  </a:solidFill>
                </a:uFill>
                <a:latin typeface="Franklin Gothic Book"/>
                <a:ea typeface="Franklin Gothic Book"/>
              </a:rPr>
              <a:t> </a:t>
            </a:r>
            <a:r>
              <a:rPr b="0" lang="en-IN" sz="2400" spc="-1" strike="noStrike">
                <a:solidFill>
                  <a:srgbClr val="0f0f0f"/>
                </a:solidFill>
                <a:uFill>
                  <a:solidFill>
                    <a:srgbClr val="ffffff"/>
                  </a:solidFill>
                </a:uFill>
                <a:latin typeface="Franklin Gothic Book"/>
                <a:ea typeface="Franklin Gothic Book"/>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581040" y="702000"/>
            <a:ext cx="11028600" cy="52920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DejaVu Sans"/>
              </a:rPr>
              <a:t>Proposed Solution</a:t>
            </a:r>
            <a:endParaRPr b="0" lang="en-IN" sz="1800" spc="-1" strike="noStrike">
              <a:solidFill>
                <a:srgbClr val="000000"/>
              </a:solidFill>
              <a:uFill>
                <a:solidFill>
                  <a:srgbClr val="ffffff"/>
                </a:solidFill>
              </a:uFill>
              <a:latin typeface="Arial"/>
            </a:endParaRPr>
          </a:p>
        </p:txBody>
      </p:sp>
      <p:sp>
        <p:nvSpPr>
          <p:cNvPr id="129" name="CustomShape 2"/>
          <p:cNvSpPr/>
          <p:nvPr/>
        </p:nvSpPr>
        <p:spPr>
          <a:xfrm>
            <a:off x="441720" y="1087200"/>
            <a:ext cx="11612520" cy="5562720"/>
          </a:xfrm>
          <a:prstGeom prst="rect">
            <a:avLst/>
          </a:prstGeom>
          <a:noFill/>
          <a:ln>
            <a:noFill/>
          </a:ln>
        </p:spPr>
        <p:style>
          <a:lnRef idx="0"/>
          <a:fillRef idx="0"/>
          <a:effectRef idx="0"/>
          <a:fontRef idx="minor"/>
        </p:style>
        <p:txBody>
          <a:bodyPr lIns="90000" rIns="90000" tIns="45000" bIns="45000" anchor="ctr"/>
          <a:p>
            <a:pPr>
              <a:lnSpc>
                <a:spcPct val="100000"/>
              </a:lnSpc>
            </a:pP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Data Collection:</a:t>
            </a:r>
            <a:endParaRPr b="0" lang="en-IN" sz="1800" spc="-1" strike="noStrike">
              <a:solidFill>
                <a:srgbClr val="000000"/>
              </a:solidFill>
              <a:uFill>
                <a:solidFill>
                  <a:srgbClr val="ffffff"/>
                </a:solidFill>
              </a:uFill>
              <a:latin typeface="Arial"/>
            </a:endParaRPr>
          </a:p>
          <a:p>
            <a:pPr lvl="1" marL="630000" indent="-30420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Gather historical data on bike rentals, including time, date, location, and other relevant factors.</a:t>
            </a:r>
            <a:endParaRPr b="0" lang="en-IN" sz="1800" spc="-1" strike="noStrike">
              <a:solidFill>
                <a:srgbClr val="000000"/>
              </a:solidFill>
              <a:uFill>
                <a:solidFill>
                  <a:srgbClr val="ffffff"/>
                </a:solidFill>
              </a:uFill>
              <a:latin typeface="Arial"/>
            </a:endParaRPr>
          </a:p>
          <a:p>
            <a:pPr lvl="1" marL="630000" indent="-30420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Utilize real-time data sources, such as weather conditions, events, and holidays, to enhance prediction accuracy.</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Data Preprocessing:</a:t>
            </a:r>
            <a:endParaRPr b="0" lang="en-IN" sz="1800" spc="-1" strike="noStrike">
              <a:solidFill>
                <a:srgbClr val="000000"/>
              </a:solidFill>
              <a:uFill>
                <a:solidFill>
                  <a:srgbClr val="ffffff"/>
                </a:solidFill>
              </a:uFill>
              <a:latin typeface="Arial"/>
            </a:endParaRPr>
          </a:p>
          <a:p>
            <a:pPr lvl="1" marL="630000" indent="-30420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Clean and preprocess the collected data to handle missing values, outliers, and inconsistencies.</a:t>
            </a:r>
            <a:endParaRPr b="0" lang="en-IN" sz="1800" spc="-1" strike="noStrike">
              <a:solidFill>
                <a:srgbClr val="000000"/>
              </a:solidFill>
              <a:uFill>
                <a:solidFill>
                  <a:srgbClr val="ffffff"/>
                </a:solidFill>
              </a:uFill>
              <a:latin typeface="Arial"/>
            </a:endParaRPr>
          </a:p>
          <a:p>
            <a:pPr lvl="1" marL="630000" indent="-30420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Feature engineering to extract relevant features from the data that might impact bike demand.</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Machine Learning Algorithm:</a:t>
            </a:r>
            <a:endParaRPr b="0" lang="en-IN" sz="1800" spc="-1" strike="noStrike">
              <a:solidFill>
                <a:srgbClr val="000000"/>
              </a:solidFill>
              <a:uFill>
                <a:solidFill>
                  <a:srgbClr val="ffffff"/>
                </a:solidFill>
              </a:uFill>
              <a:latin typeface="Arial"/>
            </a:endParaRPr>
          </a:p>
          <a:p>
            <a:pPr lvl="1" marL="630000" indent="-30420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Implement a machine learning algorithm, such as a time-series forecasting model (e.g., ARIMA, SARIMA, or LSTM), to predict bike counts based on historical patterns.</a:t>
            </a:r>
            <a:endParaRPr b="0" lang="en-IN" sz="1800" spc="-1" strike="noStrike">
              <a:solidFill>
                <a:srgbClr val="000000"/>
              </a:solidFill>
              <a:uFill>
                <a:solidFill>
                  <a:srgbClr val="ffffff"/>
                </a:solidFill>
              </a:uFill>
              <a:latin typeface="Arial"/>
            </a:endParaRPr>
          </a:p>
          <a:p>
            <a:pPr lvl="1" marL="630000" indent="-30420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Consider incorporating other factors like weather conditions, day of the week, and special events to improve prediction accuracy.</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Deployment:</a:t>
            </a:r>
            <a:endParaRPr b="0" lang="en-IN" sz="1800" spc="-1" strike="noStrike">
              <a:solidFill>
                <a:srgbClr val="000000"/>
              </a:solidFill>
              <a:uFill>
                <a:solidFill>
                  <a:srgbClr val="ffffff"/>
                </a:solidFill>
              </a:uFill>
              <a:latin typeface="Arial"/>
            </a:endParaRPr>
          </a:p>
          <a:p>
            <a:pPr lvl="1" marL="630000" indent="-30420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Develop a user-friendly interface or application that provides real-time predictions for bike counts at different hours.</a:t>
            </a:r>
            <a:endParaRPr b="0" lang="en-IN" sz="1800" spc="-1" strike="noStrike">
              <a:solidFill>
                <a:srgbClr val="000000"/>
              </a:solidFill>
              <a:uFill>
                <a:solidFill>
                  <a:srgbClr val="ffffff"/>
                </a:solidFill>
              </a:uFill>
              <a:latin typeface="Arial"/>
            </a:endParaRPr>
          </a:p>
          <a:p>
            <a:pPr lvl="1" marL="630000" indent="-30420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Deploy the solution on a scalable and reliable platform, considering factors like server infrastructure, response time, and user accessibility.</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Evaluation:</a:t>
            </a:r>
            <a:endParaRPr b="0" lang="en-IN" sz="1800" spc="-1" strike="noStrike">
              <a:solidFill>
                <a:srgbClr val="000000"/>
              </a:solidFill>
              <a:uFill>
                <a:solidFill>
                  <a:srgbClr val="ffffff"/>
                </a:solidFill>
              </a:uFill>
              <a:latin typeface="Arial"/>
            </a:endParaRPr>
          </a:p>
          <a:p>
            <a:pPr lvl="1" marL="630000" indent="-30420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Assess the model's performance using appropriate metrics such as Mean Absolute Error (MAE), Root Mean Squared Error (RMSE), or other relevant metrics.</a:t>
            </a:r>
            <a:endParaRPr b="0" lang="en-IN" sz="1800" spc="-1" strike="noStrike">
              <a:solidFill>
                <a:srgbClr val="000000"/>
              </a:solidFill>
              <a:uFill>
                <a:solidFill>
                  <a:srgbClr val="ffffff"/>
                </a:solidFill>
              </a:uFill>
              <a:latin typeface="Arial"/>
            </a:endParaRPr>
          </a:p>
          <a:p>
            <a:pPr lvl="1" marL="630000" indent="-30420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Fine-tune the model based on feedback and continuous monitoring of prediction accuracy.</a:t>
            </a:r>
            <a:endParaRPr b="0" lang="en-IN" sz="1800" spc="-1" strike="noStrike">
              <a:solidFill>
                <a:srgbClr val="000000"/>
              </a:solidFill>
              <a:uFill>
                <a:solidFill>
                  <a:srgbClr val="ffffff"/>
                </a:solidFill>
              </a:uFill>
              <a:latin typeface="Arial"/>
            </a:endParaRPr>
          </a:p>
          <a:p>
            <a:pPr lvl="1" marL="630000" indent="-304200">
              <a:lnSpc>
                <a:spcPct val="100000"/>
              </a:lnSpc>
              <a:buClr>
                <a:srgbClr val="1cade4"/>
              </a:buClr>
              <a:buSzPct val="92000"/>
              <a:buFont typeface="Wingdings 2" charset="2"/>
              <a:buChar char=""/>
            </a:pPr>
            <a:r>
              <a:rPr b="0" lang="en-IN" sz="1200" spc="-1" strike="noStrike">
                <a:solidFill>
                  <a:srgbClr val="404040"/>
                </a:solidFill>
                <a:uFill>
                  <a:solidFill>
                    <a:srgbClr val="ffffff"/>
                  </a:solidFill>
                </a:uFill>
                <a:latin typeface="Franklin Gothic Book"/>
                <a:ea typeface="Franklin Gothic Book"/>
              </a:rPr>
              <a:t>Result: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581040" y="662400"/>
            <a:ext cx="11028600" cy="52920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System  Approach</a:t>
            </a:r>
            <a:endParaRPr b="0" lang="en-IN" sz="1800" spc="-1" strike="noStrike">
              <a:solidFill>
                <a:srgbClr val="000000"/>
              </a:solidFill>
              <a:uFill>
                <a:solidFill>
                  <a:srgbClr val="ffffff"/>
                </a:solidFill>
              </a:uFill>
              <a:latin typeface="Arial"/>
            </a:endParaRPr>
          </a:p>
        </p:txBody>
      </p:sp>
      <p:sp>
        <p:nvSpPr>
          <p:cNvPr id="131" name="CustomShape 2"/>
          <p:cNvSpPr/>
          <p:nvPr/>
        </p:nvSpPr>
        <p:spPr>
          <a:xfrm>
            <a:off x="581040" y="1302120"/>
            <a:ext cx="11028600" cy="467208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1800" spc="-1" strike="noStrike">
                <a:solidFill>
                  <a:srgbClr val="0f0f0f"/>
                </a:solidFill>
                <a:uFill>
                  <a:solidFill>
                    <a:srgbClr val="ffffff"/>
                  </a:solidFill>
                </a:uFill>
                <a:latin typeface="Franklin Gothic Book"/>
                <a:ea typeface="Franklin Gothic Book"/>
              </a:rPr>
              <a:t>The "System Approach" section outlines the overall strategy and methodology for developing and implementing the rental bike prediction system. Here's a suggested structure for this section:</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1800" spc="-1" strike="noStrike">
                <a:solidFill>
                  <a:srgbClr val="0f0f0f"/>
                </a:solidFill>
                <a:uFill>
                  <a:solidFill>
                    <a:srgbClr val="ffffff"/>
                  </a:solidFill>
                </a:uFill>
                <a:latin typeface="Franklin Gothic Book"/>
                <a:ea typeface="Franklin Gothic Book"/>
              </a:rPr>
              <a:t>System requirements</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1800" spc="-1" strike="noStrike">
                <a:solidFill>
                  <a:srgbClr val="0f0f0f"/>
                </a:solidFill>
                <a:uFill>
                  <a:solidFill>
                    <a:srgbClr val="ffffff"/>
                  </a:solidFill>
                </a:uFill>
                <a:latin typeface="Franklin Gothic Book"/>
                <a:ea typeface="Franklin Gothic Book"/>
              </a:rPr>
              <a:t>Library required to build the model</a:t>
            </a:r>
            <a:endParaRPr b="0" lang="en-IN"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581040" y="702000"/>
            <a:ext cx="11028600" cy="52920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Algorithm &amp; Deployment</a:t>
            </a:r>
            <a:endParaRPr b="0" lang="en-IN" sz="1800" spc="-1" strike="noStrike">
              <a:solidFill>
                <a:srgbClr val="000000"/>
              </a:solidFill>
              <a:uFill>
                <a:solidFill>
                  <a:srgbClr val="ffffff"/>
                </a:solidFill>
              </a:uFill>
              <a:latin typeface="Arial"/>
            </a:endParaRPr>
          </a:p>
        </p:txBody>
      </p:sp>
      <p:sp>
        <p:nvSpPr>
          <p:cNvPr id="133" name="CustomShape 2"/>
          <p:cNvSpPr/>
          <p:nvPr/>
        </p:nvSpPr>
        <p:spPr>
          <a:xfrm>
            <a:off x="581040" y="1302120"/>
            <a:ext cx="11028600" cy="4672080"/>
          </a:xfrm>
          <a:prstGeom prst="rect">
            <a:avLst/>
          </a:prstGeom>
          <a:noFill/>
          <a:ln>
            <a:noFill/>
          </a:ln>
        </p:spPr>
        <p:style>
          <a:lnRef idx="0"/>
          <a:fillRef idx="0"/>
          <a:effectRef idx="0"/>
          <a:fontRef idx="minor"/>
        </p:style>
        <p:txBody>
          <a:bodyPr lIns="90000" rIns="90000" tIns="45000" bIns="45000" anchor="ctr"/>
          <a:p>
            <a:pPr marL="305280" indent="-304200">
              <a:lnSpc>
                <a:spcPct val="100000"/>
              </a:lnSpc>
              <a:buClr>
                <a:srgbClr val="1cade4"/>
              </a:buClr>
              <a:buSzPct val="92000"/>
              <a:buFont typeface="Wingdings 2" charset="2"/>
              <a:buChar char=""/>
            </a:pPr>
            <a:r>
              <a:rPr b="0" lang="en-IN" sz="1400" spc="-1" strike="noStrike">
                <a:solidFill>
                  <a:srgbClr val="404040"/>
                </a:solidFill>
                <a:uFill>
                  <a:solidFill>
                    <a:srgbClr val="ffffff"/>
                  </a:solidFill>
                </a:uFill>
                <a:latin typeface="Franklin Gothic Book"/>
                <a:ea typeface="Franklin Gothic Book"/>
              </a:rPr>
              <a:t>In the Algorithm section, describe the machine learning algorithm chosen for predicting bike counts. Here's an example structure for this section:</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1400" spc="-1" strike="noStrike">
                <a:solidFill>
                  <a:srgbClr val="404040"/>
                </a:solidFill>
                <a:uFill>
                  <a:solidFill>
                    <a:srgbClr val="ffffff"/>
                  </a:solidFill>
                </a:uFill>
                <a:latin typeface="Franklin Gothic Book"/>
                <a:ea typeface="Franklin Gothic Book"/>
              </a:rPr>
              <a:t>Algorithm Selection:</a:t>
            </a:r>
            <a:endParaRPr b="0" lang="en-IN" sz="1800" spc="-1" strike="noStrike">
              <a:solidFill>
                <a:srgbClr val="000000"/>
              </a:solidFill>
              <a:uFill>
                <a:solidFill>
                  <a:srgbClr val="ffffff"/>
                </a:solidFill>
              </a:uFill>
              <a:latin typeface="Arial"/>
            </a:endParaRPr>
          </a:p>
          <a:p>
            <a:pPr lvl="1" marL="630000" indent="-304200">
              <a:lnSpc>
                <a:spcPct val="100000"/>
              </a:lnSpc>
              <a:buClr>
                <a:srgbClr val="1cade4"/>
              </a:buClr>
              <a:buSzPct val="92000"/>
              <a:buFont typeface="Wingdings 2" charset="2"/>
              <a:buChar char=""/>
            </a:pPr>
            <a:r>
              <a:rPr b="0" lang="en-IN" sz="1400" spc="-1" strike="noStrike">
                <a:solidFill>
                  <a:srgbClr val="404040"/>
                </a:solidFill>
                <a:uFill>
                  <a:solidFill>
                    <a:srgbClr val="ffffff"/>
                  </a:solidFill>
                </a:uFill>
                <a:latin typeface="Franklin Gothic Book"/>
                <a:ea typeface="Franklin Gothic Book"/>
              </a:rPr>
              <a:t>Provide a brief overview of the chosen algorithm (e.g., time-series forecasting model, like ARIMA or LSTM) and justify its selection based on the problem statement and data characteristics.</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1400" spc="-1" strike="noStrike">
                <a:solidFill>
                  <a:srgbClr val="404040"/>
                </a:solidFill>
                <a:uFill>
                  <a:solidFill>
                    <a:srgbClr val="ffffff"/>
                  </a:solidFill>
                </a:uFill>
                <a:latin typeface="Franklin Gothic Book"/>
                <a:ea typeface="Franklin Gothic Book"/>
              </a:rPr>
              <a:t>Data Input:</a:t>
            </a:r>
            <a:endParaRPr b="0" lang="en-IN" sz="1800" spc="-1" strike="noStrike">
              <a:solidFill>
                <a:srgbClr val="000000"/>
              </a:solidFill>
              <a:uFill>
                <a:solidFill>
                  <a:srgbClr val="ffffff"/>
                </a:solidFill>
              </a:uFill>
              <a:latin typeface="Arial"/>
            </a:endParaRPr>
          </a:p>
          <a:p>
            <a:pPr lvl="1" marL="630000" indent="-304200">
              <a:lnSpc>
                <a:spcPct val="100000"/>
              </a:lnSpc>
              <a:buClr>
                <a:srgbClr val="1cade4"/>
              </a:buClr>
              <a:buSzPct val="92000"/>
              <a:buFont typeface="Wingdings 2" charset="2"/>
              <a:buChar char=""/>
            </a:pPr>
            <a:r>
              <a:rPr b="0" lang="en-IN" sz="1400" spc="-1" strike="noStrike">
                <a:solidFill>
                  <a:srgbClr val="404040"/>
                </a:solidFill>
                <a:uFill>
                  <a:solidFill>
                    <a:srgbClr val="ffffff"/>
                  </a:solidFill>
                </a:uFill>
                <a:latin typeface="Franklin Gothic Book"/>
                <a:ea typeface="Franklin Gothic Book"/>
              </a:rPr>
              <a:t>Specify the input features used by the algorithm, such as historical bike rental data, weather conditions, day of the week, and any other relevant factors.</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1400" spc="-1" strike="noStrike">
                <a:solidFill>
                  <a:srgbClr val="404040"/>
                </a:solidFill>
                <a:uFill>
                  <a:solidFill>
                    <a:srgbClr val="ffffff"/>
                  </a:solidFill>
                </a:uFill>
                <a:latin typeface="Franklin Gothic Book"/>
                <a:ea typeface="Franklin Gothic Book"/>
              </a:rPr>
              <a:t>Training Process:</a:t>
            </a:r>
            <a:endParaRPr b="0" lang="en-IN" sz="1800" spc="-1" strike="noStrike">
              <a:solidFill>
                <a:srgbClr val="000000"/>
              </a:solidFill>
              <a:uFill>
                <a:solidFill>
                  <a:srgbClr val="ffffff"/>
                </a:solidFill>
              </a:uFill>
              <a:latin typeface="Arial"/>
            </a:endParaRPr>
          </a:p>
          <a:p>
            <a:pPr lvl="1" marL="630000" indent="-304200">
              <a:lnSpc>
                <a:spcPct val="100000"/>
              </a:lnSpc>
              <a:buClr>
                <a:srgbClr val="1cade4"/>
              </a:buClr>
              <a:buSzPct val="92000"/>
              <a:buFont typeface="Wingdings 2" charset="2"/>
              <a:buChar char=""/>
            </a:pPr>
            <a:r>
              <a:rPr b="0" lang="en-IN" sz="1400" spc="-1" strike="noStrike">
                <a:solidFill>
                  <a:srgbClr val="404040"/>
                </a:solidFill>
                <a:uFill>
                  <a:solidFill>
                    <a:srgbClr val="ffffff"/>
                  </a:solidFill>
                </a:uFill>
                <a:latin typeface="Franklin Gothic Book"/>
                <a:ea typeface="Franklin Gothic Book"/>
              </a:rPr>
              <a:t>Explain how the algorithm is trained using historical data. Highlight any specific considerations or techniques employed, such as cross-validation or hyperparameter tuning.</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1400" spc="-1" strike="noStrike">
                <a:solidFill>
                  <a:srgbClr val="404040"/>
                </a:solidFill>
                <a:uFill>
                  <a:solidFill>
                    <a:srgbClr val="ffffff"/>
                  </a:solidFill>
                </a:uFill>
                <a:latin typeface="Franklin Gothic Book"/>
                <a:ea typeface="Franklin Gothic Book"/>
              </a:rPr>
              <a:t>Prediction Process:</a:t>
            </a:r>
            <a:endParaRPr b="0" lang="en-IN" sz="1800" spc="-1" strike="noStrike">
              <a:solidFill>
                <a:srgbClr val="000000"/>
              </a:solidFill>
              <a:uFill>
                <a:solidFill>
                  <a:srgbClr val="ffffff"/>
                </a:solidFill>
              </a:uFill>
              <a:latin typeface="Arial"/>
            </a:endParaRPr>
          </a:p>
          <a:p>
            <a:pPr lvl="1" marL="630000" indent="-304200">
              <a:lnSpc>
                <a:spcPct val="100000"/>
              </a:lnSpc>
              <a:buClr>
                <a:srgbClr val="1cade4"/>
              </a:buClr>
              <a:buSzPct val="92000"/>
              <a:buFont typeface="Wingdings 2" charset="2"/>
              <a:buChar char=""/>
            </a:pPr>
            <a:r>
              <a:rPr b="0" lang="en-IN" sz="1400" spc="-1" strike="noStrike">
                <a:solidFill>
                  <a:srgbClr val="404040"/>
                </a:solidFill>
                <a:uFill>
                  <a:solidFill>
                    <a:srgbClr val="ffffff"/>
                  </a:solidFill>
                </a:uFill>
                <a:latin typeface="Franklin Gothic Book"/>
                <a:ea typeface="Franklin Gothic Book"/>
              </a:rPr>
              <a:t>Detail how the trained algorithm makes predictions for future bike counts. Discuss any real-time data inputs considered during the prediction phase.</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581040" y="702000"/>
            <a:ext cx="11028600" cy="52920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Result</a:t>
            </a:r>
            <a:endParaRPr b="0" lang="en-IN" sz="1800" spc="-1" strike="noStrike">
              <a:solidFill>
                <a:srgbClr val="000000"/>
              </a:solidFill>
              <a:uFill>
                <a:solidFill>
                  <a:srgbClr val="ffffff"/>
                </a:solidFill>
              </a:uFill>
              <a:latin typeface="Arial"/>
            </a:endParaRPr>
          </a:p>
        </p:txBody>
      </p:sp>
      <p:sp>
        <p:nvSpPr>
          <p:cNvPr id="135" name="CustomShape 2"/>
          <p:cNvSpPr/>
          <p:nvPr/>
        </p:nvSpPr>
        <p:spPr>
          <a:xfrm>
            <a:off x="581040" y="1302120"/>
            <a:ext cx="11028600" cy="46720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2400" spc="-1" strike="noStrike">
                <a:solidFill>
                  <a:srgbClr val="0f0f0f"/>
                </a:solidFill>
                <a:uFill>
                  <a:solidFill>
                    <a:srgbClr val="ffffff"/>
                  </a:solidFill>
                </a:uFill>
                <a:latin typeface="Franklin Gothic Book"/>
                <a:ea typeface="Franklin Gothic Book"/>
              </a:rPr>
              <a:t>Present the results of the machine learning model in terms of its accuracy and effectiveness in predicting bike counts. Include visualizations and comparisons between predicted and actual counts to highlight the model's performance.</a:t>
            </a:r>
            <a:endParaRPr b="0" lang="en-IN"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581040" y="702000"/>
            <a:ext cx="11028600" cy="52920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Conclusion</a:t>
            </a:r>
            <a:endParaRPr b="0" lang="en-IN" sz="1800" spc="-1" strike="noStrike">
              <a:solidFill>
                <a:srgbClr val="000000"/>
              </a:solidFill>
              <a:uFill>
                <a:solidFill>
                  <a:srgbClr val="ffffff"/>
                </a:solidFill>
              </a:uFill>
              <a:latin typeface="Arial"/>
            </a:endParaRPr>
          </a:p>
        </p:txBody>
      </p:sp>
      <p:sp>
        <p:nvSpPr>
          <p:cNvPr id="137" name="CustomShape 2"/>
          <p:cNvSpPr/>
          <p:nvPr/>
        </p:nvSpPr>
        <p:spPr>
          <a:xfrm>
            <a:off x="581040" y="1302120"/>
            <a:ext cx="11028600" cy="4672080"/>
          </a:xfrm>
          <a:prstGeom prst="rect">
            <a:avLst/>
          </a:prstGeom>
          <a:noFill/>
          <a:ln>
            <a:noFill/>
          </a:ln>
        </p:spPr>
        <p:style>
          <a:lnRef idx="0"/>
          <a:fillRef idx="0"/>
          <a:effectRef idx="0"/>
          <a:fontRef idx="minor"/>
        </p:style>
        <p:txBody>
          <a:bodyPr lIns="90000" rIns="90000" tIns="45000" bIns="45000" anchor="ctr"/>
          <a:p>
            <a:pPr marL="305280" indent="-304200">
              <a:lnSpc>
                <a:spcPct val="100000"/>
              </a:lnSpc>
              <a:buClr>
                <a:srgbClr val="1cade4"/>
              </a:buClr>
              <a:buSzPct val="92000"/>
              <a:buFont typeface="Wingdings 2" charset="2"/>
              <a:buChar char=""/>
            </a:pPr>
            <a:r>
              <a:rPr b="0" lang="en-IN" sz="2000" spc="-1" strike="noStrike">
                <a:solidFill>
                  <a:srgbClr val="0f0f0f"/>
                </a:solidFill>
                <a:uFill>
                  <a:solidFill>
                    <a:srgbClr val="ffffff"/>
                  </a:solidFill>
                </a:uFill>
                <a:latin typeface="Franklin Gothic Book"/>
                <a:ea typeface="Franklin Gothic Book"/>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b="0" lang="en-IN"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581040" y="1302120"/>
            <a:ext cx="11028600" cy="4672080"/>
          </a:xfrm>
          <a:prstGeom prst="rect">
            <a:avLst/>
          </a:prstGeom>
          <a:noFill/>
          <a:ln>
            <a:noFill/>
          </a:ln>
        </p:spPr>
        <p:style>
          <a:lnRef idx="0"/>
          <a:fillRef idx="0"/>
          <a:effectRef idx="0"/>
          <a:fontRef idx="minor"/>
        </p:style>
        <p:txBody>
          <a:bodyPr lIns="90000" rIns="90000" tIns="45000" bIns="45000" anchor="ctr"/>
          <a:p>
            <a:pPr>
              <a:lnSpc>
                <a:spcPct val="100000"/>
              </a:lnSpc>
            </a:pP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0" lang="en-IN" sz="2000" spc="-1" strike="noStrike">
                <a:solidFill>
                  <a:srgbClr val="404040"/>
                </a:solidFill>
                <a:uFill>
                  <a:solidFill>
                    <a:srgbClr val="ffffff"/>
                  </a:solidFill>
                </a:uFill>
                <a:latin typeface="Franklin Gothic Book"/>
                <a:ea typeface="Franklin Gothic Book"/>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139" name="CustomShape 2"/>
          <p:cNvSpPr/>
          <p:nvPr/>
        </p:nvSpPr>
        <p:spPr>
          <a:xfrm>
            <a:off x="535680" y="844560"/>
            <a:ext cx="11028600" cy="52920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DejaVu Sans"/>
              </a:rPr>
              <a:t>Future scope</a:t>
            </a:r>
            <a:endParaRPr b="0" lang="en-IN"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Future forward</Template>
  <TotalTime>9</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2024-04-04T11:49:27Z</dcterms:modified>
  <cp:revision>25</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11</vt:i4>
  </property>
</Properties>
</file>