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5" r:id="rId2"/>
    <p:sldId id="266" r:id="rId3"/>
    <p:sldId id="267" r:id="rId4"/>
    <p:sldId id="271" r:id="rId5"/>
    <p:sldId id="268" r:id="rId6"/>
    <p:sldId id="269" r:id="rId7"/>
    <p:sldId id="270" r:id="rId8"/>
    <p:sldId id="272" r:id="rId9"/>
    <p:sldId id="256" r:id="rId10"/>
    <p:sldId id="257" r:id="rId11"/>
    <p:sldId id="258" r:id="rId12"/>
    <p:sldId id="259" r:id="rId13"/>
    <p:sldId id="260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26585-2362-497C-969F-C448A41178CD}" v="7" dt="2024-01-08T20:00:41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56" autoAdjust="0"/>
  </p:normalViewPr>
  <p:slideViewPr>
    <p:cSldViewPr snapToGrid="0">
      <p:cViewPr varScale="1">
        <p:scale>
          <a:sx n="56" d="100"/>
          <a:sy n="56" d="100"/>
        </p:scale>
        <p:origin x="10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09926585-2362-497C-969F-C448A41178CD}"/>
    <pc:docChg chg="undo custSel addSld delSld modSld sldOrd">
      <pc:chgData name="Michael Dorsey" userId="55fe7d32-ca7a-42b8-bfd4-8c73c44449d5" providerId="ADAL" clId="{09926585-2362-497C-969F-C448A41178CD}" dt="2024-01-10T22:50:37.056" v="2716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10T22:48:47.639" v="2700" actId="403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10T22:48:47.639" v="2700" actId="403"/>
          <ac:spMkLst>
            <pc:docMk/>
            <pc:sldMk cId="2081694413" sldId="25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09926585-2362-497C-969F-C448A41178CD}" dt="2024-01-10T22:48:42.116" v="2698" actId="403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10T22:48:42.116" v="2698" actId="403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 mod">
        <pc:chgData name="Michael Dorsey" userId="55fe7d32-ca7a-42b8-bfd4-8c73c44449d5" providerId="ADAL" clId="{09926585-2362-497C-969F-C448A41178CD}" dt="2024-01-10T22:48:34.681" v="2696" actId="403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10T22:48:34.681" v="2696" actId="403"/>
          <ac:spMkLst>
            <pc:docMk/>
            <pc:sldMk cId="316934261" sldId="260"/>
            <ac:spMk id="3" creationId="{D5F95B6D-6AF2-97CD-DBF1-A3025A013E9B}"/>
          </ac:spMkLst>
        </pc:spChg>
      </pc:sldChg>
      <pc:sldChg chg="modSp mod">
        <pc:chgData name="Michael Dorsey" userId="55fe7d32-ca7a-42b8-bfd4-8c73c44449d5" providerId="ADAL" clId="{09926585-2362-497C-969F-C448A41178CD}" dt="2024-01-10T22:49:00.761" v="2702" actId="403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10T22:49:00.761" v="2702" actId="403"/>
          <ac:spMkLst>
            <pc:docMk/>
            <pc:sldMk cId="1609497783" sldId="261"/>
            <ac:spMk id="3" creationId="{FA5BDAFE-3C4E-7179-A763-47166E1D5802}"/>
          </ac:spMkLst>
        </pc:spChg>
      </pc:sldChg>
      <pc:sldChg chg="modSp del">
        <pc:chgData name="Michael Dorsey" userId="55fe7d32-ca7a-42b8-bfd4-8c73c44449d5" providerId="ADAL" clId="{09926585-2362-497C-969F-C448A41178CD}" dt="2024-01-10T22:47:31.487" v="2657" actId="47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 mod modNotesTx">
        <pc:chgData name="Michael Dorsey" userId="55fe7d32-ca7a-42b8-bfd4-8c73c44449d5" providerId="ADAL" clId="{09926585-2362-497C-969F-C448A41178CD}" dt="2024-01-10T22:50:37.056" v="2716" actId="20577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10T22:47:57.319" v="2692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10T22:50:26.263" v="2715" actId="1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10T22:41:20.466" v="265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10T22:41:20.466" v="265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10T22:31:16.976" v="2248" actId="5793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10T22:34:08.883" v="2491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10T22:34:08.883" v="2491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10T22:35:35.652" v="2525" actId="6549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5:35.652" v="2525" actId="6549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09926585-2362-497C-969F-C448A41178CD}" dt="2024-01-10T22:37:48.126" v="2601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10T22:37:32.331" v="2585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10T22:36:30.656" v="2568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10T22:36:13.597" v="2555" actId="20577"/>
          <ac:spMkLst>
            <pc:docMk/>
            <pc:sldMk cId="3897598743" sldId="271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10T22:36:30.656" v="2568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2E37-1A4E-45B3-99FE-B59A7DAD48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2E37-1A4E-45B3-99FE-B59A7DAD48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2E37-1A4E-45B3-99FE-B59A7DAD48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2E37-1A4E-45B3-99FE-B59A7DAD48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ChatGPT example: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 JavaScript, write me a function that produces a random number between 1 and 6.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CSS -&gt; describes a web page’s appearance and presentation</a:t>
            </a:r>
          </a:p>
          <a:p>
            <a:r>
              <a:rPr lang="en-US" dirty="0"/>
              <a:t>JavaScript -&gt; describes a web page’s functionality and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1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Failing to include a closing tag is a common beginner error that can produce peculiar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5BA2-3756-2BCF-59F5-7B7FFE0B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TECH1101:</a:t>
            </a:r>
            <a:br>
              <a:rPr lang="en-US" dirty="0"/>
            </a:br>
            <a:r>
              <a:rPr lang="en-US" dirty="0"/>
              <a:t>Web &amp; Internet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D4153-BB44-F01C-E71D-2035A28B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2024</a:t>
            </a:r>
          </a:p>
          <a:p>
            <a:r>
              <a:rPr lang="en-US" dirty="0"/>
              <a:t>Michael Dorsey</a:t>
            </a:r>
          </a:p>
        </p:txBody>
      </p:sp>
    </p:spTree>
    <p:extLst>
      <p:ext uri="{BB962C8B-B14F-4D97-AF65-F5344CB8AC3E}">
        <p14:creationId xmlns:p14="http://schemas.microsoft.com/office/powerpoint/2010/main" val="180309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Explain HTML basics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Define the basic structure of an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08169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EFA3-7FB9-E0F2-604C-4E91E486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DB92-F308-A8B0-5D8B-421D6C85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Hyper Text Markup Language </a:t>
            </a:r>
            <a:r>
              <a:rPr lang="en-US" sz="2800" dirty="0"/>
              <a:t>is a markup language that tells web browsers how to structure a web page</a:t>
            </a:r>
          </a:p>
          <a:p>
            <a:pPr lvl="1"/>
            <a:r>
              <a:rPr lang="en-US" sz="2400" dirty="0"/>
              <a:t>Most basic building block of the web</a:t>
            </a:r>
          </a:p>
          <a:p>
            <a:r>
              <a:rPr lang="en-US" sz="2800" dirty="0"/>
              <a:t>Consists of a series of </a:t>
            </a:r>
            <a:r>
              <a:rPr lang="en-US" sz="2800" b="1" dirty="0"/>
              <a:t>elements</a:t>
            </a:r>
          </a:p>
          <a:p>
            <a:pPr lvl="1"/>
            <a:r>
              <a:rPr lang="en-US" sz="2400" dirty="0"/>
              <a:t>Elements tell the browser how to display the content</a:t>
            </a:r>
          </a:p>
          <a:p>
            <a:r>
              <a:rPr lang="en-US" sz="2800" b="1" dirty="0"/>
              <a:t>Tags</a:t>
            </a:r>
            <a:r>
              <a:rPr lang="en-US" sz="2800" dirty="0"/>
              <a:t> are used to define different types of elements</a:t>
            </a:r>
          </a:p>
          <a:p>
            <a:pPr lvl="1"/>
            <a:r>
              <a:rPr lang="en-US" sz="2400" dirty="0"/>
              <a:t>Opening: &lt;…&gt;</a:t>
            </a:r>
          </a:p>
          <a:p>
            <a:pPr lvl="1"/>
            <a:r>
              <a:rPr lang="en-US" sz="2400" dirty="0"/>
              <a:t>Closing &lt;/…&gt;</a:t>
            </a:r>
          </a:p>
          <a:p>
            <a:pPr lvl="1"/>
            <a:r>
              <a:rPr lang="en-US" sz="2400" dirty="0"/>
              <a:t>Browsers do not display tags themselves</a:t>
            </a:r>
          </a:p>
        </p:txBody>
      </p:sp>
    </p:spTree>
    <p:extLst>
      <p:ext uri="{BB962C8B-B14F-4D97-AF65-F5344CB8AC3E}">
        <p14:creationId xmlns:p14="http://schemas.microsoft.com/office/powerpoint/2010/main" val="96513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9244-E73B-C463-B4C7-D4331B7D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HTML element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647DE-1AAE-780E-7D39-05D634FB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4491" y="1802405"/>
            <a:ext cx="9723017" cy="3253190"/>
          </a:xfrm>
        </p:spPr>
      </p:pic>
    </p:spTree>
    <p:extLst>
      <p:ext uri="{BB962C8B-B14F-4D97-AF65-F5344CB8AC3E}">
        <p14:creationId xmlns:p14="http://schemas.microsoft.com/office/powerpoint/2010/main" val="2776784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E28C-B0C3-FEDB-EF90-F2BE658F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5B6D-6AF2-97CD-DBF1-A3025A01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CORRECT:</a:t>
            </a:r>
          </a:p>
          <a:p>
            <a:pPr marL="0" indent="0">
              <a:buNone/>
            </a:pPr>
            <a:r>
              <a:rPr lang="en-US" sz="2800" dirty="0"/>
              <a:t>&lt;p&gt;My cat is &lt;strong&gt;very&lt;/strong&gt; grumpy.&lt;/p&gt;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INCORRECT:</a:t>
            </a:r>
          </a:p>
          <a:p>
            <a:pPr marL="0" indent="0">
              <a:buNone/>
            </a:pPr>
            <a:r>
              <a:rPr lang="en-US" sz="2800" dirty="0"/>
              <a:t>&lt;p&gt;My cat is &lt;strong&gt;very grumpy.&lt;/p&gt;&lt;/strong&gt;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31693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CF5E-2EBA-6932-DD19-813416BB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DAFE-3C4E-7179-A763-47166E1D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Void elements </a:t>
            </a:r>
            <a:r>
              <a:rPr lang="en-US" sz="2800" dirty="0"/>
              <a:t>are elements that consist of a single tag</a:t>
            </a:r>
          </a:p>
          <a:p>
            <a:pPr lvl="1"/>
            <a:r>
              <a:rPr lang="en-US" sz="2400" dirty="0"/>
              <a:t>Typically used to insert/embed something in the document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949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F2E2-CEFC-855A-3210-97EC92D1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1.1.1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46F9-339F-AA8E-2821-5EE0D50E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Let’s Build Our First “Hello World” HTML Page</a:t>
            </a:r>
          </a:p>
          <a:p>
            <a:r>
              <a:rPr lang="en-US" sz="2600" dirty="0"/>
              <a:t>NOTE: the webpage you create is only accessible from your computer. It is not available on the internet.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838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1.1, then do Learning Activity 1.1.1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Lesson 1.2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CodePen</a:t>
            </a:r>
            <a:r>
              <a:rPr lang="en-US" dirty="0"/>
              <a:t> account, then do Learning Activity 1.2.1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Install a code editor on your computer, then do Learning Activity 1.2.2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</a:p>
          <a:p>
            <a:r>
              <a:rPr lang="en-US" u="sng" dirty="0"/>
              <a:t>Engagement</a:t>
            </a:r>
            <a:r>
              <a:rPr lang="en-US" dirty="0"/>
              <a:t> is worth 10% of your final grade. Engage by sharing code, asking or answering questions, etc.</a:t>
            </a:r>
          </a:p>
          <a:p>
            <a:r>
              <a:rPr lang="en-US" dirty="0"/>
              <a:t>All assessment dates have been posted in the D2L calendar.</a:t>
            </a:r>
          </a:p>
          <a:p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AF61-65B8-2D5C-0CB6-9673610B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5940-E5A3-B81D-4012-4C162340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acknowledgement</a:t>
            </a:r>
          </a:p>
          <a:p>
            <a:r>
              <a:rPr lang="en-US" dirty="0"/>
              <a:t>About me</a:t>
            </a:r>
          </a:p>
          <a:p>
            <a:r>
              <a:rPr lang="en-US" dirty="0"/>
              <a:t>About you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Where are you from?</a:t>
            </a:r>
          </a:p>
          <a:p>
            <a:pPr lvl="1"/>
            <a:r>
              <a:rPr lang="en-US" dirty="0"/>
              <a:t>Which diploma program are you in?</a:t>
            </a:r>
          </a:p>
          <a:p>
            <a:pPr lvl="1"/>
            <a:r>
              <a:rPr lang="en-US" dirty="0"/>
              <a:t>Career aspirations (if any)</a:t>
            </a:r>
          </a:p>
          <a:p>
            <a:r>
              <a:rPr lang="en-US" dirty="0"/>
              <a:t>Past experience: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7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C025-6969-1742-F676-755E196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766E-E389-3D61-CD4E-5C10DAB5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Attend each class</a:t>
            </a:r>
          </a:p>
          <a:p>
            <a:pPr lvl="1"/>
            <a:r>
              <a:rPr lang="en-US" dirty="0"/>
              <a:t>Be on-time.</a:t>
            </a:r>
          </a:p>
          <a:p>
            <a:pPr lvl="1"/>
            <a:r>
              <a:rPr lang="en-US" dirty="0"/>
              <a:t>Important announcements are at the beginning of class.</a:t>
            </a:r>
          </a:p>
          <a:p>
            <a:r>
              <a:rPr lang="en-US" dirty="0"/>
              <a:t>Come prepared to class</a:t>
            </a:r>
          </a:p>
          <a:p>
            <a:pPr lvl="1"/>
            <a:r>
              <a:rPr lang="en-US" dirty="0"/>
              <a:t>Read course materials before class. Have questions ready.</a:t>
            </a:r>
          </a:p>
          <a:p>
            <a:pPr lvl="1"/>
            <a:r>
              <a:rPr lang="en-US" dirty="0"/>
              <a:t>Complete all Learning Activities.</a:t>
            </a:r>
          </a:p>
          <a:p>
            <a:pPr lvl="1"/>
            <a:r>
              <a:rPr lang="en-US" dirty="0"/>
              <a:t>Bring a charged and working laptop computer.</a:t>
            </a:r>
          </a:p>
          <a:p>
            <a:r>
              <a:rPr lang="en-US" dirty="0"/>
              <a:t>Be engaged</a:t>
            </a:r>
          </a:p>
          <a:p>
            <a:pPr lvl="1"/>
            <a:r>
              <a:rPr lang="en-US" dirty="0"/>
              <a:t>Ask and answer questions.</a:t>
            </a:r>
          </a:p>
          <a:p>
            <a:pPr lvl="1"/>
            <a:r>
              <a:rPr lang="en-US" dirty="0"/>
              <a:t>Speak up.</a:t>
            </a:r>
          </a:p>
          <a:p>
            <a:pPr lvl="1"/>
            <a:r>
              <a:rPr lang="en-US" dirty="0"/>
              <a:t>Collaborate with classmates.</a:t>
            </a:r>
          </a:p>
          <a:p>
            <a:r>
              <a:rPr lang="en-US" dirty="0"/>
              <a:t>Respect for your classmates and the instructor</a:t>
            </a:r>
          </a:p>
          <a:p>
            <a:pPr lvl="1"/>
            <a:r>
              <a:rPr lang="en-US" dirty="0"/>
              <a:t>Silence all devices.</a:t>
            </a:r>
          </a:p>
          <a:p>
            <a:pPr lvl="1"/>
            <a:r>
              <a:rPr lang="en-US" dirty="0"/>
              <a:t>Laptops used for class purposes only.</a:t>
            </a:r>
          </a:p>
        </p:txBody>
      </p:sp>
    </p:spTree>
    <p:extLst>
      <p:ext uri="{BB962C8B-B14F-4D97-AF65-F5344CB8AC3E}">
        <p14:creationId xmlns:p14="http://schemas.microsoft.com/office/powerpoint/2010/main" val="14842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C025-6969-1742-F676-755E196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and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766E-E389-3D61-CD4E-5C10DAB5F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Plagiarism is not allowed.</a:t>
            </a:r>
          </a:p>
          <a:p>
            <a:pPr lvl="1"/>
            <a:r>
              <a:rPr lang="en-US" sz="2000" dirty="0"/>
              <a:t>Use proper citations for any outside material.</a:t>
            </a:r>
          </a:p>
          <a:p>
            <a:r>
              <a:rPr lang="en-US" sz="2400" dirty="0"/>
              <a:t>Collaborating with classmates is allowed for at-home assessments (e.g. GLAs, assignments).</a:t>
            </a:r>
          </a:p>
          <a:p>
            <a:pPr lvl="1"/>
            <a:r>
              <a:rPr lang="en-US" sz="2000" dirty="0"/>
              <a:t>But everyone must submit their own personal work.</a:t>
            </a:r>
          </a:p>
          <a:p>
            <a:r>
              <a:rPr lang="en-US" sz="2400" dirty="0"/>
              <a:t>Collaborating with classmates is </a:t>
            </a:r>
            <a:r>
              <a:rPr lang="en-US" sz="2400" b="1" u="sng" dirty="0"/>
              <a:t>not</a:t>
            </a:r>
            <a:r>
              <a:rPr lang="en-US" sz="2400" dirty="0"/>
              <a:t> allowed for timed assessments (e.g. quizzes, exams).</a:t>
            </a:r>
          </a:p>
          <a:p>
            <a:r>
              <a:rPr lang="en-US" sz="2400" dirty="0"/>
              <a:t>Use of generative AI is allowed if its properly referenced. See the “AI Policy” for more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9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403F-FD0F-BF76-5EBC-D4DD88C0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73B9E-A00E-08B9-AFB7-FC33E5A0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D2L / Brightspace</a:t>
            </a:r>
          </a:p>
          <a:p>
            <a:pPr lvl="1"/>
            <a:r>
              <a:rPr lang="en-US" dirty="0"/>
              <a:t>News and notices posted by the instructor</a:t>
            </a:r>
          </a:p>
          <a:p>
            <a:pPr lvl="1"/>
            <a:r>
              <a:rPr lang="en-US" dirty="0"/>
              <a:t>Course content</a:t>
            </a:r>
          </a:p>
          <a:p>
            <a:pPr lvl="1"/>
            <a:r>
              <a:rPr lang="en-US" dirty="0"/>
              <a:t>Assessments</a:t>
            </a:r>
          </a:p>
          <a:p>
            <a:pPr lvl="2"/>
            <a:r>
              <a:rPr lang="en-US" dirty="0"/>
              <a:t>Assignments</a:t>
            </a:r>
          </a:p>
          <a:p>
            <a:pPr lvl="2"/>
            <a:r>
              <a:rPr lang="en-US" dirty="0"/>
              <a:t>Submissions</a:t>
            </a:r>
          </a:p>
          <a:p>
            <a:pPr lvl="2"/>
            <a:r>
              <a:rPr lang="en-US" dirty="0"/>
              <a:t>Calendar</a:t>
            </a:r>
          </a:p>
          <a:p>
            <a:pPr lvl="1"/>
            <a:r>
              <a:rPr lang="en-US" dirty="0"/>
              <a:t>Email communication</a:t>
            </a:r>
          </a:p>
          <a:p>
            <a:pPr lvl="2"/>
            <a:r>
              <a:rPr lang="en-US" dirty="0"/>
              <a:t>Contact the instructor via email on D2L or MS Teams. Do NOT send an email to my Bow Valley College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5726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B43C-51D4-DB7E-AFB1-526ECE40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2DD7-461F-1A12-500A-40403800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Teams</a:t>
            </a:r>
          </a:p>
          <a:p>
            <a:pPr lvl="1"/>
            <a:r>
              <a:rPr lang="en-US" dirty="0"/>
              <a:t>Used for quick communication</a:t>
            </a:r>
          </a:p>
          <a:p>
            <a:pPr lvl="1"/>
            <a:r>
              <a:rPr lang="en-US" dirty="0"/>
              <a:t>Channels:</a:t>
            </a:r>
          </a:p>
          <a:p>
            <a:pPr lvl="2"/>
            <a:r>
              <a:rPr lang="en-US" u="sng" dirty="0"/>
              <a:t>General</a:t>
            </a:r>
            <a:r>
              <a:rPr lang="en-US" dirty="0"/>
              <a:t> – used by instructor for general news about the course</a:t>
            </a:r>
          </a:p>
          <a:p>
            <a:pPr lvl="2"/>
            <a:r>
              <a:rPr lang="en-US" u="sng" dirty="0"/>
              <a:t>Student Chat Room</a:t>
            </a:r>
            <a:r>
              <a:rPr lang="en-US" dirty="0"/>
              <a:t> – where students can discuss any course-related topics</a:t>
            </a:r>
          </a:p>
        </p:txBody>
      </p:sp>
    </p:spTree>
    <p:extLst>
      <p:ext uri="{BB962C8B-B14F-4D97-AF65-F5344CB8AC3E}">
        <p14:creationId xmlns:p14="http://schemas.microsoft.com/office/powerpoint/2010/main" val="50551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FB43-D214-E129-7E08-80049D97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4DD1-9A9C-822B-849C-E317AB23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Outline</a:t>
            </a:r>
          </a:p>
          <a:p>
            <a:r>
              <a:rPr lang="en-US" dirty="0"/>
              <a:t>Course Offering Information</a:t>
            </a:r>
          </a:p>
          <a:p>
            <a:r>
              <a:rPr lang="en-US" dirty="0"/>
              <a:t>Assignments Policy</a:t>
            </a:r>
          </a:p>
          <a:p>
            <a:r>
              <a:rPr lang="en-US" dirty="0"/>
              <a:t>AI Policy</a:t>
            </a:r>
          </a:p>
          <a:p>
            <a:r>
              <a:rPr lang="en-US" dirty="0"/>
              <a:t>Assessments Schedule</a:t>
            </a:r>
          </a:p>
          <a:p>
            <a:r>
              <a:rPr lang="en-US" dirty="0"/>
              <a:t>Class Slideshows</a:t>
            </a:r>
          </a:p>
        </p:txBody>
      </p:sp>
    </p:spTree>
    <p:extLst>
      <p:ext uri="{BB962C8B-B14F-4D97-AF65-F5344CB8AC3E}">
        <p14:creationId xmlns:p14="http://schemas.microsoft.com/office/powerpoint/2010/main" val="338552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DC51-25F3-856D-3382-0AD4CE72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234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1371528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641</Words>
  <Application>Microsoft Office PowerPoint</Application>
  <PresentationFormat>Widescreen</PresentationFormat>
  <Paragraphs>116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Inter</vt:lpstr>
      <vt:lpstr>Söhne</vt:lpstr>
      <vt:lpstr>Retrospect</vt:lpstr>
      <vt:lpstr>TECH1101: Web &amp; Internet Fundamentals</vt:lpstr>
      <vt:lpstr>Welcome to class</vt:lpstr>
      <vt:lpstr>Expectations</vt:lpstr>
      <vt:lpstr>Academic Honesty and Integrity</vt:lpstr>
      <vt:lpstr>Technology and Communication</vt:lpstr>
      <vt:lpstr>Technology and Communication</vt:lpstr>
      <vt:lpstr>Course Specifics</vt:lpstr>
      <vt:lpstr>Questions?</vt:lpstr>
      <vt:lpstr>Lesson 1.1</vt:lpstr>
      <vt:lpstr>Learning Outcomes</vt:lpstr>
      <vt:lpstr>What is HTML?</vt:lpstr>
      <vt:lpstr>Anatomy of an HTML element</vt:lpstr>
      <vt:lpstr>Nesting elements</vt:lpstr>
      <vt:lpstr>Void elements</vt:lpstr>
      <vt:lpstr>Learning Activity 1.1.1</vt:lpstr>
      <vt:lpstr>For next class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2024-01-10T22:50:46Z</dcterms:modified>
</cp:coreProperties>
</file>