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72" y="-25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CAPSTOSECURE THE DATA TO PREVENT HACKERS</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:P. AKASH			</a:t>
            </a:r>
          </a:p>
          <a:p>
            <a:r>
              <a:rPr lang="en-US" sz="2000" b="1" dirty="0">
                <a:solidFill>
                  <a:schemeClr val="accent1">
                    <a:lumMod val="75000"/>
                  </a:schemeClr>
                </a:solidFill>
                <a:latin typeface="Arial"/>
                <a:cs typeface="Arial"/>
              </a:rPr>
              <a:t>Student Name : P.AKASH</a:t>
            </a:r>
          </a:p>
          <a:p>
            <a:r>
              <a:rPr lang="en-US" sz="2000" b="1" dirty="0">
                <a:solidFill>
                  <a:schemeClr val="accent1">
                    <a:lumMod val="75000"/>
                  </a:schemeClr>
                </a:solidFill>
                <a:latin typeface="Arial"/>
                <a:cs typeface="Arial"/>
              </a:rPr>
              <a:t>College Name &amp; Department : HYDERABAD INSTITUE OF TECHNOLOGY AND MANAGEMENT &amp; B. Tech(CYBER 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7B581972-18BA-9118-7065-676395C8BAF3}"/>
              </a:ext>
            </a:extLst>
          </p:cNvPr>
          <p:cNvSpPr>
            <a:spLocks noGrp="1" noChangeArrowheads="1"/>
          </p:cNvSpPr>
          <p:nvPr>
            <p:ph idx="1"/>
          </p:nvPr>
        </p:nvSpPr>
        <p:spPr bwMode="auto">
          <a:xfrm>
            <a:off x="719857" y="1830925"/>
            <a:ext cx="975002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future scope of this project includes </a:t>
            </a:r>
            <a:r>
              <a:rPr kumimoji="0" lang="en-US" altLang="en-US" sz="1800" b="1" i="0" u="none" strike="noStrike" cap="none" normalizeH="0" baseline="0" dirty="0">
                <a:ln>
                  <a:noFill/>
                </a:ln>
                <a:solidFill>
                  <a:schemeClr val="tx1"/>
                </a:solidFill>
                <a:effectLst/>
                <a:latin typeface="Arial" panose="020B0604020202020204" pitchFamily="34" charset="0"/>
              </a:rPr>
              <a:t>AI-powered steganalysis resistance</a:t>
            </a:r>
            <a:r>
              <a:rPr kumimoji="0" lang="en-US" altLang="en-US" sz="1800" b="0" i="0" u="none" strike="noStrike" cap="none" normalizeH="0" baseline="0" dirty="0">
                <a:ln>
                  <a:noFill/>
                </a:ln>
                <a:solidFill>
                  <a:schemeClr val="tx1"/>
                </a:solidFill>
                <a:effectLst/>
                <a:latin typeface="Arial" panose="020B0604020202020204" pitchFamily="34" charset="0"/>
              </a:rPr>
              <a:t> to prevent detection and </a:t>
            </a:r>
            <a:r>
              <a:rPr kumimoji="0" lang="en-US" altLang="en-US" sz="1800" b="1" i="0" u="none" strike="noStrike" cap="none" normalizeH="0" baseline="0" dirty="0">
                <a:ln>
                  <a:noFill/>
                </a:ln>
                <a:solidFill>
                  <a:schemeClr val="tx1"/>
                </a:solidFill>
                <a:effectLst/>
                <a:latin typeface="Arial" panose="020B0604020202020204" pitchFamily="34" charset="0"/>
              </a:rPr>
              <a:t>advanced encryption (AES/RSA)</a:t>
            </a:r>
            <a:r>
              <a:rPr kumimoji="0" lang="en-US" altLang="en-US" sz="1800" b="0" i="0" u="none" strike="noStrike" cap="none" normalizeH="0" baseline="0" dirty="0">
                <a:ln>
                  <a:noFill/>
                </a:ln>
                <a:solidFill>
                  <a:schemeClr val="tx1"/>
                </a:solidFill>
                <a:effectLst/>
                <a:latin typeface="Arial" panose="020B0604020202020204" pitchFamily="34" charset="0"/>
              </a:rPr>
              <a:t> for enhanced security. </a:t>
            </a:r>
            <a:r>
              <a:rPr kumimoji="0" lang="en-US" altLang="en-US" sz="1800" b="1" i="0" u="none" strike="noStrike" cap="none" normalizeH="0" baseline="0" dirty="0">
                <a:ln>
                  <a:noFill/>
                </a:ln>
                <a:solidFill>
                  <a:schemeClr val="tx1"/>
                </a:solidFill>
                <a:effectLst/>
                <a:latin typeface="Arial" panose="020B0604020202020204" pitchFamily="34" charset="0"/>
              </a:rPr>
              <a:t>Adaptive steganography</a:t>
            </a:r>
            <a:r>
              <a:rPr kumimoji="0" lang="en-US" altLang="en-US" sz="1800" b="0" i="0" u="none" strike="noStrike" cap="none" normalizeH="0" baseline="0" dirty="0">
                <a:ln>
                  <a:noFill/>
                </a:ln>
                <a:solidFill>
                  <a:schemeClr val="tx1"/>
                </a:solidFill>
                <a:effectLst/>
                <a:latin typeface="Arial" panose="020B0604020202020204" pitchFamily="34" charset="0"/>
              </a:rPr>
              <a:t> can improve undetectability by dynamically selecting embedding regions. Cloud integration (</a:t>
            </a:r>
            <a:r>
              <a:rPr kumimoji="0" lang="en-US" altLang="en-US" sz="1800" b="1" i="0" u="none" strike="noStrike" cap="none" normalizeH="0" baseline="0" dirty="0">
                <a:ln>
                  <a:noFill/>
                </a:ln>
                <a:solidFill>
                  <a:schemeClr val="tx1"/>
                </a:solidFill>
                <a:effectLst/>
                <a:latin typeface="Arial" panose="020B0604020202020204" pitchFamily="34" charset="0"/>
              </a:rPr>
              <a:t>Azure, AWS</a:t>
            </a:r>
            <a:r>
              <a:rPr kumimoji="0" lang="en-US" altLang="en-US" sz="1800" b="0" i="0" u="none" strike="noStrike" cap="none" normalizeH="0" baseline="0" dirty="0">
                <a:ln>
                  <a:noFill/>
                </a:ln>
                <a:solidFill>
                  <a:schemeClr val="tx1"/>
                </a:solidFill>
                <a:effectLst/>
                <a:latin typeface="Arial" panose="020B0604020202020204" pitchFamily="34" charset="0"/>
              </a:rPr>
              <a:t>) can enable </a:t>
            </a:r>
            <a:r>
              <a:rPr kumimoji="0" lang="en-US" altLang="en-US" sz="1800" b="1" i="0" u="none" strike="noStrike" cap="none" normalizeH="0" baseline="0" dirty="0">
                <a:ln>
                  <a:noFill/>
                </a:ln>
                <a:solidFill>
                  <a:schemeClr val="tx1"/>
                </a:solidFill>
                <a:effectLst/>
                <a:latin typeface="Arial" panose="020B0604020202020204" pitchFamily="34" charset="0"/>
              </a:rPr>
              <a:t>secure storage and transmission</a:t>
            </a:r>
            <a:r>
              <a:rPr kumimoji="0" lang="en-US" altLang="en-US" sz="1800" b="0" i="0" u="none" strike="noStrike" cap="none" normalizeH="0" baseline="0" dirty="0">
                <a:ln>
                  <a:noFill/>
                </a:ln>
                <a:solidFill>
                  <a:schemeClr val="tx1"/>
                </a:solidFill>
                <a:effectLst/>
                <a:latin typeface="Arial" panose="020B0604020202020204" pitchFamily="34" charset="0"/>
              </a:rPr>
              <a:t> of steganographic images. A </a:t>
            </a:r>
            <a:r>
              <a:rPr kumimoji="0" lang="en-US" altLang="en-US" sz="1800" b="1" i="0" u="none" strike="noStrike" cap="none" normalizeH="0" baseline="0" dirty="0">
                <a:ln>
                  <a:noFill/>
                </a:ln>
                <a:solidFill>
                  <a:schemeClr val="tx1"/>
                </a:solidFill>
                <a:effectLst/>
                <a:latin typeface="Arial" panose="020B0604020202020204" pitchFamily="34" charset="0"/>
              </a:rPr>
              <a:t>mobile or web-based platform</a:t>
            </a:r>
            <a:r>
              <a:rPr kumimoji="0" lang="en-US" altLang="en-US" sz="1800" b="0" i="0" u="none" strike="noStrike" cap="none" normalizeH="0" baseline="0" dirty="0">
                <a:ln>
                  <a:noFill/>
                </a:ln>
                <a:solidFill>
                  <a:schemeClr val="tx1"/>
                </a:solidFill>
                <a:effectLst/>
                <a:latin typeface="Arial" panose="020B0604020202020204" pitchFamily="34" charset="0"/>
              </a:rPr>
              <a:t> can make the system more accessible for real-time secure messaging. Additionally, </a:t>
            </a:r>
            <a:r>
              <a:rPr kumimoji="0" lang="en-US" altLang="en-US" sz="1800" b="1" i="0" u="none" strike="noStrike" cap="none" normalizeH="0" baseline="0" dirty="0">
                <a:ln>
                  <a:noFill/>
                </a:ln>
                <a:solidFill>
                  <a:schemeClr val="tx1"/>
                </a:solidFill>
                <a:effectLst/>
                <a:latin typeface="Arial" panose="020B0604020202020204" pitchFamily="34" charset="0"/>
              </a:rPr>
              <a:t>blockchain integration</a:t>
            </a:r>
            <a:r>
              <a:rPr kumimoji="0" lang="en-US" altLang="en-US" sz="1800" b="0" i="0" u="none" strike="noStrike" cap="none" normalizeH="0" baseline="0" dirty="0">
                <a:ln>
                  <a:noFill/>
                </a:ln>
                <a:solidFill>
                  <a:schemeClr val="tx1"/>
                </a:solidFill>
                <a:effectLst/>
                <a:latin typeface="Arial" panose="020B0604020202020204" pitchFamily="34" charset="0"/>
              </a:rPr>
              <a:t> can ensure data integrity and track modifications.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0" name="Rectangle 19">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Handshake">
            <a:extLst>
              <a:ext uri="{FF2B5EF4-FFF2-40B4-BE49-F238E27FC236}">
                <a16:creationId xmlns:a16="http://schemas.microsoft.com/office/drawing/2014/main" id="{C1F871D8-67F8-EB6D-4AFE-AC603CD18E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18957" y="536739"/>
            <a:ext cx="3358538" cy="3358538"/>
          </a:xfrm>
          <a:prstGeom prst="rect">
            <a:avLst/>
          </a:prstGeom>
        </p:spPr>
      </p:pic>
      <p:sp>
        <p:nvSpPr>
          <p:cNvPr id="22" name="Rectangle 21">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65523"/>
            <a:ext cx="11303626" cy="20452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sz="4000">
                <a:solidFill>
                  <a:srgbClr val="FFFFFF"/>
                </a:solidFill>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4" name="Rectangle 2">
            <a:extLst>
              <a:ext uri="{FF2B5EF4-FFF2-40B4-BE49-F238E27FC236}">
                <a16:creationId xmlns:a16="http://schemas.microsoft.com/office/drawing/2014/main" id="{FD8B789B-6D99-8620-2F88-82EDBA41D9BC}"/>
              </a:ext>
            </a:extLst>
          </p:cNvPr>
          <p:cNvSpPr>
            <a:spLocks noGrp="1" noChangeArrowheads="1"/>
          </p:cNvSpPr>
          <p:nvPr>
            <p:ph idx="1"/>
          </p:nvPr>
        </p:nvSpPr>
        <p:spPr bwMode="auto">
          <a:xfrm>
            <a:off x="631110" y="1849169"/>
            <a:ext cx="1071761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With the rise of cyber threats, ensuring secure data transmission is crucial. Traditional encryption methods attract attention, making hidden communication necessary. Steganography embeds secret data within images, but existing methods face challenges like low capacity and vulnerability to detection. This research aims to develop an efficient technique that enhances security, preserves image quality, and resists steganalysis attacks. The proposed approach will ensure covert and reliable data transmission over untrusted networks.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4C3924B3-1DD5-0D03-8058-50FF3D60BCDA}"/>
              </a:ext>
            </a:extLst>
          </p:cNvPr>
          <p:cNvSpPr>
            <a:spLocks noChangeArrowheads="1"/>
          </p:cNvSpPr>
          <p:nvPr/>
        </p:nvSpPr>
        <p:spPr bwMode="auto">
          <a:xfrm>
            <a:off x="629920" y="1481158"/>
            <a:ext cx="1088644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 The core programming language for implementation.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OpenCV</a:t>
            </a:r>
            <a:r>
              <a:rPr kumimoji="0" lang="en-US" altLang="en-US" sz="1800" b="0" i="0" u="none" strike="noStrike" cap="none" normalizeH="0" baseline="0" dirty="0">
                <a:ln>
                  <a:noFill/>
                </a:ln>
                <a:solidFill>
                  <a:schemeClr val="tx1"/>
                </a:solidFill>
                <a:effectLst/>
                <a:latin typeface="Arial" panose="020B0604020202020204" pitchFamily="34" charset="0"/>
              </a:rPr>
              <a:t> – Used for image processing, reading, and writing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NumPy (implicitly in OpenCV)</a:t>
            </a:r>
            <a:r>
              <a:rPr kumimoji="0" lang="en-US" altLang="en-US" sz="1800" b="0" i="0" u="none" strike="noStrike" cap="none" normalizeH="0" baseline="0" dirty="0">
                <a:ln>
                  <a:noFill/>
                </a:ln>
                <a:solidFill>
                  <a:schemeClr val="tx1"/>
                </a:solidFill>
                <a:effectLst/>
                <a:latin typeface="Arial" panose="020B0604020202020204" pitchFamily="34" charset="0"/>
              </a:rPr>
              <a:t> – For handling image matrices.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File Handling (OS module)</a:t>
            </a:r>
            <a:r>
              <a:rPr kumimoji="0" lang="en-US" altLang="en-US" sz="1800" b="0" i="0" u="none" strike="noStrike" cap="none" normalizeH="0" baseline="0" dirty="0">
                <a:ln>
                  <a:noFill/>
                </a:ln>
                <a:solidFill>
                  <a:schemeClr val="tx1"/>
                </a:solidFill>
                <a:effectLst/>
                <a:latin typeface="Arial" panose="020B0604020202020204" pitchFamily="34" charset="0"/>
              </a:rPr>
              <a:t> – Used for managing image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Character Encoding (ASCII Dictionary Mapping)</a:t>
            </a:r>
            <a:r>
              <a:rPr kumimoji="0" lang="en-US" altLang="en-US" sz="1800" b="0" i="0" u="none" strike="noStrike" cap="none" normalizeH="0" baseline="0" dirty="0">
                <a:ln>
                  <a:noFill/>
                </a:ln>
                <a:solidFill>
                  <a:schemeClr val="tx1"/>
                </a:solidFill>
                <a:effectLst/>
                <a:latin typeface="Arial" panose="020B0604020202020204" pitchFamily="34" charset="0"/>
              </a:rPr>
              <a:t> – Converts characters into pixel values for        embedding.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Basic Encryption (Password Protection)</a:t>
            </a:r>
            <a:r>
              <a:rPr kumimoji="0" lang="en-US" altLang="en-US" sz="1800" b="0" i="0" u="none" strike="noStrike" cap="none" normalizeH="0" baseline="0" dirty="0">
                <a:ln>
                  <a:noFill/>
                </a:ln>
                <a:solidFill>
                  <a:schemeClr val="tx1"/>
                </a:solidFill>
                <a:effectLst/>
                <a:latin typeface="Arial" panose="020B0604020202020204" pitchFamily="34" charset="0"/>
              </a:rPr>
              <a:t> – A passcode is required for decryption.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9" name="TextBox 8">
            <a:extLst>
              <a:ext uri="{FF2B5EF4-FFF2-40B4-BE49-F238E27FC236}">
                <a16:creationId xmlns:a16="http://schemas.microsoft.com/office/drawing/2014/main" id="{D0F5D2C0-DFBB-D89F-7566-66554E7A94FC}"/>
              </a:ext>
            </a:extLst>
          </p:cNvPr>
          <p:cNvSpPr txBox="1"/>
          <p:nvPr/>
        </p:nvSpPr>
        <p:spPr>
          <a:xfrm>
            <a:off x="833120" y="1302026"/>
            <a:ext cx="10358120" cy="5078313"/>
          </a:xfrm>
          <a:prstGeom prst="rect">
            <a:avLst/>
          </a:prstGeom>
          <a:noFill/>
        </p:spPr>
        <p:txBody>
          <a:bodyPr wrap="square">
            <a:spAutoFit/>
          </a:bodyPr>
          <a:lstStyle/>
          <a:p>
            <a:r>
              <a:rPr lang="en-US" b="1" dirty="0"/>
              <a:t>1. Password-Protected Steganography</a:t>
            </a:r>
          </a:p>
          <a:p>
            <a:r>
              <a:rPr lang="en-US" dirty="0"/>
              <a:t>Unlike standard LSB steganography, your project requires a passcode to decrypt the hidden message, adding an extra layer of security.</a:t>
            </a:r>
          </a:p>
          <a:p>
            <a:r>
              <a:rPr lang="en-US" b="1" dirty="0"/>
              <a:t>2. Custom Character Encoding</a:t>
            </a:r>
          </a:p>
          <a:p>
            <a:r>
              <a:rPr lang="en-US" dirty="0"/>
              <a:t>Instead of directly modifying the least significant bits (LSB), your approach encodes characters using an ASCII-based dictionary, embedding them directly into the image pixels, making detection harder.</a:t>
            </a:r>
          </a:p>
          <a:p>
            <a:r>
              <a:rPr lang="en-US" b="1" dirty="0"/>
              <a:t>3. Dynamic Multi-Channel Embedding</a:t>
            </a:r>
          </a:p>
          <a:p>
            <a:r>
              <a:rPr lang="en-US" dirty="0"/>
              <a:t>Your project distributes the message across </a:t>
            </a:r>
            <a:r>
              <a:rPr lang="en-US" b="1" dirty="0"/>
              <a:t>R, G, and B color channels</a:t>
            </a:r>
            <a:r>
              <a:rPr lang="en-US" dirty="0"/>
              <a:t>, reducing visual distortion and increasing security compared to traditional LSB methods that modify only a single channel.</a:t>
            </a:r>
          </a:p>
          <a:p>
            <a:r>
              <a:rPr lang="en-US" b="1" dirty="0"/>
              <a:t>4. Error Handling for Image Size Constraints</a:t>
            </a:r>
          </a:p>
          <a:p>
            <a:r>
              <a:rPr lang="en-US" dirty="0"/>
              <a:t>It includes safeguards to prevent embedding messages that exceed the image's capacity, ensuring reliable data storage.</a:t>
            </a:r>
          </a:p>
          <a:p>
            <a:r>
              <a:rPr lang="en-US" b="1" dirty="0"/>
              <a:t>5. No Need for External Libraries for Cryptography</a:t>
            </a:r>
          </a:p>
          <a:p>
            <a:r>
              <a:rPr lang="en-US" dirty="0"/>
              <a:t>Instead of relying on cryptography libraries, the project cleverly integrates encoding techniques within the image structure itself, reducing dependencies.</a:t>
            </a:r>
          </a:p>
          <a:p>
            <a:r>
              <a:rPr lang="en-US" b="1" dirty="0"/>
              <a:t>6. Simple Yet Effective Implementation</a:t>
            </a:r>
          </a:p>
          <a:p>
            <a:r>
              <a:rPr lang="en-US" dirty="0"/>
              <a:t>The project is lightweight, easy to understand, and doesn't require high computational power, making it suitable for practical applications without heavy processing requirements.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TextBox 4">
            <a:extLst>
              <a:ext uri="{FF2B5EF4-FFF2-40B4-BE49-F238E27FC236}">
                <a16:creationId xmlns:a16="http://schemas.microsoft.com/office/drawing/2014/main" id="{FB75CC8E-9208-0E6B-6622-2C207B6BFE6D}"/>
              </a:ext>
            </a:extLst>
          </p:cNvPr>
          <p:cNvSpPr txBox="1"/>
          <p:nvPr/>
        </p:nvSpPr>
        <p:spPr>
          <a:xfrm>
            <a:off x="711200" y="1397000"/>
            <a:ext cx="9982200" cy="5078313"/>
          </a:xfrm>
          <a:prstGeom prst="rect">
            <a:avLst/>
          </a:prstGeom>
          <a:noFill/>
        </p:spPr>
        <p:txBody>
          <a:bodyPr wrap="square">
            <a:spAutoFit/>
          </a:bodyPr>
          <a:lstStyle/>
          <a:p>
            <a:r>
              <a:rPr lang="en-US" b="1" dirty="0"/>
              <a:t>1. Cybersecurity &amp; Intelligence Agencies</a:t>
            </a:r>
          </a:p>
          <a:p>
            <a:pPr>
              <a:buFont typeface="Arial" panose="020B0604020202020204" pitchFamily="34" charset="0"/>
              <a:buChar char="•"/>
            </a:pPr>
            <a:r>
              <a:rPr lang="en-US" dirty="0"/>
              <a:t>Used for secure and covert communication without attracting attention.</a:t>
            </a:r>
          </a:p>
          <a:p>
            <a:pPr>
              <a:buFont typeface="Arial" panose="020B0604020202020204" pitchFamily="34" charset="0"/>
              <a:buChar char="•"/>
            </a:pPr>
            <a:r>
              <a:rPr lang="en-US" dirty="0"/>
              <a:t>Helps in preventing data leaks and unauthorized access.</a:t>
            </a:r>
          </a:p>
          <a:p>
            <a:r>
              <a:rPr lang="en-US" b="1" dirty="0"/>
              <a:t>2. Journalists &amp; Whistleblowers</a:t>
            </a:r>
          </a:p>
          <a:p>
            <a:pPr>
              <a:buFont typeface="Arial" panose="020B0604020202020204" pitchFamily="34" charset="0"/>
              <a:buChar char="•"/>
            </a:pPr>
            <a:r>
              <a:rPr lang="en-US" dirty="0"/>
              <a:t>Enables safe sharing of sensitive information without detection.</a:t>
            </a:r>
          </a:p>
          <a:p>
            <a:pPr>
              <a:buFont typeface="Arial" panose="020B0604020202020204" pitchFamily="34" charset="0"/>
              <a:buChar char="•"/>
            </a:pPr>
            <a:r>
              <a:rPr lang="en-US" dirty="0"/>
              <a:t>Helps avoid censorship and government surveillance.</a:t>
            </a:r>
          </a:p>
          <a:p>
            <a:r>
              <a:rPr lang="en-US" b="1" dirty="0"/>
              <a:t>3. Military &amp; Defense Organizations</a:t>
            </a:r>
          </a:p>
          <a:p>
            <a:pPr>
              <a:buFont typeface="Arial" panose="020B0604020202020204" pitchFamily="34" charset="0"/>
              <a:buChar char="•"/>
            </a:pPr>
            <a:r>
              <a:rPr lang="en-US" dirty="0"/>
              <a:t>Used for confidential messaging in high-risk environments.</a:t>
            </a:r>
          </a:p>
          <a:p>
            <a:pPr>
              <a:buFont typeface="Arial" panose="020B0604020202020204" pitchFamily="34" charset="0"/>
              <a:buChar char="•"/>
            </a:pPr>
            <a:r>
              <a:rPr lang="en-US" dirty="0"/>
              <a:t>Reduces the risk of intercepted transmissions.</a:t>
            </a:r>
          </a:p>
          <a:p>
            <a:r>
              <a:rPr lang="en-US" b="1" dirty="0"/>
              <a:t>4. Corporate &amp; Business Sector</a:t>
            </a:r>
          </a:p>
          <a:p>
            <a:pPr>
              <a:buFont typeface="Arial" panose="020B0604020202020204" pitchFamily="34" charset="0"/>
              <a:buChar char="•"/>
            </a:pPr>
            <a:r>
              <a:rPr lang="en-US" dirty="0"/>
              <a:t>Protects trade secrets and confidential reports from cyber threats.</a:t>
            </a:r>
          </a:p>
          <a:p>
            <a:pPr>
              <a:buFont typeface="Arial" panose="020B0604020202020204" pitchFamily="34" charset="0"/>
              <a:buChar char="•"/>
            </a:pPr>
            <a:r>
              <a:rPr lang="en-US" dirty="0"/>
              <a:t>Prevents unauthorized access to sensitive corporate data.</a:t>
            </a:r>
          </a:p>
          <a:p>
            <a:r>
              <a:rPr lang="en-US" b="1" dirty="0"/>
              <a:t>5. Digital Forensics &amp; Law Enforcement</a:t>
            </a:r>
          </a:p>
          <a:p>
            <a:pPr>
              <a:buFont typeface="Arial" panose="020B0604020202020204" pitchFamily="34" charset="0"/>
              <a:buChar char="•"/>
            </a:pPr>
            <a:r>
              <a:rPr lang="en-US" dirty="0"/>
              <a:t>Helps in embedding crucial case information inside images for secure storage.</a:t>
            </a:r>
          </a:p>
          <a:p>
            <a:pPr>
              <a:buFont typeface="Arial" panose="020B0604020202020204" pitchFamily="34" charset="0"/>
              <a:buChar char="•"/>
            </a:pPr>
            <a:r>
              <a:rPr lang="en-US" dirty="0"/>
              <a:t>Used for securing evidence without raising suspicion.</a:t>
            </a:r>
          </a:p>
          <a:p>
            <a:r>
              <a:rPr lang="en-US" b="1" dirty="0"/>
              <a:t>6. General Users Concerned About Privacy</a:t>
            </a:r>
          </a:p>
          <a:p>
            <a:pPr>
              <a:buFont typeface="Arial" panose="020B0604020202020204" pitchFamily="34" charset="0"/>
              <a:buChar char="•"/>
            </a:pPr>
            <a:r>
              <a:rPr lang="en-US" dirty="0"/>
              <a:t>Individuals who want to hide personal data like passwords or messages securely.</a:t>
            </a:r>
          </a:p>
          <a:p>
            <a:pPr>
              <a:buFont typeface="Arial" panose="020B0604020202020204" pitchFamily="34" charset="0"/>
              <a:buChar char="•"/>
            </a:pPr>
            <a:r>
              <a:rPr lang="en-US" dirty="0"/>
              <a:t>Useful for secure messaging on untrusted networks.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77F8016E-837B-4C70-B44C-E1627C028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5" name="Rectangle 114">
            <a:extLst>
              <a:ext uri="{FF2B5EF4-FFF2-40B4-BE49-F238E27FC236}">
                <a16:creationId xmlns:a16="http://schemas.microsoft.com/office/drawing/2014/main" id="{5B9C6062-B8DD-49CC-9F05-D6DF7ABB6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7" name="Rectangle 116">
            <a:extLst>
              <a:ext uri="{FF2B5EF4-FFF2-40B4-BE49-F238E27FC236}">
                <a16:creationId xmlns:a16="http://schemas.microsoft.com/office/drawing/2014/main" id="{0F846FCA-97FF-4271-8B97-C14BD3AA9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9" name="Rectangle 118">
            <a:extLst>
              <a:ext uri="{FF2B5EF4-FFF2-40B4-BE49-F238E27FC236}">
                <a16:creationId xmlns:a16="http://schemas.microsoft.com/office/drawing/2014/main" id="{62DD2BC0-D31F-4903-8F54-0F60B9E3A2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1" name="Rectangle 120">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63ECA53-2C28-C536-4B8E-2DDD15D41508}"/>
              </a:ext>
            </a:extLst>
          </p:cNvPr>
          <p:cNvPicPr>
            <a:picLocks noChangeAspect="1"/>
          </p:cNvPicPr>
          <p:nvPr/>
        </p:nvPicPr>
        <p:blipFill>
          <a:blip r:embed="rId2"/>
          <a:stretch>
            <a:fillRect/>
          </a:stretch>
        </p:blipFill>
        <p:spPr>
          <a:xfrm>
            <a:off x="441140" y="1321413"/>
            <a:ext cx="3554868" cy="1875193"/>
          </a:xfrm>
          <a:prstGeom prst="rect">
            <a:avLst/>
          </a:prstGeom>
        </p:spPr>
      </p:pic>
      <p:cxnSp>
        <p:nvCxnSpPr>
          <p:cNvPr id="123" name="Straight Connector 122">
            <a:extLst>
              <a:ext uri="{FF2B5EF4-FFF2-40B4-BE49-F238E27FC236}">
                <a16:creationId xmlns:a16="http://schemas.microsoft.com/office/drawing/2014/main" id="{169958B5-5C27-4A9A-983B-AC6A83EFD5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56876" y="1436050"/>
            <a:ext cx="0" cy="16459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646E02E-C256-E4A7-2476-A0A20F6E465A}"/>
              </a:ext>
            </a:extLst>
          </p:cNvPr>
          <p:cNvPicPr>
            <a:picLocks noChangeAspect="1"/>
          </p:cNvPicPr>
          <p:nvPr/>
        </p:nvPicPr>
        <p:blipFill>
          <a:blip r:embed="rId3"/>
          <a:stretch>
            <a:fillRect/>
          </a:stretch>
        </p:blipFill>
        <p:spPr>
          <a:xfrm>
            <a:off x="8194343" y="1405841"/>
            <a:ext cx="3554870" cy="1706337"/>
          </a:xfrm>
          <a:prstGeom prst="rect">
            <a:avLst/>
          </a:prstGeom>
        </p:spPr>
      </p:pic>
      <p:sp>
        <p:nvSpPr>
          <p:cNvPr id="125" name="Rectangle 124">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7" name="Rectangle 126">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sz="4000">
                <a:solidFill>
                  <a:schemeClr val="tx1"/>
                </a:solidFill>
              </a:rPr>
              <a:t>Results</a:t>
            </a:r>
          </a:p>
        </p:txBody>
      </p:sp>
      <p:pic>
        <p:nvPicPr>
          <p:cNvPr id="7" name="Picture 6" descr="A black silhouette of a person holding a sword&#10;&#10;AI-generated content may be incorrect.">
            <a:extLst>
              <a:ext uri="{FF2B5EF4-FFF2-40B4-BE49-F238E27FC236}">
                <a16:creationId xmlns:a16="http://schemas.microsoft.com/office/drawing/2014/main" id="{2FDAC37F-9484-23C3-97D3-7A777375C700}"/>
              </a:ext>
            </a:extLst>
          </p:cNvPr>
          <p:cNvPicPr>
            <a:picLocks noChangeAspect="1"/>
          </p:cNvPicPr>
          <p:nvPr/>
        </p:nvPicPr>
        <p:blipFill>
          <a:blip r:embed="rId4"/>
          <a:srcRect l="2393" r="2487"/>
          <a:stretch/>
        </p:blipFill>
        <p:spPr>
          <a:xfrm>
            <a:off x="4317744" y="877233"/>
            <a:ext cx="3554865" cy="2763554"/>
          </a:xfrm>
          <a:prstGeom prst="rect">
            <a:avLst/>
          </a:prstGeom>
        </p:spPr>
      </p:pic>
      <p:cxnSp>
        <p:nvCxnSpPr>
          <p:cNvPr id="129" name="Straight Connector 128">
            <a:extLst>
              <a:ext uri="{FF2B5EF4-FFF2-40B4-BE49-F238E27FC236}">
                <a16:creationId xmlns:a16="http://schemas.microsoft.com/office/drawing/2014/main" id="{FF8BD25D-8B66-4F26-8257-6DC0736291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33477" y="1436050"/>
            <a:ext cx="0" cy="16459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7152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6" name="Rectangle 2">
            <a:extLst>
              <a:ext uri="{FF2B5EF4-FFF2-40B4-BE49-F238E27FC236}">
                <a16:creationId xmlns:a16="http://schemas.microsoft.com/office/drawing/2014/main" id="{EAC94BCD-F8AA-775E-DDE2-8276BDD02158}"/>
              </a:ext>
            </a:extLst>
          </p:cNvPr>
          <p:cNvSpPr>
            <a:spLocks noChangeArrowheads="1"/>
          </p:cNvSpPr>
          <p:nvPr/>
        </p:nvSpPr>
        <p:spPr bwMode="auto">
          <a:xfrm>
            <a:off x="670560" y="1726198"/>
            <a:ext cx="986536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successfully implements </a:t>
            </a:r>
            <a:r>
              <a:rPr kumimoji="0" lang="en-US" altLang="en-US" sz="1800" b="1" i="0" u="none" strike="noStrike" cap="none" normalizeH="0" baseline="0" dirty="0">
                <a:ln>
                  <a:noFill/>
                </a:ln>
                <a:solidFill>
                  <a:schemeClr val="tx1"/>
                </a:solidFill>
                <a:effectLst/>
                <a:latin typeface="Arial" panose="020B0604020202020204" pitchFamily="34" charset="0"/>
              </a:rPr>
              <a:t>secure data hiding in images using steganography</a:t>
            </a:r>
            <a:r>
              <a:rPr kumimoji="0" lang="en-US" altLang="en-US" sz="1800" b="0" i="0" u="none" strike="noStrike" cap="none" normalizeH="0" baseline="0" dirty="0">
                <a:ln>
                  <a:noFill/>
                </a:ln>
                <a:solidFill>
                  <a:schemeClr val="tx1"/>
                </a:solidFill>
                <a:effectLst/>
                <a:latin typeface="Arial" panose="020B0604020202020204" pitchFamily="34" charset="0"/>
              </a:rPr>
              <a:t>, ensuring confidential communication while maintaining image integrity. By incorporating </a:t>
            </a:r>
            <a:r>
              <a:rPr kumimoji="0" lang="en-US" altLang="en-US" sz="1800" b="1" i="0" u="none" strike="noStrike" cap="none" normalizeH="0" baseline="0" dirty="0">
                <a:ln>
                  <a:noFill/>
                </a:ln>
                <a:solidFill>
                  <a:schemeClr val="tx1"/>
                </a:solidFill>
                <a:effectLst/>
                <a:latin typeface="Arial" panose="020B0604020202020204" pitchFamily="34" charset="0"/>
              </a:rPr>
              <a:t>password protection, multi-channel embedding, and custom character encoding</a:t>
            </a:r>
            <a:r>
              <a:rPr kumimoji="0" lang="en-US" altLang="en-US" sz="1800" b="0" i="0" u="none" strike="noStrike" cap="none" normalizeH="0" baseline="0" dirty="0">
                <a:ln>
                  <a:noFill/>
                </a:ln>
                <a:solidFill>
                  <a:schemeClr val="tx1"/>
                </a:solidFill>
                <a:effectLst/>
                <a:latin typeface="Arial" panose="020B0604020202020204" pitchFamily="34" charset="0"/>
              </a:rPr>
              <a:t>, it enhances security and reduces detection risks. The method addresses challenges like </a:t>
            </a:r>
            <a:r>
              <a:rPr kumimoji="0" lang="en-US" altLang="en-US" sz="1800" b="1" i="0" u="none" strike="noStrike" cap="none" normalizeH="0" baseline="0" dirty="0">
                <a:ln>
                  <a:noFill/>
                </a:ln>
                <a:solidFill>
                  <a:schemeClr val="tx1"/>
                </a:solidFill>
                <a:effectLst/>
                <a:latin typeface="Arial" panose="020B0604020202020204" pitchFamily="34" charset="0"/>
              </a:rPr>
              <a:t>payload limitations, unauthorized access, and image distortion</a:t>
            </a:r>
            <a:r>
              <a:rPr kumimoji="0" lang="en-US" altLang="en-US" sz="1800" b="0" i="0" u="none" strike="noStrike" cap="none" normalizeH="0" baseline="0" dirty="0">
                <a:ln>
                  <a:noFill/>
                </a:ln>
                <a:solidFill>
                  <a:schemeClr val="tx1"/>
                </a:solidFill>
                <a:effectLst/>
                <a:latin typeface="Arial" panose="020B0604020202020204" pitchFamily="34" charset="0"/>
              </a:rPr>
              <a:t>, making it useful for cybersecurity, intelligence, and personal privacy. With further improvements like </a:t>
            </a:r>
            <a:r>
              <a:rPr kumimoji="0" lang="en-US" altLang="en-US" sz="1800" b="1" i="0" u="none" strike="noStrike" cap="none" normalizeH="0" baseline="0" dirty="0">
                <a:ln>
                  <a:noFill/>
                </a:ln>
                <a:solidFill>
                  <a:schemeClr val="tx1"/>
                </a:solidFill>
                <a:effectLst/>
                <a:latin typeface="Arial" panose="020B0604020202020204" pitchFamily="34" charset="0"/>
              </a:rPr>
              <a:t>AI-based steganalysis resistance</a:t>
            </a:r>
            <a:r>
              <a:rPr kumimoji="0" lang="en-US" altLang="en-US" sz="1800" b="0" i="0" u="none" strike="noStrike" cap="none" normalizeH="0" baseline="0" dirty="0">
                <a:ln>
                  <a:noFill/>
                </a:ln>
                <a:solidFill>
                  <a:schemeClr val="tx1"/>
                </a:solidFill>
                <a:effectLst/>
                <a:latin typeface="Arial" panose="020B0604020202020204" pitchFamily="34" charset="0"/>
              </a:rPr>
              <a:t>, it can become even more robust. Ultimately, this approach provides a </a:t>
            </a:r>
            <a:r>
              <a:rPr kumimoji="0" lang="en-US" altLang="en-US" sz="1800" b="1" i="0" u="none" strike="noStrike" cap="none" normalizeH="0" baseline="0" dirty="0">
                <a:ln>
                  <a:noFill/>
                </a:ln>
                <a:solidFill>
                  <a:schemeClr val="tx1"/>
                </a:solidFill>
                <a:effectLst/>
                <a:latin typeface="Arial" panose="020B0604020202020204" pitchFamily="34" charset="0"/>
              </a:rPr>
              <a:t>secure, efficient, and undetectable</a:t>
            </a:r>
            <a:r>
              <a:rPr kumimoji="0" lang="en-US" altLang="en-US" sz="1800" b="0" i="0" u="none" strike="noStrike" cap="none" normalizeH="0" baseline="0" dirty="0">
                <a:ln>
                  <a:noFill/>
                </a:ln>
                <a:solidFill>
                  <a:schemeClr val="tx1"/>
                </a:solidFill>
                <a:effectLst/>
                <a:latin typeface="Arial" panose="020B0604020202020204" pitchFamily="34" charset="0"/>
              </a:rPr>
              <a:t> way to transmit sensitive information.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1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1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Rectangle 20">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a:solidFill>
                  <a:srgbClr val="FFFFFF">
                    <a:alpha val="90000"/>
                  </a:srgbClr>
                </a:solidFill>
                <a:latin typeface="+mj-lt"/>
                <a:ea typeface="+mj-ea"/>
                <a:cs typeface="+mj-cs"/>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7534655" y="1066800"/>
            <a:ext cx="3405015" cy="4724400"/>
          </a:xfrm>
          <a:ln w="57150">
            <a:noFill/>
          </a:ln>
        </p:spPr>
        <p:txBody>
          <a:bodyPr vert="horz" lIns="91440" tIns="45720" rIns="91440" bIns="45720" rtlCol="0" anchor="ctr">
            <a:normAutofit/>
          </a:bodyPr>
          <a:lstStyle/>
          <a:p>
            <a:pPr marL="0" indent="0">
              <a:buNone/>
            </a:pPr>
            <a:r>
              <a:rPr lang="en-US" sz="2800" cap="all" dirty="0">
                <a:solidFill>
                  <a:srgbClr val="FFFFFF"/>
                </a:solidFill>
              </a:rPr>
              <a:t>https://github.com/21E51A/Steganography</a:t>
            </a:r>
          </a:p>
        </p:txBody>
      </p:sp>
      <p:sp>
        <p:nvSpPr>
          <p:cNvPr id="18" name="Rectangle 17">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23066476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101</TotalTime>
  <Words>768</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 SURYA PRAKASH</cp:lastModifiedBy>
  <cp:revision>27</cp:revision>
  <dcterms:created xsi:type="dcterms:W3CDTF">2021-05-26T16:50:10Z</dcterms:created>
  <dcterms:modified xsi:type="dcterms:W3CDTF">2025-02-19T12:52:01Z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