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942" r:id="rId2"/>
    <p:sldId id="943" r:id="rId3"/>
    <p:sldId id="944" r:id="rId4"/>
    <p:sldId id="945" r:id="rId5"/>
    <p:sldId id="946" r:id="rId6"/>
    <p:sldId id="948" r:id="rId7"/>
    <p:sldId id="947" r:id="rId8"/>
    <p:sldId id="949" r:id="rId9"/>
    <p:sldId id="952" r:id="rId10"/>
    <p:sldId id="951" r:id="rId11"/>
    <p:sldId id="953" r:id="rId12"/>
    <p:sldId id="954" r:id="rId13"/>
  </p:sldIdLst>
  <p:sldSz cx="9906000" cy="6858000" type="A4"/>
  <p:notesSz cx="6797675" cy="9926638"/>
  <p:defaultTextStyle>
    <a:defPPr>
      <a:defRPr lang="fr-FR"/>
    </a:defPPr>
    <a:lvl1pPr algn="l" defTabSz="457148"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148" algn="l" defTabSz="457148"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296" algn="l" defTabSz="457148"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445" algn="l" defTabSz="457148"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592" algn="l" defTabSz="457148"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5740" algn="l" defTabSz="457148" rtl="0" eaLnBrk="1" latinLnBrk="0" hangingPunct="1">
      <a:defRPr kern="1200">
        <a:solidFill>
          <a:schemeClr val="tx1"/>
        </a:solidFill>
        <a:latin typeface="Arial" charset="0"/>
        <a:ea typeface="ＭＳ Ｐゴシック" charset="0"/>
        <a:cs typeface="ＭＳ Ｐゴシック" charset="0"/>
      </a:defRPr>
    </a:lvl6pPr>
    <a:lvl7pPr marL="2742888" algn="l" defTabSz="457148" rtl="0" eaLnBrk="1" latinLnBrk="0" hangingPunct="1">
      <a:defRPr kern="1200">
        <a:solidFill>
          <a:schemeClr val="tx1"/>
        </a:solidFill>
        <a:latin typeface="Arial" charset="0"/>
        <a:ea typeface="ＭＳ Ｐゴシック" charset="0"/>
        <a:cs typeface="ＭＳ Ｐゴシック" charset="0"/>
      </a:defRPr>
    </a:lvl7pPr>
    <a:lvl8pPr marL="3200036" algn="l" defTabSz="457148" rtl="0" eaLnBrk="1" latinLnBrk="0" hangingPunct="1">
      <a:defRPr kern="1200">
        <a:solidFill>
          <a:schemeClr val="tx1"/>
        </a:solidFill>
        <a:latin typeface="Arial" charset="0"/>
        <a:ea typeface="ＭＳ Ｐゴシック" charset="0"/>
        <a:cs typeface="ＭＳ Ｐゴシック" charset="0"/>
      </a:defRPr>
    </a:lvl8pPr>
    <a:lvl9pPr marL="3657184" algn="l" defTabSz="457148"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024" userDrawn="1">
          <p15:clr>
            <a:srgbClr val="A4A3A4"/>
          </p15:clr>
        </p15:guide>
        <p15:guide id="2" orient="horz" pos="618" userDrawn="1">
          <p15:clr>
            <a:srgbClr val="A4A3A4"/>
          </p15:clr>
        </p15:guide>
        <p15:guide id="3" pos="4934" userDrawn="1">
          <p15:clr>
            <a:srgbClr val="A4A3A4"/>
          </p15:clr>
        </p15:guide>
        <p15:guide id="4" pos="1079" userDrawn="1">
          <p15:clr>
            <a:srgbClr val="A4A3A4"/>
          </p15:clr>
        </p15:guide>
        <p15:guide id="5" orient="horz" pos="1797" userDrawn="1">
          <p15:clr>
            <a:srgbClr val="A4A3A4"/>
          </p15:clr>
        </p15:guide>
        <p15:guide id="6" orient="horz" pos="2341" userDrawn="1">
          <p15:clr>
            <a:srgbClr val="A4A3A4"/>
          </p15:clr>
        </p15:guide>
        <p15:guide id="7" pos="489" userDrawn="1">
          <p15:clr>
            <a:srgbClr val="A4A3A4"/>
          </p15:clr>
        </p15:guide>
        <p15:guide id="8" pos="3438" userDrawn="1">
          <p15:clr>
            <a:srgbClr val="A4A3A4"/>
          </p15:clr>
        </p15:guide>
        <p15:guide id="9" pos="3029"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Jerome Crepin" initials="JC" lastIdx="2" clrIdx="0"/>
  <p:cmAuthor id="3" name="Agnès Laboudigue" initials="AL" lastIdx="2" clrIdx="1">
    <p:extLst>
      <p:ext uri="{19B8F6BF-5375-455C-9EA6-DF929625EA0E}">
        <p15:presenceInfo xmlns:p15="http://schemas.microsoft.com/office/powerpoint/2012/main" userId="Agnès Laboudigu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1DE7FD"/>
    <a:srgbClr val="FF6600"/>
    <a:srgbClr val="4F81BD"/>
    <a:srgbClr val="BF34C0"/>
    <a:srgbClr val="F79646"/>
    <a:srgbClr val="FFFFCC"/>
    <a:srgbClr val="FFFF99"/>
    <a:srgbClr val="FCD5B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63" autoAdjust="0"/>
    <p:restoredTop sz="95349" autoAdjust="0"/>
  </p:normalViewPr>
  <p:slideViewPr>
    <p:cSldViewPr snapToObjects="1" showGuides="1">
      <p:cViewPr varScale="1">
        <p:scale>
          <a:sx n="131" d="100"/>
          <a:sy n="131" d="100"/>
        </p:scale>
        <p:origin x="450" y="132"/>
      </p:cViewPr>
      <p:guideLst>
        <p:guide orient="horz" pos="2024"/>
        <p:guide orient="horz" pos="618"/>
        <p:guide pos="4934"/>
        <p:guide pos="1079"/>
        <p:guide orient="horz" pos="1797"/>
        <p:guide orient="horz" pos="2341"/>
        <p:guide pos="489"/>
        <p:guide pos="3438"/>
        <p:guide pos="30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1176"/>
    </p:cViewPr>
  </p:sorterViewPr>
  <p:notesViewPr>
    <p:cSldViewPr snapToObjects="1" showGuides="1">
      <p:cViewPr varScale="1">
        <p:scale>
          <a:sx n="78" d="100"/>
          <a:sy n="78" d="100"/>
        </p:scale>
        <p:origin x="-391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60" cy="496332"/>
          </a:xfrm>
          <a:prstGeom prst="rect">
            <a:avLst/>
          </a:prstGeom>
        </p:spPr>
        <p:txBody>
          <a:bodyPr vert="horz" wrap="square" lIns="91275" tIns="45638" rIns="91275" bIns="45638"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fr-FR"/>
          </a:p>
        </p:txBody>
      </p:sp>
      <p:sp>
        <p:nvSpPr>
          <p:cNvPr id="3" name="Espace réservé de la date 2"/>
          <p:cNvSpPr>
            <a:spLocks noGrp="1"/>
          </p:cNvSpPr>
          <p:nvPr>
            <p:ph type="dt" sz="quarter" idx="1"/>
          </p:nvPr>
        </p:nvSpPr>
        <p:spPr>
          <a:xfrm>
            <a:off x="3850443" y="0"/>
            <a:ext cx="2945660" cy="496332"/>
          </a:xfrm>
          <a:prstGeom prst="rect">
            <a:avLst/>
          </a:prstGeom>
        </p:spPr>
        <p:txBody>
          <a:bodyPr vert="horz" wrap="square" lIns="91275" tIns="45638" rIns="91275" bIns="45638" numCol="1" anchor="t" anchorCtr="0" compatLnSpc="1">
            <a:prstTxWarp prst="textNoShape">
              <a:avLst/>
            </a:prstTxWarp>
          </a:bodyPr>
          <a:lstStyle>
            <a:lvl1pPr algn="r">
              <a:defRPr sz="1200">
                <a:latin typeface="Calibri" charset="0"/>
              </a:defRPr>
            </a:lvl1pPr>
          </a:lstStyle>
          <a:p>
            <a:pPr>
              <a:defRPr/>
            </a:pPr>
            <a:fld id="{D0E899A3-F234-1842-85C4-16DCC7BDA1D8}" type="datetime1">
              <a:rPr lang="fr-FR"/>
              <a:pPr>
                <a:defRPr/>
              </a:pPr>
              <a:t>14/10/2021</a:t>
            </a:fld>
            <a:endParaRPr lang="fr-FR"/>
          </a:p>
        </p:txBody>
      </p:sp>
      <p:sp>
        <p:nvSpPr>
          <p:cNvPr id="4" name="Espace réservé du pied de page 3"/>
          <p:cNvSpPr>
            <a:spLocks noGrp="1"/>
          </p:cNvSpPr>
          <p:nvPr>
            <p:ph type="ftr" sz="quarter" idx="2"/>
          </p:nvPr>
        </p:nvSpPr>
        <p:spPr>
          <a:xfrm>
            <a:off x="0" y="9428584"/>
            <a:ext cx="2945660" cy="496332"/>
          </a:xfrm>
          <a:prstGeom prst="rect">
            <a:avLst/>
          </a:prstGeom>
        </p:spPr>
        <p:txBody>
          <a:bodyPr vert="horz" wrap="square" lIns="91275" tIns="45638" rIns="91275" bIns="45638"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fr-FR"/>
          </a:p>
        </p:txBody>
      </p:sp>
      <p:sp>
        <p:nvSpPr>
          <p:cNvPr id="5" name="Espace réservé du numéro de diapositive 4"/>
          <p:cNvSpPr>
            <a:spLocks noGrp="1"/>
          </p:cNvSpPr>
          <p:nvPr>
            <p:ph type="sldNum" sz="quarter" idx="3"/>
          </p:nvPr>
        </p:nvSpPr>
        <p:spPr>
          <a:xfrm>
            <a:off x="3850443" y="9428584"/>
            <a:ext cx="2945660" cy="496332"/>
          </a:xfrm>
          <a:prstGeom prst="rect">
            <a:avLst/>
          </a:prstGeom>
        </p:spPr>
        <p:txBody>
          <a:bodyPr vert="horz" wrap="square" lIns="91275" tIns="45638" rIns="91275" bIns="45638" numCol="1" anchor="b" anchorCtr="0" compatLnSpc="1">
            <a:prstTxWarp prst="textNoShape">
              <a:avLst/>
            </a:prstTxWarp>
          </a:bodyPr>
          <a:lstStyle>
            <a:lvl1pPr algn="r">
              <a:defRPr sz="1200">
                <a:latin typeface="Calibri" charset="0"/>
              </a:defRPr>
            </a:lvl1pPr>
          </a:lstStyle>
          <a:p>
            <a:pPr>
              <a:defRPr/>
            </a:pPr>
            <a:fld id="{AF9556F6-B3A3-7649-B1CB-89359F22A467}" type="slidenum">
              <a:rPr lang="fr-FR"/>
              <a:pPr>
                <a:defRPr/>
              </a:pPr>
              <a:t>‹N°›</a:t>
            </a:fld>
            <a:endParaRPr lang="fr-FR"/>
          </a:p>
        </p:txBody>
      </p:sp>
    </p:spTree>
    <p:extLst>
      <p:ext uri="{BB962C8B-B14F-4D97-AF65-F5344CB8AC3E}">
        <p14:creationId xmlns:p14="http://schemas.microsoft.com/office/powerpoint/2010/main" val="10521314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60" cy="496332"/>
          </a:xfrm>
          <a:prstGeom prst="rect">
            <a:avLst/>
          </a:prstGeom>
        </p:spPr>
        <p:txBody>
          <a:bodyPr vert="horz" wrap="square" lIns="91275" tIns="45638" rIns="91275" bIns="45638"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fr-FR"/>
          </a:p>
        </p:txBody>
      </p:sp>
      <p:sp>
        <p:nvSpPr>
          <p:cNvPr id="3" name="Espace réservé de la date 2"/>
          <p:cNvSpPr>
            <a:spLocks noGrp="1"/>
          </p:cNvSpPr>
          <p:nvPr>
            <p:ph type="dt" idx="1"/>
          </p:nvPr>
        </p:nvSpPr>
        <p:spPr>
          <a:xfrm>
            <a:off x="3850443" y="0"/>
            <a:ext cx="2945660" cy="496332"/>
          </a:xfrm>
          <a:prstGeom prst="rect">
            <a:avLst/>
          </a:prstGeom>
        </p:spPr>
        <p:txBody>
          <a:bodyPr vert="horz" wrap="square" lIns="91275" tIns="45638" rIns="91275" bIns="45638" numCol="1" anchor="t" anchorCtr="0" compatLnSpc="1">
            <a:prstTxWarp prst="textNoShape">
              <a:avLst/>
            </a:prstTxWarp>
          </a:bodyPr>
          <a:lstStyle>
            <a:lvl1pPr algn="r">
              <a:defRPr sz="1200">
                <a:latin typeface="Calibri" charset="0"/>
              </a:defRPr>
            </a:lvl1pPr>
          </a:lstStyle>
          <a:p>
            <a:pPr>
              <a:defRPr/>
            </a:pPr>
            <a:fld id="{50D01E92-D74E-7343-9650-52586851CA08}" type="datetime1">
              <a:rPr lang="fr-FR"/>
              <a:pPr>
                <a:defRPr/>
              </a:pPr>
              <a:t>14/10/2021</a:t>
            </a:fld>
            <a:endParaRPr lang="fr-FR"/>
          </a:p>
        </p:txBody>
      </p:sp>
      <p:sp>
        <p:nvSpPr>
          <p:cNvPr id="4" name="Espace réservé de l'image des diapositives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wrap="square" lIns="91275" tIns="45638" rIns="91275" bIns="45638" numCol="1" anchor="ctr" anchorCtr="0" compatLnSpc="1">
            <a:prstTxWarp prst="textNoShape">
              <a:avLst/>
            </a:prstTxWarp>
          </a:bodyPr>
          <a:lstStyle/>
          <a:p>
            <a:pPr lvl="0"/>
            <a:endParaRPr lang="fr-FR" noProof="0"/>
          </a:p>
        </p:txBody>
      </p:sp>
      <p:sp>
        <p:nvSpPr>
          <p:cNvPr id="5" name="Espace réservé des commentaires 4"/>
          <p:cNvSpPr>
            <a:spLocks noGrp="1"/>
          </p:cNvSpPr>
          <p:nvPr>
            <p:ph type="body" sz="quarter" idx="3"/>
          </p:nvPr>
        </p:nvSpPr>
        <p:spPr>
          <a:xfrm>
            <a:off x="679768" y="4715154"/>
            <a:ext cx="5438140" cy="4466987"/>
          </a:xfrm>
          <a:prstGeom prst="rect">
            <a:avLst/>
          </a:prstGeom>
        </p:spPr>
        <p:txBody>
          <a:bodyPr vert="horz" wrap="square" lIns="91275" tIns="45638" rIns="91275" bIns="45638" numCol="1" anchor="t" anchorCtr="0" compatLnSpc="1">
            <a:prstTxWarp prst="textNoShape">
              <a:avLst/>
            </a:prstTxWarp>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9428584"/>
            <a:ext cx="2945660" cy="496332"/>
          </a:xfrm>
          <a:prstGeom prst="rect">
            <a:avLst/>
          </a:prstGeom>
        </p:spPr>
        <p:txBody>
          <a:bodyPr vert="horz" wrap="square" lIns="91275" tIns="45638" rIns="91275" bIns="45638"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fr-FR"/>
          </a:p>
        </p:txBody>
      </p:sp>
      <p:sp>
        <p:nvSpPr>
          <p:cNvPr id="7" name="Espace réservé du numéro de diapositive 6"/>
          <p:cNvSpPr>
            <a:spLocks noGrp="1"/>
          </p:cNvSpPr>
          <p:nvPr>
            <p:ph type="sldNum" sz="quarter" idx="5"/>
          </p:nvPr>
        </p:nvSpPr>
        <p:spPr>
          <a:xfrm>
            <a:off x="3850443" y="9428584"/>
            <a:ext cx="2945660" cy="496332"/>
          </a:xfrm>
          <a:prstGeom prst="rect">
            <a:avLst/>
          </a:prstGeom>
        </p:spPr>
        <p:txBody>
          <a:bodyPr vert="horz" wrap="square" lIns="91275" tIns="45638" rIns="91275" bIns="45638" numCol="1" anchor="b" anchorCtr="0" compatLnSpc="1">
            <a:prstTxWarp prst="textNoShape">
              <a:avLst/>
            </a:prstTxWarp>
          </a:bodyPr>
          <a:lstStyle>
            <a:lvl1pPr algn="r">
              <a:defRPr sz="1200">
                <a:latin typeface="Calibri" charset="0"/>
              </a:defRPr>
            </a:lvl1pPr>
          </a:lstStyle>
          <a:p>
            <a:pPr>
              <a:defRPr/>
            </a:pPr>
            <a:fld id="{7107428E-A4E5-3244-B3D1-6FF5C2FFFA6D}" type="slidenum">
              <a:rPr lang="fr-FR"/>
              <a:pPr>
                <a:defRPr/>
              </a:pPr>
              <a:t>‹N°›</a:t>
            </a:fld>
            <a:endParaRPr lang="fr-FR"/>
          </a:p>
        </p:txBody>
      </p:sp>
    </p:spTree>
    <p:extLst>
      <p:ext uri="{BB962C8B-B14F-4D97-AF65-F5344CB8AC3E}">
        <p14:creationId xmlns:p14="http://schemas.microsoft.com/office/powerpoint/2010/main" val="2466579105"/>
      </p:ext>
    </p:extLst>
  </p:cSld>
  <p:clrMap bg1="lt1" tx1="dk1" bg2="lt2" tx2="dk2" accent1="accent1" accent2="accent2" accent3="accent3" accent4="accent4" accent5="accent5" accent6="accent6" hlink="hlink" folHlink="folHlink"/>
  <p:hf hdr="0" ftr="0" dt="0"/>
  <p:notesStyle>
    <a:lvl1pPr algn="l" defTabSz="457148"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148" algn="l" defTabSz="457148"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296" algn="l" defTabSz="457148"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445" algn="l" defTabSz="457148"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592" algn="l" defTabSz="457148"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5740" algn="l" defTabSz="457148" rtl="0" eaLnBrk="1" latinLnBrk="0" hangingPunct="1">
      <a:defRPr sz="1200" kern="1200">
        <a:solidFill>
          <a:schemeClr val="tx1"/>
        </a:solidFill>
        <a:latin typeface="+mn-lt"/>
        <a:ea typeface="+mn-ea"/>
        <a:cs typeface="+mn-cs"/>
      </a:defRPr>
    </a:lvl6pPr>
    <a:lvl7pPr marL="2742888" algn="l" defTabSz="457148" rtl="0" eaLnBrk="1" latinLnBrk="0" hangingPunct="1">
      <a:defRPr sz="1200" kern="1200">
        <a:solidFill>
          <a:schemeClr val="tx1"/>
        </a:solidFill>
        <a:latin typeface="+mn-lt"/>
        <a:ea typeface="+mn-ea"/>
        <a:cs typeface="+mn-cs"/>
      </a:defRPr>
    </a:lvl7pPr>
    <a:lvl8pPr marL="3200036" algn="l" defTabSz="457148" rtl="0" eaLnBrk="1" latinLnBrk="0" hangingPunct="1">
      <a:defRPr sz="1200" kern="1200">
        <a:solidFill>
          <a:schemeClr val="tx1"/>
        </a:solidFill>
        <a:latin typeface="+mn-lt"/>
        <a:ea typeface="+mn-ea"/>
        <a:cs typeface="+mn-cs"/>
      </a:defRPr>
    </a:lvl8pPr>
    <a:lvl9pPr marL="3657184" algn="l" defTabSz="457148"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cxnSp>
        <p:nvCxnSpPr>
          <p:cNvPr id="3" name="Connecteur droit 2"/>
          <p:cNvCxnSpPr/>
          <p:nvPr userDrawn="1"/>
        </p:nvCxnSpPr>
        <p:spPr>
          <a:xfrm>
            <a:off x="495301" y="3454401"/>
            <a:ext cx="9218613" cy="1588"/>
          </a:xfrm>
          <a:prstGeom prst="line">
            <a:avLst/>
          </a:prstGeom>
          <a:ln w="6350" cap="flat" cmpd="sng" algn="ctr">
            <a:solidFill>
              <a:srgbClr val="9C9E9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193676" y="3884613"/>
            <a:ext cx="195263" cy="179387"/>
          </a:xfrm>
          <a:prstGeom prst="rect">
            <a:avLst/>
          </a:prstGeom>
          <a:solidFill>
            <a:srgbClr val="005E9E"/>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anchor="ctr"/>
          <a:lstStyle/>
          <a:p>
            <a:pPr algn="ctr">
              <a:defRPr/>
            </a:pPr>
            <a:endParaRPr lang="fr-FR">
              <a:solidFill>
                <a:srgbClr val="FFFFFF"/>
              </a:solidFill>
              <a:ea typeface="ＭＳ Ｐゴシック" charset="0"/>
              <a:cs typeface="ＭＳ Ｐゴシック" charset="0"/>
            </a:endParaRPr>
          </a:p>
        </p:txBody>
      </p:sp>
      <p:sp>
        <p:nvSpPr>
          <p:cNvPr id="5" name="Rectangle 4"/>
          <p:cNvSpPr/>
          <p:nvPr userDrawn="1"/>
        </p:nvSpPr>
        <p:spPr>
          <a:xfrm>
            <a:off x="9596438" y="3205163"/>
            <a:ext cx="117475" cy="10795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anchor="ctr"/>
          <a:lstStyle/>
          <a:p>
            <a:pPr algn="ctr">
              <a:defRPr/>
            </a:pPr>
            <a:r>
              <a:rPr lang="fr-FR">
                <a:solidFill>
                  <a:srgbClr val="FFFFFF"/>
                </a:solidFill>
                <a:ea typeface="ＭＳ Ｐゴシック" charset="0"/>
                <a:cs typeface="ＭＳ Ｐゴシック" charset="0"/>
              </a:rPr>
              <a:t> </a:t>
            </a:r>
          </a:p>
        </p:txBody>
      </p:sp>
      <p:sp>
        <p:nvSpPr>
          <p:cNvPr id="6" name="Rectangle 5"/>
          <p:cNvSpPr/>
          <p:nvPr userDrawn="1"/>
        </p:nvSpPr>
        <p:spPr>
          <a:xfrm>
            <a:off x="9426575" y="3205163"/>
            <a:ext cx="115889" cy="107951"/>
          </a:xfrm>
          <a:prstGeom prst="rect">
            <a:avLst/>
          </a:prstGeom>
          <a:solidFill>
            <a:srgbClr val="9C9E9F"/>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anchor="ctr"/>
          <a:lstStyle/>
          <a:p>
            <a:pPr algn="ctr">
              <a:defRPr/>
            </a:pPr>
            <a:r>
              <a:rPr lang="fr-FR">
                <a:solidFill>
                  <a:srgbClr val="FFFFFF"/>
                </a:solidFill>
                <a:ea typeface="ＭＳ Ｐゴシック" charset="0"/>
                <a:cs typeface="ＭＳ Ｐゴシック" charset="0"/>
              </a:rPr>
              <a:t> </a:t>
            </a:r>
          </a:p>
        </p:txBody>
      </p:sp>
      <p:sp>
        <p:nvSpPr>
          <p:cNvPr id="2" name="Titre 1"/>
          <p:cNvSpPr>
            <a:spLocks noGrp="1"/>
          </p:cNvSpPr>
          <p:nvPr>
            <p:ph type="ctrTitle"/>
          </p:nvPr>
        </p:nvSpPr>
        <p:spPr>
          <a:xfrm>
            <a:off x="507000" y="3556314"/>
            <a:ext cx="8420100" cy="615553"/>
          </a:xfrm>
        </p:spPr>
        <p:txBody>
          <a:bodyPr lIns="0" tIns="0" rIns="0" bIns="0" anchor="t">
            <a:noAutofit/>
          </a:bodyPr>
          <a:lstStyle>
            <a:lvl1pPr algn="l">
              <a:defRPr sz="4000">
                <a:solidFill>
                  <a:srgbClr val="005E9E"/>
                </a:solidFill>
                <a:latin typeface="Arial"/>
                <a:cs typeface="Arial"/>
              </a:defRPr>
            </a:lvl1pPr>
          </a:lstStyle>
          <a:p>
            <a:r>
              <a:rPr lang="fr-FR" dirty="0"/>
              <a:t>Cliquez et modifiez le titre</a:t>
            </a:r>
          </a:p>
        </p:txBody>
      </p:sp>
      <p:sp>
        <p:nvSpPr>
          <p:cNvPr id="8" name="Espace réservé de la date 3"/>
          <p:cNvSpPr>
            <a:spLocks noGrp="1"/>
          </p:cNvSpPr>
          <p:nvPr>
            <p:ph type="dt" sz="half" idx="10"/>
          </p:nvPr>
        </p:nvSpPr>
        <p:spPr>
          <a:xfrm>
            <a:off x="6934200" y="3109914"/>
            <a:ext cx="2311400" cy="234951"/>
          </a:xfrm>
        </p:spPr>
        <p:txBody>
          <a:bodyPr lIns="0" tIns="0" rIns="0" bIns="0" anchor="b"/>
          <a:lstStyle>
            <a:lvl1pPr algn="r">
              <a:defRPr>
                <a:solidFill>
                  <a:srgbClr val="9C9E9F"/>
                </a:solidFill>
              </a:defRPr>
            </a:lvl1pPr>
          </a:lstStyle>
          <a:p>
            <a:pPr>
              <a:defRPr/>
            </a:pPr>
            <a:fld id="{428861B5-B663-344D-8A42-0A9AA85B34B1}" type="datetime1">
              <a:rPr lang="fr-FR"/>
              <a:pPr>
                <a:defRPr/>
              </a:pPr>
              <a:t>14/10/2021</a:t>
            </a:fld>
            <a:endParaRPr lang="fr-FR"/>
          </a:p>
        </p:txBody>
      </p:sp>
      <p:sp>
        <p:nvSpPr>
          <p:cNvPr id="9" name="Espace réservé du pied de page 4"/>
          <p:cNvSpPr>
            <a:spLocks noGrp="1"/>
          </p:cNvSpPr>
          <p:nvPr>
            <p:ph type="ftr" sz="quarter" idx="11"/>
          </p:nvPr>
        </p:nvSpPr>
        <p:spPr/>
        <p:txBody>
          <a:bodyPr/>
          <a:lstStyle>
            <a:lvl1pPr>
              <a:defRPr/>
            </a:lvl1pPr>
          </a:lstStyle>
          <a:p>
            <a:pPr>
              <a:defRPr/>
            </a:pPr>
            <a:endParaRPr lang="fr-FR"/>
          </a:p>
        </p:txBody>
      </p:sp>
      <p:sp>
        <p:nvSpPr>
          <p:cNvPr id="10" name="Espace réservé du numéro de diapositive 5"/>
          <p:cNvSpPr>
            <a:spLocks noGrp="1"/>
          </p:cNvSpPr>
          <p:nvPr>
            <p:ph type="sldNum" sz="quarter" idx="12"/>
          </p:nvPr>
        </p:nvSpPr>
        <p:spPr/>
        <p:txBody>
          <a:bodyPr/>
          <a:lstStyle>
            <a:lvl1pPr>
              <a:defRPr/>
            </a:lvl1pPr>
          </a:lstStyle>
          <a:p>
            <a:pPr>
              <a:defRPr/>
            </a:pPr>
            <a:fld id="{E3EDD78B-F4ED-FE40-AC21-FD2DFA2B3B05}" type="slidenum">
              <a:rPr lang="fr-FR"/>
              <a:pPr>
                <a:defRPr/>
              </a:pPr>
              <a:t>‹N°›</a:t>
            </a:fld>
            <a:endParaRPr lang="fr-FR"/>
          </a:p>
        </p:txBody>
      </p:sp>
      <p:pic>
        <p:nvPicPr>
          <p:cNvPr id="15" name="Image 1"/>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5163" r="13645"/>
          <a:stretch/>
        </p:blipFill>
        <p:spPr bwMode="auto">
          <a:xfrm>
            <a:off x="2792760" y="692696"/>
            <a:ext cx="4115909"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6409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5" name="Arrondir un rectangle avec un coin diagonal 4"/>
          <p:cNvSpPr/>
          <p:nvPr userDrawn="1"/>
        </p:nvSpPr>
        <p:spPr>
          <a:xfrm>
            <a:off x="-19050" y="1023939"/>
            <a:ext cx="10071100" cy="5514975"/>
          </a:xfrm>
          <a:prstGeom prst="round2DiagRect">
            <a:avLst/>
          </a:prstGeom>
          <a:noFill/>
          <a:ln>
            <a:solidFill>
              <a:srgbClr val="9C9E9F"/>
            </a:solidFill>
          </a:ln>
          <a:effectLst/>
        </p:spPr>
        <p:style>
          <a:lnRef idx="1">
            <a:schemeClr val="accent1"/>
          </a:lnRef>
          <a:fillRef idx="3">
            <a:schemeClr val="accent1"/>
          </a:fillRef>
          <a:effectRef idx="2">
            <a:schemeClr val="accent1"/>
          </a:effectRef>
          <a:fontRef idx="minor">
            <a:schemeClr val="lt1"/>
          </a:fontRef>
        </p:style>
        <p:txBody>
          <a:bodyPr lIns="91429" tIns="45715" rIns="91429" bIns="45715" anchor="ctr"/>
          <a:lstStyle/>
          <a:p>
            <a:pPr algn="ctr">
              <a:defRPr/>
            </a:pPr>
            <a:endParaRPr lang="fr-FR">
              <a:solidFill>
                <a:srgbClr val="FFFFFF"/>
              </a:solidFill>
              <a:ea typeface="ＭＳ Ｐゴシック" charset="0"/>
              <a:cs typeface="ＭＳ Ｐゴシック" charset="0"/>
            </a:endParaRPr>
          </a:p>
        </p:txBody>
      </p:sp>
      <p:sp>
        <p:nvSpPr>
          <p:cNvPr id="6" name="Rectangle 5"/>
          <p:cNvSpPr/>
          <p:nvPr userDrawn="1"/>
        </p:nvSpPr>
        <p:spPr>
          <a:xfrm>
            <a:off x="0" y="701675"/>
            <a:ext cx="9906000" cy="52641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anchor="ctr"/>
          <a:lstStyle/>
          <a:p>
            <a:pPr algn="ctr">
              <a:defRPr/>
            </a:pPr>
            <a:endParaRPr lang="fr-FR">
              <a:solidFill>
                <a:srgbClr val="FFFFFF"/>
              </a:solidFill>
              <a:ea typeface="ＭＳ Ｐゴシック" charset="0"/>
              <a:cs typeface="ＭＳ Ｐゴシック" charset="0"/>
            </a:endParaRPr>
          </a:p>
        </p:txBody>
      </p:sp>
      <p:cxnSp>
        <p:nvCxnSpPr>
          <p:cNvPr id="7" name="Connecteur droit 6"/>
          <p:cNvCxnSpPr/>
          <p:nvPr userDrawn="1"/>
        </p:nvCxnSpPr>
        <p:spPr>
          <a:xfrm>
            <a:off x="495301" y="1052513"/>
            <a:ext cx="8432800" cy="1587"/>
          </a:xfrm>
          <a:prstGeom prst="line">
            <a:avLst/>
          </a:prstGeom>
          <a:ln w="6350" cap="flat" cmpd="sng" algn="ctr">
            <a:solidFill>
              <a:srgbClr val="9C9E9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Text Box 9"/>
          <p:cNvSpPr txBox="1">
            <a:spLocks noChangeArrowheads="1"/>
          </p:cNvSpPr>
          <p:nvPr userDrawn="1"/>
        </p:nvSpPr>
        <p:spPr bwMode="auto">
          <a:xfrm>
            <a:off x="68263" y="6597651"/>
            <a:ext cx="9747251" cy="230822"/>
          </a:xfrm>
          <a:prstGeom prst="rect">
            <a:avLst/>
          </a:prstGeom>
          <a:noFill/>
          <a:ln>
            <a:noFill/>
          </a:ln>
          <a:effectLst/>
          <a:extLst/>
        </p:spPr>
        <p:txBody>
          <a:bodyPr lIns="91429" tIns="45715" rIns="91429" bIns="45715">
            <a:spAutoFit/>
          </a:bodyPr>
          <a:lstStyle>
            <a:lvl1pPr eaLnBrk="0" hangingPunct="0">
              <a:tabLst>
                <a:tab pos="180975" algn="l"/>
                <a:tab pos="2870200" algn="l"/>
                <a:tab pos="5918200" algn="l"/>
                <a:tab pos="7531100" algn="l"/>
                <a:tab pos="8794750" algn="r"/>
              </a:tabLst>
              <a:defRPr sz="2400">
                <a:solidFill>
                  <a:schemeClr val="tx1"/>
                </a:solidFill>
                <a:latin typeface="Arial" charset="0"/>
                <a:ea typeface="ＭＳ Ｐゴシック" charset="0"/>
                <a:cs typeface="ＭＳ Ｐゴシック" charset="0"/>
              </a:defRPr>
            </a:lvl1pPr>
            <a:lvl2pPr marL="37931725" indent="-37474525" eaLnBrk="0" hangingPunct="0">
              <a:tabLst>
                <a:tab pos="180975" algn="l"/>
                <a:tab pos="2870200" algn="l"/>
                <a:tab pos="5918200" algn="l"/>
                <a:tab pos="7531100" algn="l"/>
                <a:tab pos="8794750" algn="r"/>
              </a:tabLst>
              <a:defRPr sz="2400">
                <a:solidFill>
                  <a:schemeClr val="tx1"/>
                </a:solidFill>
                <a:latin typeface="Arial" charset="0"/>
                <a:ea typeface="ＭＳ Ｐゴシック" charset="0"/>
              </a:defRPr>
            </a:lvl2pPr>
            <a:lvl3pPr eaLnBrk="0" hangingPunct="0">
              <a:tabLst>
                <a:tab pos="180975" algn="l"/>
                <a:tab pos="2870200" algn="l"/>
                <a:tab pos="5918200" algn="l"/>
                <a:tab pos="7531100" algn="l"/>
                <a:tab pos="8794750" algn="r"/>
              </a:tabLst>
              <a:defRPr sz="2400">
                <a:solidFill>
                  <a:schemeClr val="tx1"/>
                </a:solidFill>
                <a:latin typeface="Arial" charset="0"/>
                <a:ea typeface="ＭＳ Ｐゴシック" charset="0"/>
              </a:defRPr>
            </a:lvl3pPr>
            <a:lvl4pPr eaLnBrk="0" hangingPunct="0">
              <a:tabLst>
                <a:tab pos="180975" algn="l"/>
                <a:tab pos="2870200" algn="l"/>
                <a:tab pos="5918200" algn="l"/>
                <a:tab pos="7531100" algn="l"/>
                <a:tab pos="8794750" algn="r"/>
              </a:tabLst>
              <a:defRPr sz="2400">
                <a:solidFill>
                  <a:schemeClr val="tx1"/>
                </a:solidFill>
                <a:latin typeface="Arial" charset="0"/>
                <a:ea typeface="ＭＳ Ｐゴシック" charset="0"/>
              </a:defRPr>
            </a:lvl4pPr>
            <a:lvl5pPr eaLnBrk="0" hangingPunct="0">
              <a:tabLst>
                <a:tab pos="180975" algn="l"/>
                <a:tab pos="2870200" algn="l"/>
                <a:tab pos="5918200" algn="l"/>
                <a:tab pos="7531100" algn="l"/>
                <a:tab pos="8794750" algn="r"/>
              </a:tabLst>
              <a:defRPr sz="2400">
                <a:solidFill>
                  <a:schemeClr val="tx1"/>
                </a:solidFill>
                <a:latin typeface="Arial" charset="0"/>
                <a:ea typeface="ＭＳ Ｐゴシック" charset="0"/>
              </a:defRPr>
            </a:lvl5pPr>
            <a:lvl6pPr marL="457200" eaLnBrk="0" fontAlgn="base" hangingPunct="0">
              <a:spcBef>
                <a:spcPct val="0"/>
              </a:spcBef>
              <a:spcAft>
                <a:spcPct val="0"/>
              </a:spcAft>
              <a:tabLst>
                <a:tab pos="180975" algn="l"/>
                <a:tab pos="2870200" algn="l"/>
                <a:tab pos="5918200" algn="l"/>
                <a:tab pos="7531100" algn="l"/>
                <a:tab pos="8794750" algn="r"/>
              </a:tabLst>
              <a:defRPr sz="2400">
                <a:solidFill>
                  <a:schemeClr val="tx1"/>
                </a:solidFill>
                <a:latin typeface="Arial" charset="0"/>
                <a:ea typeface="ＭＳ Ｐゴシック" charset="0"/>
              </a:defRPr>
            </a:lvl6pPr>
            <a:lvl7pPr marL="914400" eaLnBrk="0" fontAlgn="base" hangingPunct="0">
              <a:spcBef>
                <a:spcPct val="0"/>
              </a:spcBef>
              <a:spcAft>
                <a:spcPct val="0"/>
              </a:spcAft>
              <a:tabLst>
                <a:tab pos="180975" algn="l"/>
                <a:tab pos="2870200" algn="l"/>
                <a:tab pos="5918200" algn="l"/>
                <a:tab pos="7531100" algn="l"/>
                <a:tab pos="8794750" algn="r"/>
              </a:tabLst>
              <a:defRPr sz="2400">
                <a:solidFill>
                  <a:schemeClr val="tx1"/>
                </a:solidFill>
                <a:latin typeface="Arial" charset="0"/>
                <a:ea typeface="ＭＳ Ｐゴシック" charset="0"/>
              </a:defRPr>
            </a:lvl7pPr>
            <a:lvl8pPr marL="1371600" eaLnBrk="0" fontAlgn="base" hangingPunct="0">
              <a:spcBef>
                <a:spcPct val="0"/>
              </a:spcBef>
              <a:spcAft>
                <a:spcPct val="0"/>
              </a:spcAft>
              <a:tabLst>
                <a:tab pos="180975" algn="l"/>
                <a:tab pos="2870200" algn="l"/>
                <a:tab pos="5918200" algn="l"/>
                <a:tab pos="7531100" algn="l"/>
                <a:tab pos="8794750" algn="r"/>
              </a:tabLst>
              <a:defRPr sz="2400">
                <a:solidFill>
                  <a:schemeClr val="tx1"/>
                </a:solidFill>
                <a:latin typeface="Arial" charset="0"/>
                <a:ea typeface="ＭＳ Ｐゴシック" charset="0"/>
              </a:defRPr>
            </a:lvl8pPr>
            <a:lvl9pPr marL="1828800" eaLnBrk="0" fontAlgn="base" hangingPunct="0">
              <a:spcBef>
                <a:spcPct val="0"/>
              </a:spcBef>
              <a:spcAft>
                <a:spcPct val="0"/>
              </a:spcAft>
              <a:tabLst>
                <a:tab pos="180975" algn="l"/>
                <a:tab pos="2870200" algn="l"/>
                <a:tab pos="5918200" algn="l"/>
                <a:tab pos="7531100" algn="l"/>
                <a:tab pos="8794750" algn="r"/>
              </a:tabLst>
              <a:defRPr sz="2400">
                <a:solidFill>
                  <a:schemeClr val="tx1"/>
                </a:solidFill>
                <a:latin typeface="Arial" charset="0"/>
                <a:ea typeface="ＭＳ Ｐゴシック" charset="0"/>
              </a:defRPr>
            </a:lvl9pPr>
          </a:lstStyle>
          <a:p>
            <a:pPr eaLnBrk="1" hangingPunct="1">
              <a:tabLst>
                <a:tab pos="179388" algn="l"/>
                <a:tab pos="3498850" algn="l"/>
                <a:tab pos="7351713" algn="l"/>
                <a:tab pos="9509125" algn="r"/>
              </a:tabLst>
              <a:defRPr/>
            </a:pPr>
            <a:r>
              <a:rPr lang="fr-FR" sz="900" dirty="0">
                <a:solidFill>
                  <a:srgbClr val="7F7F7F"/>
                </a:solidFill>
              </a:rPr>
              <a:t>MINES </a:t>
            </a:r>
            <a:r>
              <a:rPr lang="fr-FR" sz="900" dirty="0" err="1" smtClean="0">
                <a:solidFill>
                  <a:srgbClr val="7F7F7F"/>
                </a:solidFill>
              </a:rPr>
              <a:t>ParisTech</a:t>
            </a:r>
            <a:r>
              <a:rPr lang="fr-FR" sz="900" dirty="0" smtClean="0">
                <a:solidFill>
                  <a:srgbClr val="7F7F7F"/>
                </a:solidFill>
              </a:rPr>
              <a:t> – PSL	</a:t>
            </a:r>
            <a:r>
              <a:rPr lang="fr-FR" sz="900" dirty="0">
                <a:solidFill>
                  <a:srgbClr val="7F7F7F"/>
                </a:solidFill>
              </a:rPr>
              <a:t>		</a:t>
            </a:r>
            <a:fld id="{F70CFD7B-126D-5844-AF6F-EDB4FD7CAAF6}" type="slidenum">
              <a:rPr lang="fr-FR" sz="900" smtClean="0">
                <a:solidFill>
                  <a:srgbClr val="7F7F7F"/>
                </a:solidFill>
              </a:rPr>
              <a:pPr eaLnBrk="1" hangingPunct="1">
                <a:tabLst>
                  <a:tab pos="179388" algn="l"/>
                  <a:tab pos="3498850" algn="l"/>
                  <a:tab pos="7351713" algn="l"/>
                  <a:tab pos="9509125" algn="r"/>
                </a:tabLst>
                <a:defRPr/>
              </a:pPr>
              <a:t>‹N°›</a:t>
            </a:fld>
            <a:endParaRPr lang="fr-FR" sz="900" dirty="0">
              <a:solidFill>
                <a:srgbClr val="7F7F7F"/>
              </a:solidFill>
            </a:endParaRPr>
          </a:p>
        </p:txBody>
      </p:sp>
      <p:sp>
        <p:nvSpPr>
          <p:cNvPr id="2" name="Titre 1"/>
          <p:cNvSpPr>
            <a:spLocks noGrp="1"/>
          </p:cNvSpPr>
          <p:nvPr>
            <p:ph type="ctrTitle"/>
          </p:nvPr>
        </p:nvSpPr>
        <p:spPr>
          <a:xfrm>
            <a:off x="507000" y="-27383"/>
            <a:ext cx="7560000" cy="1036737"/>
          </a:xfrm>
        </p:spPr>
        <p:txBody>
          <a:bodyPr lIns="0" tIns="0" rIns="0" bIns="0">
            <a:noAutofit/>
          </a:bodyPr>
          <a:lstStyle>
            <a:lvl1pPr algn="l">
              <a:defRPr sz="3000">
                <a:solidFill>
                  <a:srgbClr val="005E9E"/>
                </a:solidFill>
                <a:latin typeface="Arial"/>
                <a:cs typeface="Arial"/>
              </a:defRPr>
            </a:lvl1pPr>
          </a:lstStyle>
          <a:p>
            <a:r>
              <a:rPr lang="fr-FR" dirty="0"/>
              <a:t>Cliquez et modifiez le titre</a:t>
            </a:r>
          </a:p>
        </p:txBody>
      </p:sp>
      <p:sp>
        <p:nvSpPr>
          <p:cNvPr id="3" name="Sous-titre 2"/>
          <p:cNvSpPr>
            <a:spLocks noGrp="1"/>
          </p:cNvSpPr>
          <p:nvPr>
            <p:ph type="subTitle" idx="1"/>
          </p:nvPr>
        </p:nvSpPr>
        <p:spPr>
          <a:xfrm>
            <a:off x="194337" y="702193"/>
            <a:ext cx="6611163" cy="212208"/>
          </a:xfrm>
        </p:spPr>
        <p:txBody>
          <a:bodyPr lIns="0" tIns="0" rIns="0" bIns="0" anchor="b">
            <a:noAutofit/>
          </a:bodyPr>
          <a:lstStyle>
            <a:lvl1pPr marL="271432" indent="-271432" algn="l">
              <a:buSzPct val="120000"/>
              <a:buFont typeface="Wingdings" charset="2"/>
              <a:buChar char=""/>
              <a:defRPr sz="1400">
                <a:solidFill>
                  <a:srgbClr val="005E9E"/>
                </a:solidFill>
                <a:latin typeface="Arial"/>
                <a:cs typeface="Arial"/>
              </a:defRPr>
            </a:lvl1pPr>
            <a:lvl2pPr marL="457148" indent="0" algn="ctr">
              <a:buNone/>
              <a:defRPr>
                <a:solidFill>
                  <a:schemeClr val="tx1">
                    <a:tint val="75000"/>
                  </a:schemeClr>
                </a:solidFill>
              </a:defRPr>
            </a:lvl2pPr>
            <a:lvl3pPr marL="914296" indent="0" algn="ctr">
              <a:buNone/>
              <a:defRPr>
                <a:solidFill>
                  <a:schemeClr val="tx1">
                    <a:tint val="75000"/>
                  </a:schemeClr>
                </a:solidFill>
              </a:defRPr>
            </a:lvl3pPr>
            <a:lvl4pPr marL="1371445" indent="0" algn="ctr">
              <a:buNone/>
              <a:defRPr>
                <a:solidFill>
                  <a:schemeClr val="tx1">
                    <a:tint val="75000"/>
                  </a:schemeClr>
                </a:solidFill>
              </a:defRPr>
            </a:lvl4pPr>
            <a:lvl5pPr marL="1828592" indent="0" algn="ctr">
              <a:buNone/>
              <a:defRPr>
                <a:solidFill>
                  <a:schemeClr val="tx1">
                    <a:tint val="75000"/>
                  </a:schemeClr>
                </a:solidFill>
              </a:defRPr>
            </a:lvl5pPr>
            <a:lvl6pPr marL="2285740" indent="0" algn="ctr">
              <a:buNone/>
              <a:defRPr>
                <a:solidFill>
                  <a:schemeClr val="tx1">
                    <a:tint val="75000"/>
                  </a:schemeClr>
                </a:solidFill>
              </a:defRPr>
            </a:lvl6pPr>
            <a:lvl7pPr marL="2742888" indent="0" algn="ctr">
              <a:buNone/>
              <a:defRPr>
                <a:solidFill>
                  <a:schemeClr val="tx1">
                    <a:tint val="75000"/>
                  </a:schemeClr>
                </a:solidFill>
              </a:defRPr>
            </a:lvl7pPr>
            <a:lvl8pPr marL="3200036" indent="0" algn="ctr">
              <a:buNone/>
              <a:defRPr>
                <a:solidFill>
                  <a:schemeClr val="tx1">
                    <a:tint val="75000"/>
                  </a:schemeClr>
                </a:solidFill>
              </a:defRPr>
            </a:lvl8pPr>
            <a:lvl9pPr marL="3657184" indent="0" algn="ctr">
              <a:buNone/>
              <a:defRPr>
                <a:solidFill>
                  <a:schemeClr val="tx1">
                    <a:tint val="75000"/>
                  </a:schemeClr>
                </a:solidFill>
              </a:defRPr>
            </a:lvl9pPr>
          </a:lstStyle>
          <a:p>
            <a:r>
              <a:rPr lang="fr-FR" dirty="0"/>
              <a:t>Cliquez pour modifier le style des sous-titres du masque</a:t>
            </a:r>
          </a:p>
        </p:txBody>
      </p:sp>
      <p:sp>
        <p:nvSpPr>
          <p:cNvPr id="14" name="Espace réservé du contenu 2"/>
          <p:cNvSpPr>
            <a:spLocks noGrp="1"/>
          </p:cNvSpPr>
          <p:nvPr>
            <p:ph idx="13"/>
          </p:nvPr>
        </p:nvSpPr>
        <p:spPr>
          <a:xfrm>
            <a:off x="506507" y="1196752"/>
            <a:ext cx="8420933" cy="5184576"/>
          </a:xfrm>
        </p:spPr>
        <p:txBody>
          <a:bodyPr lIns="0" tIns="0" rIns="0" bIns="0">
            <a:noAutofit/>
          </a:bodyPr>
          <a:lstStyle>
            <a:lvl1pPr marL="271432" indent="-271432">
              <a:lnSpc>
                <a:spcPct val="100000"/>
              </a:lnSpc>
              <a:spcBef>
                <a:spcPts val="600"/>
              </a:spcBef>
              <a:buClrTx/>
              <a:buSzPct val="100000"/>
              <a:buFont typeface="Lucida Grande"/>
              <a:buChar char="•"/>
              <a:defRPr sz="2000" b="1">
                <a:solidFill>
                  <a:srgbClr val="4F81BD"/>
                </a:solidFill>
                <a:latin typeface="Arial"/>
                <a:cs typeface="Arial"/>
              </a:defRPr>
            </a:lvl1pPr>
            <a:lvl2pPr>
              <a:lnSpc>
                <a:spcPct val="100000"/>
              </a:lnSpc>
              <a:buClrTx/>
              <a:defRPr sz="1800">
                <a:solidFill>
                  <a:schemeClr val="tx1"/>
                </a:solidFill>
                <a:latin typeface="Arial"/>
                <a:cs typeface="Arial"/>
              </a:defRPr>
            </a:lvl2pPr>
            <a:lvl3pPr>
              <a:lnSpc>
                <a:spcPct val="100000"/>
              </a:lnSpc>
              <a:defRPr sz="1600">
                <a:solidFill>
                  <a:schemeClr val="tx1"/>
                </a:solidFill>
                <a:latin typeface="Arial"/>
                <a:cs typeface="Arial"/>
              </a:defRPr>
            </a:lvl3pPr>
            <a:lvl4pPr>
              <a:lnSpc>
                <a:spcPct val="100000"/>
              </a:lnSpc>
              <a:defRPr sz="1400">
                <a:solidFill>
                  <a:schemeClr val="tx1"/>
                </a:solidFill>
                <a:latin typeface="Arial"/>
                <a:cs typeface="Arial"/>
              </a:defRPr>
            </a:lvl4pPr>
            <a:lvl5pPr>
              <a:lnSpc>
                <a:spcPct val="100000"/>
              </a:lnSpc>
              <a:defRPr sz="1400">
                <a:solidFill>
                  <a:schemeClr val="tx1"/>
                </a:solidFill>
                <a:latin typeface="Arial"/>
                <a:cs typeface="Aria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3" name="Image 1"/>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5163" r="13645"/>
          <a:stretch/>
        </p:blipFill>
        <p:spPr bwMode="auto">
          <a:xfrm>
            <a:off x="7833320" y="116632"/>
            <a:ext cx="2016000" cy="7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51931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6" name="Arrondir un rectangle avec un coin diagonal 5"/>
          <p:cNvSpPr/>
          <p:nvPr userDrawn="1"/>
        </p:nvSpPr>
        <p:spPr>
          <a:xfrm>
            <a:off x="-19050" y="1023939"/>
            <a:ext cx="10071100" cy="5514975"/>
          </a:xfrm>
          <a:prstGeom prst="round2DiagRect">
            <a:avLst/>
          </a:prstGeom>
          <a:noFill/>
          <a:ln>
            <a:solidFill>
              <a:srgbClr val="9C9E9F"/>
            </a:solidFill>
          </a:ln>
          <a:effectLst/>
        </p:spPr>
        <p:style>
          <a:lnRef idx="1">
            <a:schemeClr val="accent1"/>
          </a:lnRef>
          <a:fillRef idx="3">
            <a:schemeClr val="accent1"/>
          </a:fillRef>
          <a:effectRef idx="2">
            <a:schemeClr val="accent1"/>
          </a:effectRef>
          <a:fontRef idx="minor">
            <a:schemeClr val="lt1"/>
          </a:fontRef>
        </p:style>
        <p:txBody>
          <a:bodyPr lIns="91429" tIns="45715" rIns="91429" bIns="45715" anchor="ctr"/>
          <a:lstStyle/>
          <a:p>
            <a:pPr algn="ctr">
              <a:defRPr/>
            </a:pPr>
            <a:endParaRPr lang="fr-FR">
              <a:solidFill>
                <a:srgbClr val="FFFFFF"/>
              </a:solidFill>
              <a:ea typeface="ＭＳ Ｐゴシック" charset="0"/>
              <a:cs typeface="ＭＳ Ｐゴシック" charset="0"/>
            </a:endParaRPr>
          </a:p>
        </p:txBody>
      </p:sp>
      <p:cxnSp>
        <p:nvCxnSpPr>
          <p:cNvPr id="7" name="Connecteur droit 6"/>
          <p:cNvCxnSpPr/>
          <p:nvPr userDrawn="1"/>
        </p:nvCxnSpPr>
        <p:spPr>
          <a:xfrm>
            <a:off x="495301" y="1052513"/>
            <a:ext cx="8432800" cy="1587"/>
          </a:xfrm>
          <a:prstGeom prst="line">
            <a:avLst/>
          </a:prstGeom>
          <a:ln w="6350" cap="flat" cmpd="sng" algn="ctr">
            <a:solidFill>
              <a:srgbClr val="9C9E9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8" name="Image 9" descr="Mines ParisTech Logo RVB.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102725" y="115889"/>
            <a:ext cx="712788" cy="5397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 Box 9"/>
          <p:cNvSpPr txBox="1">
            <a:spLocks noChangeArrowheads="1"/>
          </p:cNvSpPr>
          <p:nvPr userDrawn="1"/>
        </p:nvSpPr>
        <p:spPr bwMode="auto">
          <a:xfrm>
            <a:off x="68263" y="6597651"/>
            <a:ext cx="9071692" cy="230822"/>
          </a:xfrm>
          <a:prstGeom prst="rect">
            <a:avLst/>
          </a:prstGeom>
          <a:noFill/>
          <a:ln>
            <a:noFill/>
          </a:ln>
          <a:effectLst/>
          <a:extLst/>
        </p:spPr>
        <p:txBody>
          <a:bodyPr wrap="none" lIns="91429" tIns="45715" rIns="91429" bIns="45715">
            <a:spAutoFit/>
          </a:bodyPr>
          <a:lstStyle>
            <a:lvl1pPr eaLnBrk="0" hangingPunct="0">
              <a:tabLst>
                <a:tab pos="180975" algn="l"/>
                <a:tab pos="2870200" algn="l"/>
                <a:tab pos="5918200" algn="l"/>
                <a:tab pos="7531100" algn="l"/>
                <a:tab pos="8794750" algn="r"/>
              </a:tabLst>
              <a:defRPr sz="2400">
                <a:solidFill>
                  <a:schemeClr val="tx1"/>
                </a:solidFill>
                <a:latin typeface="Arial" charset="0"/>
                <a:ea typeface="ＭＳ Ｐゴシック" charset="0"/>
                <a:cs typeface="ＭＳ Ｐゴシック" charset="0"/>
              </a:defRPr>
            </a:lvl1pPr>
            <a:lvl2pPr marL="37931725" indent="-37474525" eaLnBrk="0" hangingPunct="0">
              <a:tabLst>
                <a:tab pos="180975" algn="l"/>
                <a:tab pos="2870200" algn="l"/>
                <a:tab pos="5918200" algn="l"/>
                <a:tab pos="7531100" algn="l"/>
                <a:tab pos="8794750" algn="r"/>
              </a:tabLst>
              <a:defRPr sz="2400">
                <a:solidFill>
                  <a:schemeClr val="tx1"/>
                </a:solidFill>
                <a:latin typeface="Arial" charset="0"/>
                <a:ea typeface="ＭＳ Ｐゴシック" charset="0"/>
              </a:defRPr>
            </a:lvl2pPr>
            <a:lvl3pPr eaLnBrk="0" hangingPunct="0">
              <a:tabLst>
                <a:tab pos="180975" algn="l"/>
                <a:tab pos="2870200" algn="l"/>
                <a:tab pos="5918200" algn="l"/>
                <a:tab pos="7531100" algn="l"/>
                <a:tab pos="8794750" algn="r"/>
              </a:tabLst>
              <a:defRPr sz="2400">
                <a:solidFill>
                  <a:schemeClr val="tx1"/>
                </a:solidFill>
                <a:latin typeface="Arial" charset="0"/>
                <a:ea typeface="ＭＳ Ｐゴシック" charset="0"/>
              </a:defRPr>
            </a:lvl3pPr>
            <a:lvl4pPr eaLnBrk="0" hangingPunct="0">
              <a:tabLst>
                <a:tab pos="180975" algn="l"/>
                <a:tab pos="2870200" algn="l"/>
                <a:tab pos="5918200" algn="l"/>
                <a:tab pos="7531100" algn="l"/>
                <a:tab pos="8794750" algn="r"/>
              </a:tabLst>
              <a:defRPr sz="2400">
                <a:solidFill>
                  <a:schemeClr val="tx1"/>
                </a:solidFill>
                <a:latin typeface="Arial" charset="0"/>
                <a:ea typeface="ＭＳ Ｐゴシック" charset="0"/>
              </a:defRPr>
            </a:lvl4pPr>
            <a:lvl5pPr eaLnBrk="0" hangingPunct="0">
              <a:tabLst>
                <a:tab pos="180975" algn="l"/>
                <a:tab pos="2870200" algn="l"/>
                <a:tab pos="5918200" algn="l"/>
                <a:tab pos="7531100" algn="l"/>
                <a:tab pos="8794750" algn="r"/>
              </a:tabLst>
              <a:defRPr sz="2400">
                <a:solidFill>
                  <a:schemeClr val="tx1"/>
                </a:solidFill>
                <a:latin typeface="Arial" charset="0"/>
                <a:ea typeface="ＭＳ Ｐゴシック" charset="0"/>
              </a:defRPr>
            </a:lvl5pPr>
            <a:lvl6pPr marL="457200" eaLnBrk="0" fontAlgn="base" hangingPunct="0">
              <a:spcBef>
                <a:spcPct val="0"/>
              </a:spcBef>
              <a:spcAft>
                <a:spcPct val="0"/>
              </a:spcAft>
              <a:tabLst>
                <a:tab pos="180975" algn="l"/>
                <a:tab pos="2870200" algn="l"/>
                <a:tab pos="5918200" algn="l"/>
                <a:tab pos="7531100" algn="l"/>
                <a:tab pos="8794750" algn="r"/>
              </a:tabLst>
              <a:defRPr sz="2400">
                <a:solidFill>
                  <a:schemeClr val="tx1"/>
                </a:solidFill>
                <a:latin typeface="Arial" charset="0"/>
                <a:ea typeface="ＭＳ Ｐゴシック" charset="0"/>
              </a:defRPr>
            </a:lvl6pPr>
            <a:lvl7pPr marL="914400" eaLnBrk="0" fontAlgn="base" hangingPunct="0">
              <a:spcBef>
                <a:spcPct val="0"/>
              </a:spcBef>
              <a:spcAft>
                <a:spcPct val="0"/>
              </a:spcAft>
              <a:tabLst>
                <a:tab pos="180975" algn="l"/>
                <a:tab pos="2870200" algn="l"/>
                <a:tab pos="5918200" algn="l"/>
                <a:tab pos="7531100" algn="l"/>
                <a:tab pos="8794750" algn="r"/>
              </a:tabLst>
              <a:defRPr sz="2400">
                <a:solidFill>
                  <a:schemeClr val="tx1"/>
                </a:solidFill>
                <a:latin typeface="Arial" charset="0"/>
                <a:ea typeface="ＭＳ Ｐゴシック" charset="0"/>
              </a:defRPr>
            </a:lvl7pPr>
            <a:lvl8pPr marL="1371600" eaLnBrk="0" fontAlgn="base" hangingPunct="0">
              <a:spcBef>
                <a:spcPct val="0"/>
              </a:spcBef>
              <a:spcAft>
                <a:spcPct val="0"/>
              </a:spcAft>
              <a:tabLst>
                <a:tab pos="180975" algn="l"/>
                <a:tab pos="2870200" algn="l"/>
                <a:tab pos="5918200" algn="l"/>
                <a:tab pos="7531100" algn="l"/>
                <a:tab pos="8794750" algn="r"/>
              </a:tabLst>
              <a:defRPr sz="2400">
                <a:solidFill>
                  <a:schemeClr val="tx1"/>
                </a:solidFill>
                <a:latin typeface="Arial" charset="0"/>
                <a:ea typeface="ＭＳ Ｐゴシック" charset="0"/>
              </a:defRPr>
            </a:lvl8pPr>
            <a:lvl9pPr marL="1828800" eaLnBrk="0" fontAlgn="base" hangingPunct="0">
              <a:spcBef>
                <a:spcPct val="0"/>
              </a:spcBef>
              <a:spcAft>
                <a:spcPct val="0"/>
              </a:spcAft>
              <a:tabLst>
                <a:tab pos="180975" algn="l"/>
                <a:tab pos="2870200" algn="l"/>
                <a:tab pos="5918200" algn="l"/>
                <a:tab pos="7531100" algn="l"/>
                <a:tab pos="8794750" algn="r"/>
              </a:tabLst>
              <a:defRPr sz="2400">
                <a:solidFill>
                  <a:schemeClr val="tx1"/>
                </a:solidFill>
                <a:latin typeface="Arial" charset="0"/>
                <a:ea typeface="ＭＳ Ｐゴシック" charset="0"/>
              </a:defRPr>
            </a:lvl9pPr>
          </a:lstStyle>
          <a:p>
            <a:pPr eaLnBrk="1" hangingPunct="1">
              <a:defRPr/>
            </a:pPr>
            <a:r>
              <a:rPr lang="fr-FR" sz="900" dirty="0">
                <a:solidFill>
                  <a:srgbClr val="7F7F7F"/>
                </a:solidFill>
              </a:rPr>
              <a:t>MINES </a:t>
            </a:r>
            <a:r>
              <a:rPr lang="fr-FR" sz="900" dirty="0" err="1">
                <a:solidFill>
                  <a:srgbClr val="7F7F7F"/>
                </a:solidFill>
              </a:rPr>
              <a:t>ParisTech</a:t>
            </a:r>
            <a:r>
              <a:rPr lang="fr-FR" sz="900" dirty="0">
                <a:solidFill>
                  <a:srgbClr val="7F7F7F"/>
                </a:solidFill>
              </a:rPr>
              <a:t> </a:t>
            </a:r>
            <a:r>
              <a:rPr lang="fr-FR" sz="900" dirty="0">
                <a:solidFill>
                  <a:srgbClr val="7F7F7F"/>
                </a:solidFill>
                <a:cs typeface="Arial" charset="0"/>
              </a:rPr>
              <a:t>│ </a:t>
            </a:r>
            <a:r>
              <a:rPr lang="fr-FR" sz="900" dirty="0">
                <a:solidFill>
                  <a:srgbClr val="7F7F7F"/>
                </a:solidFill>
              </a:rPr>
              <a:t>Direction de la Recherche	Stratégie de Recherche – Commission de la Recherche	CONFIDENTIEL 	xx octobre 2014	</a:t>
            </a:r>
            <a:fld id="{748DDAEB-462A-2A4D-8020-58E3F0C01F54}" type="slidenum">
              <a:rPr lang="fr-FR" sz="900" smtClean="0">
                <a:solidFill>
                  <a:srgbClr val="7F7F7F"/>
                </a:solidFill>
              </a:rPr>
              <a:pPr eaLnBrk="1" hangingPunct="1">
                <a:defRPr/>
              </a:pPr>
              <a:t>‹N°›</a:t>
            </a:fld>
            <a:endParaRPr lang="fr-FR" sz="900" dirty="0">
              <a:solidFill>
                <a:srgbClr val="7F7F7F"/>
              </a:solidFill>
            </a:endParaRPr>
          </a:p>
        </p:txBody>
      </p:sp>
      <p:sp>
        <p:nvSpPr>
          <p:cNvPr id="2" name="Titre 1"/>
          <p:cNvSpPr>
            <a:spLocks noGrp="1"/>
          </p:cNvSpPr>
          <p:nvPr>
            <p:ph type="ctrTitle"/>
          </p:nvPr>
        </p:nvSpPr>
        <p:spPr>
          <a:xfrm>
            <a:off x="507000" y="-27383"/>
            <a:ext cx="8420100" cy="1036737"/>
          </a:xfrm>
        </p:spPr>
        <p:txBody>
          <a:bodyPr lIns="0" tIns="0" rIns="0" bIns="0">
            <a:noAutofit/>
          </a:bodyPr>
          <a:lstStyle>
            <a:lvl1pPr algn="l">
              <a:defRPr sz="3100">
                <a:solidFill>
                  <a:srgbClr val="005E9E"/>
                </a:solidFill>
                <a:latin typeface="Arial"/>
                <a:cs typeface="Arial"/>
              </a:defRPr>
            </a:lvl1pPr>
          </a:lstStyle>
          <a:p>
            <a:r>
              <a:rPr lang="fr-FR" dirty="0"/>
              <a:t>Cliquez et modifiez le titre</a:t>
            </a:r>
          </a:p>
        </p:txBody>
      </p:sp>
      <p:sp>
        <p:nvSpPr>
          <p:cNvPr id="3" name="Sous-titre 2"/>
          <p:cNvSpPr>
            <a:spLocks noGrp="1"/>
          </p:cNvSpPr>
          <p:nvPr>
            <p:ph type="subTitle" idx="1"/>
          </p:nvPr>
        </p:nvSpPr>
        <p:spPr>
          <a:xfrm>
            <a:off x="194337" y="702193"/>
            <a:ext cx="6611163" cy="212208"/>
          </a:xfrm>
        </p:spPr>
        <p:txBody>
          <a:bodyPr lIns="0" tIns="0" rIns="0" bIns="0" anchor="b">
            <a:noAutofit/>
          </a:bodyPr>
          <a:lstStyle>
            <a:lvl1pPr marL="271432" indent="-271432" algn="l">
              <a:buSzPct val="120000"/>
              <a:buFont typeface="Wingdings" charset="2"/>
              <a:buChar char=""/>
              <a:defRPr sz="1400">
                <a:solidFill>
                  <a:srgbClr val="005E9E"/>
                </a:solidFill>
                <a:latin typeface="Arial"/>
                <a:cs typeface="Arial"/>
              </a:defRPr>
            </a:lvl1pPr>
            <a:lvl2pPr marL="457148" indent="0" algn="ctr">
              <a:buNone/>
              <a:defRPr>
                <a:solidFill>
                  <a:schemeClr val="tx1">
                    <a:tint val="75000"/>
                  </a:schemeClr>
                </a:solidFill>
              </a:defRPr>
            </a:lvl2pPr>
            <a:lvl3pPr marL="914296" indent="0" algn="ctr">
              <a:buNone/>
              <a:defRPr>
                <a:solidFill>
                  <a:schemeClr val="tx1">
                    <a:tint val="75000"/>
                  </a:schemeClr>
                </a:solidFill>
              </a:defRPr>
            </a:lvl3pPr>
            <a:lvl4pPr marL="1371445" indent="0" algn="ctr">
              <a:buNone/>
              <a:defRPr>
                <a:solidFill>
                  <a:schemeClr val="tx1">
                    <a:tint val="75000"/>
                  </a:schemeClr>
                </a:solidFill>
              </a:defRPr>
            </a:lvl4pPr>
            <a:lvl5pPr marL="1828592" indent="0" algn="ctr">
              <a:buNone/>
              <a:defRPr>
                <a:solidFill>
                  <a:schemeClr val="tx1">
                    <a:tint val="75000"/>
                  </a:schemeClr>
                </a:solidFill>
              </a:defRPr>
            </a:lvl5pPr>
            <a:lvl6pPr marL="2285740" indent="0" algn="ctr">
              <a:buNone/>
              <a:defRPr>
                <a:solidFill>
                  <a:schemeClr val="tx1">
                    <a:tint val="75000"/>
                  </a:schemeClr>
                </a:solidFill>
              </a:defRPr>
            </a:lvl6pPr>
            <a:lvl7pPr marL="2742888" indent="0" algn="ctr">
              <a:buNone/>
              <a:defRPr>
                <a:solidFill>
                  <a:schemeClr val="tx1">
                    <a:tint val="75000"/>
                  </a:schemeClr>
                </a:solidFill>
              </a:defRPr>
            </a:lvl7pPr>
            <a:lvl8pPr marL="3200036" indent="0" algn="ctr">
              <a:buNone/>
              <a:defRPr>
                <a:solidFill>
                  <a:schemeClr val="tx1">
                    <a:tint val="75000"/>
                  </a:schemeClr>
                </a:solidFill>
              </a:defRPr>
            </a:lvl8pPr>
            <a:lvl9pPr marL="3657184" indent="0" algn="ctr">
              <a:buNone/>
              <a:defRPr>
                <a:solidFill>
                  <a:schemeClr val="tx1">
                    <a:tint val="75000"/>
                  </a:schemeClr>
                </a:solidFill>
              </a:defRPr>
            </a:lvl9pPr>
          </a:lstStyle>
          <a:p>
            <a:r>
              <a:rPr lang="fr-FR" dirty="0"/>
              <a:t>Cliquez pour modifier le style des sous-titres du masque</a:t>
            </a:r>
          </a:p>
        </p:txBody>
      </p:sp>
      <p:sp>
        <p:nvSpPr>
          <p:cNvPr id="14" name="Espace réservé du contenu 2"/>
          <p:cNvSpPr>
            <a:spLocks noGrp="1"/>
          </p:cNvSpPr>
          <p:nvPr>
            <p:ph idx="13"/>
          </p:nvPr>
        </p:nvSpPr>
        <p:spPr>
          <a:xfrm>
            <a:off x="506507" y="1196752"/>
            <a:ext cx="4017434" cy="5184576"/>
          </a:xfrm>
        </p:spPr>
        <p:txBody>
          <a:bodyPr lIns="0" tIns="0" rIns="0" bIns="0">
            <a:noAutofit/>
          </a:bodyPr>
          <a:lstStyle>
            <a:lvl1pPr marL="271432" indent="-271432">
              <a:lnSpc>
                <a:spcPct val="100000"/>
              </a:lnSpc>
              <a:spcBef>
                <a:spcPts val="600"/>
              </a:spcBef>
              <a:buClrTx/>
              <a:buSzPct val="100000"/>
              <a:buFont typeface="Lucida Grande"/>
              <a:buChar char="•"/>
              <a:defRPr sz="2000" b="1">
                <a:solidFill>
                  <a:srgbClr val="4F81BD"/>
                </a:solidFill>
                <a:latin typeface="Arial"/>
                <a:cs typeface="Arial"/>
              </a:defRPr>
            </a:lvl1pPr>
            <a:lvl2pPr>
              <a:lnSpc>
                <a:spcPct val="100000"/>
              </a:lnSpc>
              <a:defRPr sz="1800">
                <a:solidFill>
                  <a:schemeClr val="tx1"/>
                </a:solidFill>
                <a:latin typeface="Arial"/>
                <a:cs typeface="Arial"/>
              </a:defRPr>
            </a:lvl2pPr>
            <a:lvl3pPr>
              <a:lnSpc>
                <a:spcPct val="100000"/>
              </a:lnSpc>
              <a:defRPr sz="1600">
                <a:solidFill>
                  <a:schemeClr val="tx1"/>
                </a:solidFill>
                <a:latin typeface="Arial"/>
                <a:cs typeface="Arial"/>
              </a:defRPr>
            </a:lvl3pPr>
            <a:lvl4pPr>
              <a:lnSpc>
                <a:spcPct val="100000"/>
              </a:lnSpc>
              <a:defRPr sz="1400">
                <a:solidFill>
                  <a:schemeClr val="tx1"/>
                </a:solidFill>
                <a:latin typeface="Arial"/>
                <a:cs typeface="Arial"/>
              </a:defRPr>
            </a:lvl4pPr>
            <a:lvl5pPr>
              <a:lnSpc>
                <a:spcPct val="100000"/>
              </a:lnSpc>
              <a:defRPr sz="1400">
                <a:solidFill>
                  <a:schemeClr val="tx1"/>
                </a:solidFill>
                <a:latin typeface="Arial"/>
                <a:cs typeface="Aria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Espace réservé du contenu 2"/>
          <p:cNvSpPr>
            <a:spLocks noGrp="1"/>
          </p:cNvSpPr>
          <p:nvPr>
            <p:ph idx="14"/>
          </p:nvPr>
        </p:nvSpPr>
        <p:spPr>
          <a:xfrm>
            <a:off x="4910005" y="1196752"/>
            <a:ext cx="4017434" cy="5184576"/>
          </a:xfrm>
        </p:spPr>
        <p:txBody>
          <a:bodyPr lIns="0" tIns="0" rIns="0" bIns="0">
            <a:noAutofit/>
          </a:bodyPr>
          <a:lstStyle>
            <a:lvl1pPr marL="271432" indent="-271432">
              <a:lnSpc>
                <a:spcPct val="100000"/>
              </a:lnSpc>
              <a:spcBef>
                <a:spcPts val="600"/>
              </a:spcBef>
              <a:buClrTx/>
              <a:buSzPct val="100000"/>
              <a:buFont typeface="Lucida Grande"/>
              <a:buChar char="•"/>
              <a:defRPr sz="2000" b="1">
                <a:solidFill>
                  <a:srgbClr val="4F81BD"/>
                </a:solidFill>
                <a:latin typeface="Arial"/>
                <a:cs typeface="Arial"/>
              </a:defRPr>
            </a:lvl1pPr>
            <a:lvl2pPr>
              <a:lnSpc>
                <a:spcPct val="100000"/>
              </a:lnSpc>
              <a:defRPr sz="1800">
                <a:solidFill>
                  <a:schemeClr val="tx1"/>
                </a:solidFill>
                <a:latin typeface="Arial"/>
                <a:cs typeface="Arial"/>
              </a:defRPr>
            </a:lvl2pPr>
            <a:lvl3pPr>
              <a:lnSpc>
                <a:spcPct val="100000"/>
              </a:lnSpc>
              <a:defRPr sz="1600">
                <a:solidFill>
                  <a:schemeClr val="tx1"/>
                </a:solidFill>
                <a:latin typeface="Arial"/>
                <a:cs typeface="Arial"/>
              </a:defRPr>
            </a:lvl3pPr>
            <a:lvl4pPr>
              <a:lnSpc>
                <a:spcPct val="100000"/>
              </a:lnSpc>
              <a:defRPr sz="1400">
                <a:solidFill>
                  <a:schemeClr val="tx1"/>
                </a:solidFill>
                <a:latin typeface="Arial"/>
                <a:cs typeface="Arial"/>
              </a:defRPr>
            </a:lvl4pPr>
            <a:lvl5pPr>
              <a:lnSpc>
                <a:spcPct val="100000"/>
              </a:lnSpc>
              <a:defRPr sz="1400">
                <a:solidFill>
                  <a:schemeClr val="tx1"/>
                </a:solidFill>
                <a:latin typeface="Arial"/>
                <a:cs typeface="Aria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3626064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95300" y="274639"/>
            <a:ext cx="8915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5" rIns="91429" bIns="45715" numCol="1" anchor="ctr" anchorCtr="0" compatLnSpc="1">
            <a:prstTxWarp prst="textNoShape">
              <a:avLst/>
            </a:prstTxWarp>
          </a:bodyPr>
          <a:lstStyle/>
          <a:p>
            <a:pPr lvl="0"/>
            <a:r>
              <a:rPr lang="fr-FR"/>
              <a:t>Cliquez et modifiez le titre</a:t>
            </a:r>
          </a:p>
        </p:txBody>
      </p:sp>
      <p:sp>
        <p:nvSpPr>
          <p:cNvPr id="1027" name="Espace réservé du texte 2"/>
          <p:cNvSpPr>
            <a:spLocks noGrp="1"/>
          </p:cNvSpPr>
          <p:nvPr>
            <p:ph type="body" idx="1"/>
          </p:nvPr>
        </p:nvSpPr>
        <p:spPr bwMode="auto">
          <a:xfrm>
            <a:off x="495300" y="1600201"/>
            <a:ext cx="89154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5" rIns="91429" bIns="45715"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wrap="square" lIns="91429" tIns="45715" rIns="91429" bIns="45715" numCol="1" anchor="ctr" anchorCtr="0" compatLnSpc="1">
            <a:prstTxWarp prst="textNoShape">
              <a:avLst/>
            </a:prstTxWarp>
          </a:bodyPr>
          <a:lstStyle>
            <a:lvl1pPr>
              <a:defRPr sz="1200">
                <a:solidFill>
                  <a:srgbClr val="898989"/>
                </a:solidFill>
                <a:latin typeface="Calibri" charset="0"/>
              </a:defRPr>
            </a:lvl1pPr>
          </a:lstStyle>
          <a:p>
            <a:pPr>
              <a:defRPr/>
            </a:pPr>
            <a:fld id="{452F76EE-2881-D84F-8336-49B2D14EABAE}" type="datetime1">
              <a:rPr lang="fr-FR"/>
              <a:pPr>
                <a:defRPr/>
              </a:pPr>
              <a:t>14/10/2021</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wrap="square" lIns="91429" tIns="45715" rIns="91429" bIns="45715" numCol="1" anchor="ctr" anchorCtr="0" compatLnSpc="1">
            <a:prstTxWarp prst="textNoShape">
              <a:avLst/>
            </a:prstTxWarp>
          </a:bodyPr>
          <a:lstStyle>
            <a:lvl1pPr algn="ctr">
              <a:defRPr sz="1200">
                <a:solidFill>
                  <a:srgbClr val="898989"/>
                </a:solidFill>
                <a:latin typeface="Calibri" charset="0"/>
                <a:ea typeface="ＭＳ Ｐゴシック" charset="0"/>
                <a:cs typeface="ＭＳ Ｐゴシック" charset="0"/>
              </a:defRPr>
            </a:lvl1pPr>
          </a:lstStyle>
          <a:p>
            <a:pPr>
              <a:defRPr/>
            </a:pPr>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wrap="square" lIns="91429" tIns="45715" rIns="91429" bIns="45715" numCol="1" anchor="ctr" anchorCtr="0" compatLnSpc="1">
            <a:prstTxWarp prst="textNoShape">
              <a:avLst/>
            </a:prstTxWarp>
          </a:bodyPr>
          <a:lstStyle>
            <a:lvl1pPr algn="r">
              <a:defRPr sz="1100">
                <a:solidFill>
                  <a:srgbClr val="898989"/>
                </a:solidFill>
                <a:cs typeface="Arial" charset="0"/>
              </a:defRPr>
            </a:lvl1pPr>
          </a:lstStyle>
          <a:p>
            <a:pPr>
              <a:defRPr/>
            </a:pPr>
            <a:fld id="{D5DBDF1A-CEAE-5747-A210-DDC857457556}"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Lst>
  <p:hf hdr="0" ftr="0"/>
  <p:txStyles>
    <p:titleStyle>
      <a:lvl1pPr algn="ctr" defTabSz="457148" rtl="0" eaLnBrk="0" fontAlgn="base" hangingPunct="0">
        <a:spcBef>
          <a:spcPct val="0"/>
        </a:spcBef>
        <a:spcAft>
          <a:spcPct val="0"/>
        </a:spcAft>
        <a:defRPr sz="4300" kern="1200">
          <a:solidFill>
            <a:schemeClr val="tx1"/>
          </a:solidFill>
          <a:latin typeface="+mj-lt"/>
          <a:ea typeface="ＭＳ Ｐゴシック" charset="-128"/>
          <a:cs typeface="ＭＳ Ｐゴシック" charset="-128"/>
        </a:defRPr>
      </a:lvl1pPr>
      <a:lvl2pPr algn="ctr" defTabSz="457148" rtl="0" eaLnBrk="0" fontAlgn="base" hangingPunct="0">
        <a:spcBef>
          <a:spcPct val="0"/>
        </a:spcBef>
        <a:spcAft>
          <a:spcPct val="0"/>
        </a:spcAft>
        <a:defRPr sz="4300">
          <a:solidFill>
            <a:schemeClr val="tx1"/>
          </a:solidFill>
          <a:latin typeface="Calibri" charset="0"/>
          <a:ea typeface="ＭＳ Ｐゴシック" charset="-128"/>
          <a:cs typeface="ＭＳ Ｐゴシック" charset="-128"/>
        </a:defRPr>
      </a:lvl2pPr>
      <a:lvl3pPr algn="ctr" defTabSz="457148" rtl="0" eaLnBrk="0" fontAlgn="base" hangingPunct="0">
        <a:spcBef>
          <a:spcPct val="0"/>
        </a:spcBef>
        <a:spcAft>
          <a:spcPct val="0"/>
        </a:spcAft>
        <a:defRPr sz="4300">
          <a:solidFill>
            <a:schemeClr val="tx1"/>
          </a:solidFill>
          <a:latin typeface="Calibri" charset="0"/>
          <a:ea typeface="ＭＳ Ｐゴシック" charset="-128"/>
          <a:cs typeface="ＭＳ Ｐゴシック" charset="-128"/>
        </a:defRPr>
      </a:lvl3pPr>
      <a:lvl4pPr algn="ctr" defTabSz="457148" rtl="0" eaLnBrk="0" fontAlgn="base" hangingPunct="0">
        <a:spcBef>
          <a:spcPct val="0"/>
        </a:spcBef>
        <a:spcAft>
          <a:spcPct val="0"/>
        </a:spcAft>
        <a:defRPr sz="4300">
          <a:solidFill>
            <a:schemeClr val="tx1"/>
          </a:solidFill>
          <a:latin typeface="Calibri" charset="0"/>
          <a:ea typeface="ＭＳ Ｐゴシック" charset="-128"/>
          <a:cs typeface="ＭＳ Ｐゴシック" charset="-128"/>
        </a:defRPr>
      </a:lvl4pPr>
      <a:lvl5pPr algn="ctr" defTabSz="457148" rtl="0" eaLnBrk="0" fontAlgn="base" hangingPunct="0">
        <a:spcBef>
          <a:spcPct val="0"/>
        </a:spcBef>
        <a:spcAft>
          <a:spcPct val="0"/>
        </a:spcAft>
        <a:defRPr sz="4300">
          <a:solidFill>
            <a:schemeClr val="tx1"/>
          </a:solidFill>
          <a:latin typeface="Calibri" charset="0"/>
          <a:ea typeface="ＭＳ Ｐゴシック" charset="-128"/>
          <a:cs typeface="ＭＳ Ｐゴシック" charset="-128"/>
        </a:defRPr>
      </a:lvl5pPr>
      <a:lvl6pPr marL="457148" algn="ctr" defTabSz="457148" rtl="0" fontAlgn="base">
        <a:spcBef>
          <a:spcPct val="0"/>
        </a:spcBef>
        <a:spcAft>
          <a:spcPct val="0"/>
        </a:spcAft>
        <a:defRPr sz="4300">
          <a:solidFill>
            <a:schemeClr val="tx1"/>
          </a:solidFill>
          <a:latin typeface="Calibri" charset="0"/>
          <a:ea typeface="ＭＳ Ｐゴシック" charset="-128"/>
          <a:cs typeface="ＭＳ Ｐゴシック" charset="-128"/>
        </a:defRPr>
      </a:lvl6pPr>
      <a:lvl7pPr marL="914296" algn="ctr" defTabSz="457148" rtl="0" fontAlgn="base">
        <a:spcBef>
          <a:spcPct val="0"/>
        </a:spcBef>
        <a:spcAft>
          <a:spcPct val="0"/>
        </a:spcAft>
        <a:defRPr sz="4300">
          <a:solidFill>
            <a:schemeClr val="tx1"/>
          </a:solidFill>
          <a:latin typeface="Calibri" charset="0"/>
          <a:ea typeface="ＭＳ Ｐゴシック" charset="-128"/>
          <a:cs typeface="ＭＳ Ｐゴシック" charset="-128"/>
        </a:defRPr>
      </a:lvl7pPr>
      <a:lvl8pPr marL="1371445" algn="ctr" defTabSz="457148" rtl="0" fontAlgn="base">
        <a:spcBef>
          <a:spcPct val="0"/>
        </a:spcBef>
        <a:spcAft>
          <a:spcPct val="0"/>
        </a:spcAft>
        <a:defRPr sz="4300">
          <a:solidFill>
            <a:schemeClr val="tx1"/>
          </a:solidFill>
          <a:latin typeface="Calibri" charset="0"/>
          <a:ea typeface="ＭＳ Ｐゴシック" charset="-128"/>
          <a:cs typeface="ＭＳ Ｐゴシック" charset="-128"/>
        </a:defRPr>
      </a:lvl8pPr>
      <a:lvl9pPr marL="1828592" algn="ctr" defTabSz="457148" rtl="0" fontAlgn="base">
        <a:spcBef>
          <a:spcPct val="0"/>
        </a:spcBef>
        <a:spcAft>
          <a:spcPct val="0"/>
        </a:spcAft>
        <a:defRPr sz="4300">
          <a:solidFill>
            <a:schemeClr val="tx1"/>
          </a:solidFill>
          <a:latin typeface="Calibri" charset="0"/>
          <a:ea typeface="ＭＳ Ｐゴシック" charset="-128"/>
          <a:cs typeface="ＭＳ Ｐゴシック" charset="-128"/>
        </a:defRPr>
      </a:lvl9pPr>
    </p:titleStyle>
    <p:bodyStyle>
      <a:lvl1pPr marL="342861" indent="-342861" algn="l" defTabSz="457148"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866" indent="-285717" algn="l" defTabSz="457148"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2870" indent="-228574" algn="l" defTabSz="457148" rtl="0" eaLnBrk="0" fontAlgn="base" hangingPunct="0">
        <a:spcBef>
          <a:spcPct val="20000"/>
        </a:spcBef>
        <a:spcAft>
          <a:spcPct val="0"/>
        </a:spcAft>
        <a:buFont typeface="Arial" charset="0"/>
        <a:buChar char="•"/>
        <a:defRPr sz="2300" kern="1200">
          <a:solidFill>
            <a:schemeClr val="tx1"/>
          </a:solidFill>
          <a:latin typeface="+mn-lt"/>
          <a:ea typeface="ＭＳ Ｐゴシック" charset="-128"/>
          <a:cs typeface="+mn-cs"/>
        </a:defRPr>
      </a:lvl3pPr>
      <a:lvl4pPr marL="1600017" indent="-228574" algn="l" defTabSz="457148"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166" indent="-228574" algn="l" defTabSz="457148"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148" rtl="0" eaLnBrk="1" latinLnBrk="0" hangingPunct="1">
        <a:defRPr sz="1800" kern="1200">
          <a:solidFill>
            <a:schemeClr val="tx1"/>
          </a:solidFill>
          <a:latin typeface="+mn-lt"/>
          <a:ea typeface="+mn-ea"/>
          <a:cs typeface="+mn-cs"/>
        </a:defRPr>
      </a:lvl1pPr>
      <a:lvl2pPr marL="457148" algn="l" defTabSz="457148" rtl="0" eaLnBrk="1" latinLnBrk="0" hangingPunct="1">
        <a:defRPr sz="1800" kern="1200">
          <a:solidFill>
            <a:schemeClr val="tx1"/>
          </a:solidFill>
          <a:latin typeface="+mn-lt"/>
          <a:ea typeface="+mn-ea"/>
          <a:cs typeface="+mn-cs"/>
        </a:defRPr>
      </a:lvl2pPr>
      <a:lvl3pPr marL="914296" algn="l" defTabSz="457148" rtl="0" eaLnBrk="1" latinLnBrk="0" hangingPunct="1">
        <a:defRPr sz="1800" kern="1200">
          <a:solidFill>
            <a:schemeClr val="tx1"/>
          </a:solidFill>
          <a:latin typeface="+mn-lt"/>
          <a:ea typeface="+mn-ea"/>
          <a:cs typeface="+mn-cs"/>
        </a:defRPr>
      </a:lvl3pPr>
      <a:lvl4pPr marL="1371445" algn="l" defTabSz="457148" rtl="0" eaLnBrk="1" latinLnBrk="0" hangingPunct="1">
        <a:defRPr sz="1800" kern="1200">
          <a:solidFill>
            <a:schemeClr val="tx1"/>
          </a:solidFill>
          <a:latin typeface="+mn-lt"/>
          <a:ea typeface="+mn-ea"/>
          <a:cs typeface="+mn-cs"/>
        </a:defRPr>
      </a:lvl4pPr>
      <a:lvl5pPr marL="1828592" algn="l" defTabSz="457148" rtl="0" eaLnBrk="1" latinLnBrk="0" hangingPunct="1">
        <a:defRPr sz="1800" kern="1200">
          <a:solidFill>
            <a:schemeClr val="tx1"/>
          </a:solidFill>
          <a:latin typeface="+mn-lt"/>
          <a:ea typeface="+mn-ea"/>
          <a:cs typeface="+mn-cs"/>
        </a:defRPr>
      </a:lvl5pPr>
      <a:lvl6pPr marL="2285740" algn="l" defTabSz="457148" rtl="0" eaLnBrk="1" latinLnBrk="0" hangingPunct="1">
        <a:defRPr sz="1800" kern="1200">
          <a:solidFill>
            <a:schemeClr val="tx1"/>
          </a:solidFill>
          <a:latin typeface="+mn-lt"/>
          <a:ea typeface="+mn-ea"/>
          <a:cs typeface="+mn-cs"/>
        </a:defRPr>
      </a:lvl6pPr>
      <a:lvl7pPr marL="2742888" algn="l" defTabSz="457148" rtl="0" eaLnBrk="1" latinLnBrk="0" hangingPunct="1">
        <a:defRPr sz="1800" kern="1200">
          <a:solidFill>
            <a:schemeClr val="tx1"/>
          </a:solidFill>
          <a:latin typeface="+mn-lt"/>
          <a:ea typeface="+mn-ea"/>
          <a:cs typeface="+mn-cs"/>
        </a:defRPr>
      </a:lvl7pPr>
      <a:lvl8pPr marL="3200036" algn="l" defTabSz="457148" rtl="0" eaLnBrk="1" latinLnBrk="0" hangingPunct="1">
        <a:defRPr sz="1800" kern="1200">
          <a:solidFill>
            <a:schemeClr val="tx1"/>
          </a:solidFill>
          <a:latin typeface="+mn-lt"/>
          <a:ea typeface="+mn-ea"/>
          <a:cs typeface="+mn-cs"/>
        </a:defRPr>
      </a:lvl8pPr>
      <a:lvl9pPr marL="3657184" algn="l" defTabSz="45714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re 1"/>
          <p:cNvSpPr>
            <a:spLocks noGrp="1"/>
          </p:cNvSpPr>
          <p:nvPr>
            <p:ph type="ctrTitle"/>
          </p:nvPr>
        </p:nvSpPr>
        <p:spPr>
          <a:xfrm>
            <a:off x="744538" y="3556000"/>
            <a:ext cx="8420100" cy="3016250"/>
          </a:xfrm>
        </p:spPr>
        <p:txBody>
          <a:bodyPr/>
          <a:lstStyle/>
          <a:p>
            <a:pPr eaLnBrk="1" hangingPunct="1"/>
            <a:r>
              <a:rPr lang="fr-FR" dirty="0" smtClean="0">
                <a:latin typeface="Arial" charset="0"/>
                <a:ea typeface="ＭＳ Ｐゴシック" charset="0"/>
                <a:cs typeface="Arial" charset="0"/>
              </a:rPr>
              <a:t>Le stage d’exécution</a:t>
            </a:r>
            <a:r>
              <a:rPr lang="fr-FR" dirty="0">
                <a:latin typeface="Arial" charset="0"/>
                <a:ea typeface="ＭＳ Ｐゴシック" charset="0"/>
                <a:cs typeface="Arial" charset="0"/>
              </a:rPr>
              <a:t/>
            </a:r>
            <a:br>
              <a:rPr lang="fr-FR" dirty="0">
                <a:latin typeface="Arial" charset="0"/>
                <a:ea typeface="ＭＳ Ｐゴシック" charset="0"/>
                <a:cs typeface="Arial" charset="0"/>
              </a:rPr>
            </a:br>
            <a:r>
              <a:rPr lang="fr-FR" sz="1800" dirty="0">
                <a:solidFill>
                  <a:srgbClr val="7F7F7F"/>
                </a:solidFill>
                <a:latin typeface="Arial" charset="0"/>
                <a:ea typeface="ＭＳ Ｐゴシック" charset="0"/>
                <a:cs typeface="Arial" charset="0"/>
              </a:rPr>
              <a:t/>
            </a:r>
            <a:br>
              <a:rPr lang="fr-FR" sz="1800" dirty="0">
                <a:solidFill>
                  <a:srgbClr val="7F7F7F"/>
                </a:solidFill>
                <a:latin typeface="Arial" charset="0"/>
                <a:ea typeface="ＭＳ Ｐゴシック" charset="0"/>
                <a:cs typeface="Arial" charset="0"/>
              </a:rPr>
            </a:br>
            <a:r>
              <a:rPr lang="fr-FR" sz="3200" dirty="0">
                <a:solidFill>
                  <a:srgbClr val="000000"/>
                </a:solidFill>
              </a:rPr>
              <a:t>Lundi </a:t>
            </a:r>
            <a:r>
              <a:rPr lang="fr-FR" sz="3200" dirty="0" smtClean="0">
                <a:solidFill>
                  <a:srgbClr val="000000"/>
                </a:solidFill>
              </a:rPr>
              <a:t>2 </a:t>
            </a:r>
            <a:r>
              <a:rPr lang="fr-FR" sz="3200" dirty="0">
                <a:solidFill>
                  <a:srgbClr val="000000"/>
                </a:solidFill>
              </a:rPr>
              <a:t>mai au vendredi </a:t>
            </a:r>
            <a:r>
              <a:rPr lang="fr-FR" sz="3200" dirty="0" smtClean="0">
                <a:solidFill>
                  <a:srgbClr val="000000"/>
                </a:solidFill>
              </a:rPr>
              <a:t>27 </a:t>
            </a:r>
            <a:r>
              <a:rPr lang="fr-FR" sz="3200" dirty="0">
                <a:solidFill>
                  <a:srgbClr val="000000"/>
                </a:solidFill>
              </a:rPr>
              <a:t>mai </a:t>
            </a:r>
            <a:r>
              <a:rPr lang="fr-FR" sz="3200" dirty="0" smtClean="0">
                <a:solidFill>
                  <a:srgbClr val="000000"/>
                </a:solidFill>
              </a:rPr>
              <a:t>2022 </a:t>
            </a:r>
            <a:r>
              <a:rPr lang="fr-FR" sz="3200" dirty="0">
                <a:solidFill>
                  <a:srgbClr val="000000"/>
                </a:solidFill>
              </a:rPr>
              <a:t>(inclus)</a:t>
            </a:r>
            <a:r>
              <a:rPr lang="fr-FR" sz="1600" dirty="0">
                <a:solidFill>
                  <a:srgbClr val="000000"/>
                </a:solidFill>
                <a:latin typeface="Arial" charset="0"/>
                <a:ea typeface="ＭＳ Ｐゴシック" charset="0"/>
                <a:cs typeface="Arial" charset="0"/>
              </a:rPr>
              <a:t/>
            </a:r>
            <a:br>
              <a:rPr lang="fr-FR" sz="1600" dirty="0">
                <a:solidFill>
                  <a:srgbClr val="000000"/>
                </a:solidFill>
                <a:latin typeface="Arial" charset="0"/>
                <a:ea typeface="ＭＳ Ｐゴシック" charset="0"/>
                <a:cs typeface="Arial" charset="0"/>
              </a:rPr>
            </a:br>
            <a:r>
              <a:rPr lang="fr-FR" sz="1600" dirty="0" smtClean="0">
                <a:solidFill>
                  <a:srgbClr val="000000"/>
                </a:solidFill>
                <a:latin typeface="Arial" charset="0"/>
                <a:ea typeface="ＭＳ Ｐゴシック" charset="0"/>
                <a:cs typeface="Arial" charset="0"/>
              </a:rPr>
              <a:t/>
            </a:r>
            <a:br>
              <a:rPr lang="fr-FR" sz="1600" dirty="0" smtClean="0">
                <a:solidFill>
                  <a:srgbClr val="000000"/>
                </a:solidFill>
                <a:latin typeface="Arial" charset="0"/>
                <a:ea typeface="ＭＳ Ｐゴシック" charset="0"/>
                <a:cs typeface="Arial" charset="0"/>
              </a:rPr>
            </a:br>
            <a:r>
              <a:rPr lang="fr-FR" sz="1600" dirty="0" smtClean="0">
                <a:solidFill>
                  <a:srgbClr val="7F7F7F"/>
                </a:solidFill>
                <a:latin typeface="Arial" charset="0"/>
                <a:ea typeface="ＭＳ Ｐゴシック" charset="0"/>
                <a:cs typeface="Arial" charset="0"/>
              </a:rPr>
              <a:t/>
            </a:r>
            <a:br>
              <a:rPr lang="fr-FR" sz="1600" dirty="0" smtClean="0">
                <a:solidFill>
                  <a:srgbClr val="7F7F7F"/>
                </a:solidFill>
                <a:latin typeface="Arial" charset="0"/>
                <a:ea typeface="ＭＳ Ｐゴシック" charset="0"/>
                <a:cs typeface="Arial" charset="0"/>
              </a:rPr>
            </a:br>
            <a:r>
              <a:rPr lang="fr-FR" sz="1600" dirty="0">
                <a:solidFill>
                  <a:srgbClr val="7F7F7F"/>
                </a:solidFill>
                <a:latin typeface="Arial" charset="0"/>
                <a:ea typeface="ＭＳ Ｐゴシック" charset="0"/>
                <a:cs typeface="Arial" charset="0"/>
              </a:rPr>
              <a:t/>
            </a:r>
            <a:br>
              <a:rPr lang="fr-FR" sz="1600" dirty="0">
                <a:solidFill>
                  <a:srgbClr val="7F7F7F"/>
                </a:solidFill>
                <a:latin typeface="Arial" charset="0"/>
                <a:ea typeface="ＭＳ Ｐゴシック" charset="0"/>
                <a:cs typeface="Arial" charset="0"/>
              </a:rPr>
            </a:br>
            <a:r>
              <a:rPr lang="fr-FR" sz="1600" dirty="0" smtClean="0">
                <a:solidFill>
                  <a:srgbClr val="7F7F7F"/>
                </a:solidFill>
                <a:latin typeface="Arial" charset="0"/>
                <a:ea typeface="ＭＳ Ｐゴシック" charset="0"/>
                <a:cs typeface="Arial" charset="0"/>
              </a:rPr>
              <a:t/>
            </a:r>
            <a:br>
              <a:rPr lang="fr-FR" sz="1600" dirty="0" smtClean="0">
                <a:solidFill>
                  <a:srgbClr val="7F7F7F"/>
                </a:solidFill>
                <a:latin typeface="Arial" charset="0"/>
                <a:ea typeface="ＭＳ Ｐゴシック" charset="0"/>
                <a:cs typeface="Arial" charset="0"/>
              </a:rPr>
            </a:br>
            <a:r>
              <a:rPr lang="fr-FR" sz="1600" dirty="0">
                <a:solidFill>
                  <a:srgbClr val="7F7F7F"/>
                </a:solidFill>
                <a:latin typeface="Arial" charset="0"/>
                <a:ea typeface="ＭＳ Ｐゴシック" charset="0"/>
                <a:cs typeface="Arial" charset="0"/>
              </a:rPr>
              <a:t/>
            </a:r>
            <a:br>
              <a:rPr lang="fr-FR" sz="1600" dirty="0">
                <a:solidFill>
                  <a:srgbClr val="7F7F7F"/>
                </a:solidFill>
                <a:latin typeface="Arial" charset="0"/>
                <a:ea typeface="ＭＳ Ｐゴシック" charset="0"/>
                <a:cs typeface="Arial" charset="0"/>
              </a:rPr>
            </a:br>
            <a:r>
              <a:rPr lang="fr-FR" sz="1400" dirty="0" smtClean="0">
                <a:solidFill>
                  <a:srgbClr val="7F7F7F"/>
                </a:solidFill>
                <a:latin typeface="Arial" charset="0"/>
                <a:ea typeface="ＭＳ Ｐゴシック" charset="0"/>
                <a:cs typeface="Arial" charset="0"/>
              </a:rPr>
              <a:t>Johanna </a:t>
            </a:r>
            <a:r>
              <a:rPr lang="fr-FR" sz="1400" dirty="0" err="1" smtClean="0">
                <a:solidFill>
                  <a:srgbClr val="7F7F7F"/>
                </a:solidFill>
                <a:latin typeface="Arial" charset="0"/>
                <a:ea typeface="ＭＳ Ｐゴシック" charset="0"/>
                <a:cs typeface="Arial" charset="0"/>
              </a:rPr>
              <a:t>Ducret</a:t>
            </a:r>
            <a:endParaRPr lang="fr-FR" sz="1400" dirty="0">
              <a:solidFill>
                <a:srgbClr val="7F7F7F"/>
              </a:solidFill>
              <a:latin typeface="Arial" charset="0"/>
              <a:ea typeface="ＭＳ Ｐゴシック" charset="0"/>
              <a:cs typeface="Arial" charset="0"/>
            </a:endParaRPr>
          </a:p>
        </p:txBody>
      </p:sp>
      <p:sp>
        <p:nvSpPr>
          <p:cNvPr id="7170" name="AutoShape 8" descr="9k="/>
          <p:cNvSpPr>
            <a:spLocks noChangeAspect="1" noChangeArrowheads="1"/>
          </p:cNvSpPr>
          <p:nvPr/>
        </p:nvSpPr>
        <p:spPr bwMode="auto">
          <a:xfrm>
            <a:off x="4787900" y="3276600"/>
            <a:ext cx="330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a:p>
        </p:txBody>
      </p:sp>
      <p:sp>
        <p:nvSpPr>
          <p:cNvPr id="7171" name="AutoShape 11" descr="ANd9GcSbC0xfa0dBoP992G7zDXFSGDPpzUs1ChFsIZAqEYUHlo4571q0"/>
          <p:cNvSpPr>
            <a:spLocks noChangeAspect="1" noChangeArrowheads="1"/>
          </p:cNvSpPr>
          <p:nvPr/>
        </p:nvSpPr>
        <p:spPr bwMode="auto">
          <a:xfrm>
            <a:off x="4787900" y="3276600"/>
            <a:ext cx="330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a:p>
        </p:txBody>
      </p:sp>
      <p:sp>
        <p:nvSpPr>
          <p:cNvPr id="7172" name="AutoShape 15" descr="2Q=="/>
          <p:cNvSpPr>
            <a:spLocks noChangeAspect="1" noChangeArrowheads="1"/>
          </p:cNvSpPr>
          <p:nvPr/>
        </p:nvSpPr>
        <p:spPr bwMode="auto">
          <a:xfrm>
            <a:off x="4787900" y="3276600"/>
            <a:ext cx="330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a:p>
        </p:txBody>
      </p:sp>
      <p:sp>
        <p:nvSpPr>
          <p:cNvPr id="7173" name="Espace réservé de la date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FR" sz="1200" dirty="0" smtClean="0">
                <a:latin typeface="Calibri" charset="0"/>
              </a:rPr>
              <a:t>15 octobre 2021</a:t>
            </a:r>
            <a:endParaRPr lang="fr-FR" sz="1200" dirty="0">
              <a:latin typeface="Calibri" charset="0"/>
            </a:endParaRPr>
          </a:p>
        </p:txBody>
      </p:sp>
    </p:spTree>
    <p:extLst>
      <p:ext uri="{BB962C8B-B14F-4D97-AF65-F5344CB8AC3E}">
        <p14:creationId xmlns:p14="http://schemas.microsoft.com/office/powerpoint/2010/main" val="2810404761"/>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re 1"/>
          <p:cNvSpPr>
            <a:spLocks noGrp="1"/>
          </p:cNvSpPr>
          <p:nvPr>
            <p:ph type="ctrTitle"/>
          </p:nvPr>
        </p:nvSpPr>
        <p:spPr>
          <a:xfrm>
            <a:off x="506413" y="-26988"/>
            <a:ext cx="8420100" cy="1036638"/>
          </a:xfrm>
        </p:spPr>
        <p:txBody>
          <a:bodyPr anchor="b"/>
          <a:lstStyle/>
          <a:p>
            <a:r>
              <a:rPr lang="fr-FR" dirty="0">
                <a:solidFill>
                  <a:srgbClr val="0070C0"/>
                </a:solidFill>
                <a:latin typeface="Arial" charset="0"/>
                <a:ea typeface="ＭＳ Ｐゴシック" charset="0"/>
                <a:cs typeface="Arial" charset="0"/>
              </a:rPr>
              <a:t>S</a:t>
            </a:r>
            <a:r>
              <a:rPr lang="fr-FR" dirty="0" smtClean="0">
                <a:solidFill>
                  <a:srgbClr val="0070C0"/>
                </a:solidFill>
                <a:latin typeface="Arial" charset="0"/>
                <a:ea typeface="ＭＳ Ｐゴシック" charset="0"/>
                <a:cs typeface="Arial" charset="0"/>
              </a:rPr>
              <a:t>tage </a:t>
            </a:r>
            <a:r>
              <a:rPr lang="fr-FR" dirty="0">
                <a:solidFill>
                  <a:srgbClr val="0070C0"/>
                </a:solidFill>
                <a:latin typeface="Arial" charset="0"/>
                <a:ea typeface="ＭＳ Ｐゴシック" charset="0"/>
                <a:cs typeface="Arial" charset="0"/>
              </a:rPr>
              <a:t>d’exécution</a:t>
            </a:r>
            <a:br>
              <a:rPr lang="fr-FR" dirty="0">
                <a:solidFill>
                  <a:srgbClr val="0070C0"/>
                </a:solidFill>
                <a:latin typeface="Arial" charset="0"/>
                <a:ea typeface="ＭＳ Ｐゴシック" charset="0"/>
                <a:cs typeface="Arial" charset="0"/>
              </a:rPr>
            </a:br>
            <a:r>
              <a:rPr lang="fr-FR" sz="1200" dirty="0" smtClean="0">
                <a:solidFill>
                  <a:srgbClr val="000000"/>
                </a:solidFill>
              </a:rPr>
              <a:t>Lundi </a:t>
            </a:r>
            <a:r>
              <a:rPr lang="fr-FR" sz="1200" dirty="0">
                <a:solidFill>
                  <a:srgbClr val="000000"/>
                </a:solidFill>
              </a:rPr>
              <a:t>2</a:t>
            </a:r>
            <a:r>
              <a:rPr lang="fr-FR" sz="1200" dirty="0" smtClean="0">
                <a:solidFill>
                  <a:srgbClr val="000000"/>
                </a:solidFill>
              </a:rPr>
              <a:t> </a:t>
            </a:r>
            <a:r>
              <a:rPr lang="fr-FR" sz="1200" dirty="0">
                <a:solidFill>
                  <a:srgbClr val="000000"/>
                </a:solidFill>
              </a:rPr>
              <a:t>mai au vendredi </a:t>
            </a:r>
            <a:r>
              <a:rPr lang="fr-FR" sz="1200" dirty="0" smtClean="0">
                <a:solidFill>
                  <a:srgbClr val="000000"/>
                </a:solidFill>
              </a:rPr>
              <a:t>27 </a:t>
            </a:r>
            <a:r>
              <a:rPr lang="fr-FR" sz="1200" dirty="0">
                <a:solidFill>
                  <a:srgbClr val="000000"/>
                </a:solidFill>
              </a:rPr>
              <a:t>mai </a:t>
            </a:r>
            <a:r>
              <a:rPr lang="fr-FR" sz="1200" dirty="0" smtClean="0">
                <a:solidFill>
                  <a:srgbClr val="000000"/>
                </a:solidFill>
              </a:rPr>
              <a:t>2022 </a:t>
            </a:r>
            <a:r>
              <a:rPr lang="fr-FR" sz="1200" dirty="0">
                <a:solidFill>
                  <a:srgbClr val="000000"/>
                </a:solidFill>
              </a:rPr>
              <a:t>(inclus</a:t>
            </a:r>
            <a:r>
              <a:rPr lang="fr-FR" sz="1200" dirty="0" smtClean="0">
                <a:solidFill>
                  <a:srgbClr val="000000"/>
                </a:solidFill>
              </a:rPr>
              <a:t>)</a:t>
            </a:r>
            <a:endParaRPr lang="fr-FR" altLang="fr-FR" sz="1200" dirty="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9219" name="Espace réservé du contenu 3"/>
          <p:cNvSpPr>
            <a:spLocks noGrp="1"/>
          </p:cNvSpPr>
          <p:nvPr>
            <p:ph idx="13"/>
          </p:nvPr>
        </p:nvSpPr>
        <p:spPr>
          <a:xfrm>
            <a:off x="506413" y="1196975"/>
            <a:ext cx="8983091" cy="5184775"/>
          </a:xfrm>
        </p:spPr>
        <p:txBody>
          <a:bodyPr/>
          <a:lstStyle/>
          <a:p>
            <a:pPr marL="0" indent="0">
              <a:buNone/>
            </a:pPr>
            <a:endParaRPr lang="fr-FR" dirty="0" smtClean="0"/>
          </a:p>
          <a:p>
            <a:pPr marL="0" indent="0">
              <a:buNone/>
            </a:pPr>
            <a:r>
              <a:rPr lang="fr-FR" dirty="0" smtClean="0"/>
              <a:t>4</a:t>
            </a:r>
            <a:r>
              <a:rPr lang="fr-FR" dirty="0"/>
              <a:t>. Les documents </a:t>
            </a:r>
            <a:r>
              <a:rPr lang="fr-FR" dirty="0" smtClean="0"/>
              <a:t>associés</a:t>
            </a:r>
          </a:p>
          <a:p>
            <a:pPr marL="0" indent="0">
              <a:buNone/>
            </a:pPr>
            <a:endParaRPr lang="fr-FR" dirty="0"/>
          </a:p>
          <a:p>
            <a:pPr>
              <a:buFont typeface="Wingdings" panose="05000000000000000000" pitchFamily="2" charset="2"/>
              <a:buChar char="Ø"/>
            </a:pPr>
            <a:r>
              <a:rPr lang="fr-FR" sz="1400" b="0" dirty="0">
                <a:solidFill>
                  <a:srgbClr val="000000"/>
                </a:solidFill>
              </a:rPr>
              <a:t>Avant le stage, la </a:t>
            </a:r>
            <a:r>
              <a:rPr lang="fr-FR" sz="1400" b="0" u="sng" dirty="0">
                <a:solidFill>
                  <a:srgbClr val="0070C0"/>
                </a:solidFill>
              </a:rPr>
              <a:t>convention de </a:t>
            </a:r>
            <a:r>
              <a:rPr lang="fr-FR" sz="1400" b="0" u="sng" dirty="0" smtClean="0">
                <a:solidFill>
                  <a:srgbClr val="0070C0"/>
                </a:solidFill>
              </a:rPr>
              <a:t>stage</a:t>
            </a:r>
            <a:endParaRPr lang="fr-FR" sz="1400" b="0" dirty="0">
              <a:solidFill>
                <a:srgbClr val="000000"/>
              </a:solidFill>
            </a:endParaRPr>
          </a:p>
          <a:p>
            <a:pPr marL="0" indent="0">
              <a:buNone/>
            </a:pPr>
            <a:r>
              <a:rPr lang="fr-FR" sz="1400" b="0" dirty="0">
                <a:solidFill>
                  <a:srgbClr val="000000"/>
                </a:solidFill>
              </a:rPr>
              <a:t>Il s’agit d’un DOCUMENT OBLIGATOIRE. Sans convention, les élèves ne bénéficient pas de couverture par les assurances. </a:t>
            </a:r>
            <a:r>
              <a:rPr lang="fr-FR" sz="1400" b="0" u="sng" dirty="0">
                <a:solidFill>
                  <a:srgbClr val="000000"/>
                </a:solidFill>
              </a:rPr>
              <a:t>Aucun stage ne sera validé sans convention</a:t>
            </a:r>
            <a:r>
              <a:rPr lang="fr-FR" sz="1400" b="0" dirty="0">
                <a:solidFill>
                  <a:srgbClr val="000000"/>
                </a:solidFill>
              </a:rPr>
              <a:t>. </a:t>
            </a:r>
          </a:p>
          <a:p>
            <a:pPr marL="0" indent="0">
              <a:buNone/>
            </a:pPr>
            <a:r>
              <a:rPr lang="fr-FR" sz="1400" dirty="0">
                <a:solidFill>
                  <a:srgbClr val="000000"/>
                </a:solidFill>
              </a:rPr>
              <a:t> </a:t>
            </a:r>
            <a:r>
              <a:rPr lang="fr-FR" sz="1400" dirty="0" smtClean="0">
                <a:solidFill>
                  <a:srgbClr val="000000"/>
                </a:solidFill>
              </a:rPr>
              <a:t>     Contact</a:t>
            </a:r>
            <a:r>
              <a:rPr lang="fr-FR" sz="1400" dirty="0">
                <a:solidFill>
                  <a:srgbClr val="000000"/>
                </a:solidFill>
              </a:rPr>
              <a:t> : </a:t>
            </a:r>
            <a:r>
              <a:rPr lang="fr-FR" sz="1400" dirty="0" err="1">
                <a:solidFill>
                  <a:srgbClr val="000000"/>
                </a:solidFill>
              </a:rPr>
              <a:t>Maguy</a:t>
            </a:r>
            <a:r>
              <a:rPr lang="fr-FR" sz="1400" dirty="0">
                <a:solidFill>
                  <a:srgbClr val="000000"/>
                </a:solidFill>
              </a:rPr>
              <a:t> </a:t>
            </a:r>
            <a:r>
              <a:rPr lang="fr-FR" sz="1400" dirty="0" smtClean="0">
                <a:solidFill>
                  <a:srgbClr val="000000"/>
                </a:solidFill>
              </a:rPr>
              <a:t>ROME</a:t>
            </a:r>
            <a:r>
              <a:rPr lang="fr-FR" sz="1400" dirty="0">
                <a:solidFill>
                  <a:srgbClr val="000000"/>
                </a:solidFill>
              </a:rPr>
              <a:t> </a:t>
            </a:r>
          </a:p>
          <a:p>
            <a:r>
              <a:rPr lang="fr-FR" sz="1400" b="0" dirty="0" smtClean="0">
                <a:solidFill>
                  <a:srgbClr val="000000"/>
                </a:solidFill>
              </a:rPr>
              <a:t>Saisie préalable </a:t>
            </a:r>
            <a:r>
              <a:rPr lang="fr-FR" b="0" dirty="0" smtClean="0">
                <a:solidFill>
                  <a:srgbClr val="FF0000"/>
                </a:solidFill>
              </a:rPr>
              <a:t>OASIS</a:t>
            </a:r>
            <a:r>
              <a:rPr lang="fr-FR" sz="1400" b="0" dirty="0" smtClean="0">
                <a:solidFill>
                  <a:srgbClr val="000000"/>
                </a:solidFill>
              </a:rPr>
              <a:t>.</a:t>
            </a:r>
            <a:endParaRPr lang="fr-FR" sz="1400" b="0" dirty="0">
              <a:solidFill>
                <a:srgbClr val="000000"/>
              </a:solidFill>
            </a:endParaRPr>
          </a:p>
          <a:p>
            <a:pPr marL="0" indent="0">
              <a:buNone/>
            </a:pPr>
            <a:r>
              <a:rPr lang="fr-FR" sz="1400" b="0" dirty="0" smtClean="0">
                <a:solidFill>
                  <a:srgbClr val="000000"/>
                </a:solidFill>
              </a:rPr>
              <a:t>Convention </a:t>
            </a:r>
            <a:r>
              <a:rPr lang="fr-FR" sz="1400" b="0" dirty="0" smtClean="0">
                <a:solidFill>
                  <a:srgbClr val="000000"/>
                </a:solidFill>
              </a:rPr>
              <a:t>Ecole </a:t>
            </a:r>
            <a:r>
              <a:rPr lang="fr-FR" sz="1400" b="0" dirty="0" smtClean="0">
                <a:solidFill>
                  <a:srgbClr val="000000"/>
                </a:solidFill>
              </a:rPr>
              <a:t>(ou Entreprise)</a:t>
            </a:r>
            <a:endParaRPr lang="fr-FR" sz="1400" b="0" dirty="0">
              <a:solidFill>
                <a:srgbClr val="000000"/>
              </a:solidFill>
            </a:endParaRPr>
          </a:p>
          <a:p>
            <a:pPr marL="0" indent="0">
              <a:buNone/>
            </a:pPr>
            <a:r>
              <a:rPr lang="fr-FR" sz="1400" b="0" dirty="0">
                <a:solidFill>
                  <a:srgbClr val="000000"/>
                </a:solidFill>
              </a:rPr>
              <a:t> </a:t>
            </a:r>
          </a:p>
          <a:p>
            <a:pPr>
              <a:buFont typeface="Wingdings" panose="05000000000000000000" pitchFamily="2" charset="2"/>
              <a:buChar char="Ø"/>
            </a:pPr>
            <a:r>
              <a:rPr lang="fr-FR" sz="1400" b="0" dirty="0">
                <a:solidFill>
                  <a:srgbClr val="000000"/>
                </a:solidFill>
              </a:rPr>
              <a:t>Au retour du stage, la </a:t>
            </a:r>
            <a:r>
              <a:rPr lang="fr-FR" sz="1400" b="0" u="sng" dirty="0">
                <a:solidFill>
                  <a:srgbClr val="0070C0"/>
                </a:solidFill>
              </a:rPr>
              <a:t>fiche d’évaluation tuteur</a:t>
            </a:r>
            <a:endParaRPr lang="fr-FR" sz="1400" b="0" dirty="0">
              <a:solidFill>
                <a:srgbClr val="0070C0"/>
              </a:solidFill>
            </a:endParaRPr>
          </a:p>
          <a:p>
            <a:pPr marL="0" indent="0">
              <a:buNone/>
            </a:pPr>
            <a:r>
              <a:rPr lang="fr-FR" sz="1400" b="0" dirty="0">
                <a:solidFill>
                  <a:srgbClr val="000000"/>
                </a:solidFill>
              </a:rPr>
              <a:t> </a:t>
            </a:r>
            <a:r>
              <a:rPr lang="fr-FR" sz="1400" b="0" dirty="0" smtClean="0">
                <a:solidFill>
                  <a:srgbClr val="000000"/>
                </a:solidFill>
              </a:rPr>
              <a:t>fiche disponible </a:t>
            </a:r>
            <a:r>
              <a:rPr lang="fr-FR" sz="1400" b="0" dirty="0">
                <a:solidFill>
                  <a:srgbClr val="000000"/>
                </a:solidFill>
              </a:rPr>
              <a:t>sur </a:t>
            </a:r>
            <a:r>
              <a:rPr lang="fr-FR" sz="1400" b="0" dirty="0" smtClean="0">
                <a:solidFill>
                  <a:srgbClr val="000000"/>
                </a:solidFill>
              </a:rPr>
              <a:t>OASIS, à </a:t>
            </a:r>
            <a:r>
              <a:rPr lang="fr-FR" sz="1400" b="0" dirty="0">
                <a:solidFill>
                  <a:srgbClr val="000000"/>
                </a:solidFill>
              </a:rPr>
              <a:t>faire compléter par le tuteur de stage en entreprise </a:t>
            </a:r>
            <a:r>
              <a:rPr lang="fr-FR" sz="1400" b="0" dirty="0" smtClean="0">
                <a:solidFill>
                  <a:srgbClr val="000000"/>
                </a:solidFill>
              </a:rPr>
              <a:t>et </a:t>
            </a:r>
            <a:r>
              <a:rPr lang="fr-FR" sz="1400" b="0" dirty="0">
                <a:solidFill>
                  <a:srgbClr val="000000"/>
                </a:solidFill>
              </a:rPr>
              <a:t>à envoyer à</a:t>
            </a:r>
            <a:r>
              <a:rPr lang="fr-FR" sz="1400" dirty="0">
                <a:solidFill>
                  <a:srgbClr val="000000"/>
                </a:solidFill>
              </a:rPr>
              <a:t> </a:t>
            </a:r>
            <a:r>
              <a:rPr lang="fr-FR" sz="1400" dirty="0" err="1">
                <a:solidFill>
                  <a:srgbClr val="000000"/>
                </a:solidFill>
              </a:rPr>
              <a:t>Maguy</a:t>
            </a:r>
            <a:r>
              <a:rPr lang="fr-FR" sz="1400" dirty="0">
                <a:solidFill>
                  <a:srgbClr val="000000"/>
                </a:solidFill>
              </a:rPr>
              <a:t> Rome</a:t>
            </a:r>
            <a:r>
              <a:rPr lang="fr-FR" sz="1400" b="0" dirty="0">
                <a:solidFill>
                  <a:srgbClr val="000000"/>
                </a:solidFill>
              </a:rPr>
              <a:t>. </a:t>
            </a:r>
          </a:p>
          <a:p>
            <a:pPr marL="0" indent="0">
              <a:buNone/>
            </a:pPr>
            <a:r>
              <a:rPr lang="fr-FR" sz="1400" b="0" dirty="0">
                <a:solidFill>
                  <a:srgbClr val="000000"/>
                </a:solidFill>
              </a:rPr>
              <a:t> </a:t>
            </a:r>
          </a:p>
          <a:p>
            <a:pPr>
              <a:buFont typeface="Wingdings" panose="05000000000000000000" pitchFamily="2" charset="2"/>
              <a:buChar char="Ø"/>
            </a:pPr>
            <a:r>
              <a:rPr lang="fr-FR" sz="1400" b="0" dirty="0">
                <a:solidFill>
                  <a:srgbClr val="000000"/>
                </a:solidFill>
              </a:rPr>
              <a:t>Après le stage, le </a:t>
            </a:r>
            <a:r>
              <a:rPr lang="fr-FR" sz="1400" b="0" u="sng" dirty="0">
                <a:solidFill>
                  <a:srgbClr val="0070C0"/>
                </a:solidFill>
              </a:rPr>
              <a:t>journal de bord</a:t>
            </a:r>
            <a:r>
              <a:rPr lang="fr-FR" sz="1400" b="0" dirty="0">
                <a:solidFill>
                  <a:srgbClr val="0070C0"/>
                </a:solidFill>
              </a:rPr>
              <a:t> </a:t>
            </a:r>
            <a:r>
              <a:rPr lang="fr-FR" sz="1400" b="0" dirty="0">
                <a:solidFill>
                  <a:srgbClr val="000000"/>
                </a:solidFill>
              </a:rPr>
              <a:t>et le </a:t>
            </a:r>
            <a:r>
              <a:rPr lang="fr-FR" sz="1400" b="0" u="sng" dirty="0">
                <a:solidFill>
                  <a:srgbClr val="0070C0"/>
                </a:solidFill>
              </a:rPr>
              <a:t>rapport de gestion</a:t>
            </a:r>
            <a:endParaRPr lang="fr-FR" sz="1400" b="0" dirty="0">
              <a:solidFill>
                <a:srgbClr val="0070C0"/>
              </a:solidFill>
            </a:endParaRPr>
          </a:p>
          <a:p>
            <a:pPr marL="0" indent="0">
              <a:buNone/>
            </a:pPr>
            <a:r>
              <a:rPr lang="fr-FR" sz="1400" b="0" dirty="0">
                <a:solidFill>
                  <a:srgbClr val="000000"/>
                </a:solidFill>
              </a:rPr>
              <a:t> </a:t>
            </a:r>
            <a:r>
              <a:rPr lang="fr-FR" sz="1400" b="0" dirty="0" smtClean="0">
                <a:solidFill>
                  <a:srgbClr val="000000"/>
                </a:solidFill>
              </a:rPr>
              <a:t>Le </a:t>
            </a:r>
            <a:r>
              <a:rPr lang="fr-FR" sz="1400" b="0" dirty="0">
                <a:solidFill>
                  <a:srgbClr val="000000"/>
                </a:solidFill>
              </a:rPr>
              <a:t>contenu de ces deux documents sera présenté lors des séances pédagogique du 1</a:t>
            </a:r>
            <a:r>
              <a:rPr lang="fr-FR" sz="1400" b="0" baseline="30000" dirty="0">
                <a:solidFill>
                  <a:srgbClr val="000000"/>
                </a:solidFill>
              </a:rPr>
              <a:t>er</a:t>
            </a:r>
            <a:r>
              <a:rPr lang="fr-FR" sz="1400" b="0" dirty="0">
                <a:solidFill>
                  <a:srgbClr val="000000"/>
                </a:solidFill>
              </a:rPr>
              <a:t> trimestre </a:t>
            </a:r>
            <a:r>
              <a:rPr lang="fr-FR" sz="1400" b="0" dirty="0" smtClean="0">
                <a:solidFill>
                  <a:srgbClr val="000000"/>
                </a:solidFill>
              </a:rPr>
              <a:t>2022.</a:t>
            </a:r>
            <a:endParaRPr lang="fr-FR" sz="1400" b="0" dirty="0">
              <a:solidFill>
                <a:srgbClr val="000000"/>
              </a:solidFill>
            </a:endParaRPr>
          </a:p>
          <a:p>
            <a:pPr marL="457149" lvl="1" indent="0">
              <a:buNone/>
            </a:pPr>
            <a:endParaRPr lang="fr-FR" altLang="fr-FR" dirty="0">
              <a:latin typeface="Arial" panose="020B0604020202020204" pitchFamily="34" charset="0"/>
              <a:ea typeface="ＭＳ Ｐゴシック" panose="020B0600070205080204" pitchFamily="34" charset="-128"/>
              <a:cs typeface="Arial" panose="020B0604020202020204" pitchFamily="34" charset="0"/>
            </a:endParaRPr>
          </a:p>
          <a:p>
            <a:pPr marL="0" indent="0">
              <a:buNone/>
            </a:pPr>
            <a:r>
              <a:rPr lang="fr-FR" dirty="0"/>
              <a:t> </a:t>
            </a:r>
            <a:endParaRPr lang="fr-FR" dirty="0" smtClean="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1112" y="1124744"/>
            <a:ext cx="3744416" cy="1152128"/>
          </a:xfrm>
          <a:prstGeom prst="rect">
            <a:avLst/>
          </a:prstGeom>
        </p:spPr>
      </p:pic>
    </p:spTree>
    <p:extLst>
      <p:ext uri="{BB962C8B-B14F-4D97-AF65-F5344CB8AC3E}">
        <p14:creationId xmlns:p14="http://schemas.microsoft.com/office/powerpoint/2010/main" val="1986564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re 1"/>
          <p:cNvSpPr>
            <a:spLocks noGrp="1"/>
          </p:cNvSpPr>
          <p:nvPr>
            <p:ph type="ctrTitle"/>
          </p:nvPr>
        </p:nvSpPr>
        <p:spPr>
          <a:xfrm>
            <a:off x="506413" y="-26988"/>
            <a:ext cx="8420100" cy="1036638"/>
          </a:xfrm>
        </p:spPr>
        <p:txBody>
          <a:bodyPr anchor="b"/>
          <a:lstStyle/>
          <a:p>
            <a:r>
              <a:rPr lang="fr-FR" dirty="0">
                <a:solidFill>
                  <a:srgbClr val="0070C0"/>
                </a:solidFill>
                <a:latin typeface="Arial" charset="0"/>
                <a:ea typeface="ＭＳ Ｐゴシック" charset="0"/>
                <a:cs typeface="Arial" charset="0"/>
              </a:rPr>
              <a:t>S</a:t>
            </a:r>
            <a:r>
              <a:rPr lang="fr-FR" dirty="0" smtClean="0">
                <a:solidFill>
                  <a:srgbClr val="0070C0"/>
                </a:solidFill>
                <a:latin typeface="Arial" charset="0"/>
                <a:ea typeface="ＭＳ Ｐゴシック" charset="0"/>
                <a:cs typeface="Arial" charset="0"/>
              </a:rPr>
              <a:t>tage </a:t>
            </a:r>
            <a:r>
              <a:rPr lang="fr-FR" dirty="0">
                <a:solidFill>
                  <a:srgbClr val="0070C0"/>
                </a:solidFill>
                <a:latin typeface="Arial" charset="0"/>
                <a:ea typeface="ＭＳ Ｐゴシック" charset="0"/>
                <a:cs typeface="Arial" charset="0"/>
              </a:rPr>
              <a:t>d’exécution</a:t>
            </a:r>
            <a:br>
              <a:rPr lang="fr-FR" dirty="0">
                <a:solidFill>
                  <a:srgbClr val="0070C0"/>
                </a:solidFill>
                <a:latin typeface="Arial" charset="0"/>
                <a:ea typeface="ＭＳ Ｐゴシック" charset="0"/>
                <a:cs typeface="Arial" charset="0"/>
              </a:rPr>
            </a:br>
            <a:r>
              <a:rPr lang="fr-FR" sz="1200" dirty="0" smtClean="0">
                <a:solidFill>
                  <a:srgbClr val="000000"/>
                </a:solidFill>
              </a:rPr>
              <a:t>Lundi </a:t>
            </a:r>
            <a:r>
              <a:rPr lang="fr-FR" sz="1200" dirty="0">
                <a:solidFill>
                  <a:srgbClr val="000000"/>
                </a:solidFill>
              </a:rPr>
              <a:t>2</a:t>
            </a:r>
            <a:r>
              <a:rPr lang="fr-FR" sz="1200" dirty="0" smtClean="0">
                <a:solidFill>
                  <a:srgbClr val="000000"/>
                </a:solidFill>
              </a:rPr>
              <a:t> </a:t>
            </a:r>
            <a:r>
              <a:rPr lang="fr-FR" sz="1200" dirty="0">
                <a:solidFill>
                  <a:srgbClr val="000000"/>
                </a:solidFill>
              </a:rPr>
              <a:t>mai au vendredi </a:t>
            </a:r>
            <a:r>
              <a:rPr lang="fr-FR" sz="1200" dirty="0" smtClean="0">
                <a:solidFill>
                  <a:srgbClr val="000000"/>
                </a:solidFill>
              </a:rPr>
              <a:t>27 </a:t>
            </a:r>
            <a:r>
              <a:rPr lang="fr-FR" sz="1200" dirty="0">
                <a:solidFill>
                  <a:srgbClr val="000000"/>
                </a:solidFill>
              </a:rPr>
              <a:t>mai </a:t>
            </a:r>
            <a:r>
              <a:rPr lang="fr-FR" sz="1200" dirty="0" smtClean="0">
                <a:solidFill>
                  <a:srgbClr val="000000"/>
                </a:solidFill>
              </a:rPr>
              <a:t>2022 </a:t>
            </a:r>
            <a:r>
              <a:rPr lang="fr-FR" sz="1200" dirty="0">
                <a:solidFill>
                  <a:srgbClr val="000000"/>
                </a:solidFill>
              </a:rPr>
              <a:t>(inclus</a:t>
            </a:r>
            <a:r>
              <a:rPr lang="fr-FR" sz="1200" dirty="0" smtClean="0">
                <a:solidFill>
                  <a:srgbClr val="000000"/>
                </a:solidFill>
              </a:rPr>
              <a:t>)</a:t>
            </a:r>
            <a:endParaRPr lang="fr-FR" altLang="fr-FR" sz="1200" dirty="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9219" name="Espace réservé du contenu 3"/>
          <p:cNvSpPr>
            <a:spLocks noGrp="1"/>
          </p:cNvSpPr>
          <p:nvPr>
            <p:ph idx="13"/>
          </p:nvPr>
        </p:nvSpPr>
        <p:spPr>
          <a:xfrm>
            <a:off x="506413" y="1196975"/>
            <a:ext cx="8983091" cy="5184775"/>
          </a:xfrm>
        </p:spPr>
        <p:txBody>
          <a:bodyPr/>
          <a:lstStyle/>
          <a:p>
            <a:pPr marL="457149" lvl="1" indent="0">
              <a:buNone/>
            </a:pPr>
            <a:endParaRPr lang="fr-FR" altLang="fr-FR" dirty="0">
              <a:latin typeface="Arial" panose="020B0604020202020204" pitchFamily="34" charset="0"/>
              <a:ea typeface="ＭＳ Ｐゴシック" panose="020B0600070205080204" pitchFamily="34" charset="-128"/>
              <a:cs typeface="Arial" panose="020B0604020202020204" pitchFamily="34" charset="0"/>
            </a:endParaRPr>
          </a:p>
          <a:p>
            <a:pPr marL="0" indent="0">
              <a:buNone/>
            </a:pPr>
            <a:r>
              <a:rPr lang="fr-FR" dirty="0"/>
              <a:t> </a:t>
            </a:r>
            <a:endParaRPr lang="fr-FR" dirty="0" smtClean="0"/>
          </a:p>
          <a:p>
            <a:pPr marL="457149" lvl="1" indent="0">
              <a:buNone/>
            </a:pPr>
            <a:endParaRPr lang="fr-FR" altLang="fr-FR" dirty="0">
              <a:latin typeface="Arial" panose="020B0604020202020204" pitchFamily="34" charset="0"/>
              <a:ea typeface="ＭＳ Ｐゴシック" panose="020B0600070205080204" pitchFamily="34" charset="-128"/>
              <a:cs typeface="Arial" panose="020B0604020202020204" pitchFamily="34" charset="0"/>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13" y="1196975"/>
            <a:ext cx="8335019" cy="5040337"/>
          </a:xfrm>
          <a:prstGeom prst="rect">
            <a:avLst/>
          </a:prstGeom>
        </p:spPr>
      </p:pic>
    </p:spTree>
    <p:extLst>
      <p:ext uri="{BB962C8B-B14F-4D97-AF65-F5344CB8AC3E}">
        <p14:creationId xmlns:p14="http://schemas.microsoft.com/office/powerpoint/2010/main" val="432317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re 1"/>
          <p:cNvSpPr>
            <a:spLocks noGrp="1"/>
          </p:cNvSpPr>
          <p:nvPr>
            <p:ph type="ctrTitle"/>
          </p:nvPr>
        </p:nvSpPr>
        <p:spPr>
          <a:xfrm>
            <a:off x="506413" y="-26988"/>
            <a:ext cx="8420100" cy="1036638"/>
          </a:xfrm>
        </p:spPr>
        <p:txBody>
          <a:bodyPr anchor="b"/>
          <a:lstStyle/>
          <a:p>
            <a:r>
              <a:rPr lang="fr-FR" dirty="0">
                <a:solidFill>
                  <a:srgbClr val="0070C0"/>
                </a:solidFill>
                <a:latin typeface="Arial" charset="0"/>
                <a:ea typeface="ＭＳ Ｐゴシック" charset="0"/>
                <a:cs typeface="Arial" charset="0"/>
              </a:rPr>
              <a:t>S</a:t>
            </a:r>
            <a:r>
              <a:rPr lang="fr-FR" dirty="0" smtClean="0">
                <a:solidFill>
                  <a:srgbClr val="0070C0"/>
                </a:solidFill>
                <a:latin typeface="Arial" charset="0"/>
                <a:ea typeface="ＭＳ Ｐゴシック" charset="0"/>
                <a:cs typeface="Arial" charset="0"/>
              </a:rPr>
              <a:t>tage </a:t>
            </a:r>
            <a:r>
              <a:rPr lang="fr-FR" dirty="0">
                <a:solidFill>
                  <a:srgbClr val="0070C0"/>
                </a:solidFill>
                <a:latin typeface="Arial" charset="0"/>
                <a:ea typeface="ＭＳ Ｐゴシック" charset="0"/>
                <a:cs typeface="Arial" charset="0"/>
              </a:rPr>
              <a:t>d’exécution</a:t>
            </a:r>
            <a:br>
              <a:rPr lang="fr-FR" dirty="0">
                <a:solidFill>
                  <a:srgbClr val="0070C0"/>
                </a:solidFill>
                <a:latin typeface="Arial" charset="0"/>
                <a:ea typeface="ＭＳ Ｐゴシック" charset="0"/>
                <a:cs typeface="Arial" charset="0"/>
              </a:rPr>
            </a:br>
            <a:r>
              <a:rPr lang="fr-FR" sz="1200" dirty="0" smtClean="0">
                <a:solidFill>
                  <a:srgbClr val="000000"/>
                </a:solidFill>
              </a:rPr>
              <a:t>Lundi </a:t>
            </a:r>
            <a:r>
              <a:rPr lang="fr-FR" sz="1200" dirty="0">
                <a:solidFill>
                  <a:srgbClr val="000000"/>
                </a:solidFill>
              </a:rPr>
              <a:t>2</a:t>
            </a:r>
            <a:r>
              <a:rPr lang="fr-FR" sz="1200" dirty="0" smtClean="0">
                <a:solidFill>
                  <a:srgbClr val="000000"/>
                </a:solidFill>
              </a:rPr>
              <a:t> </a:t>
            </a:r>
            <a:r>
              <a:rPr lang="fr-FR" sz="1200" dirty="0">
                <a:solidFill>
                  <a:srgbClr val="000000"/>
                </a:solidFill>
              </a:rPr>
              <a:t>mai au vendredi </a:t>
            </a:r>
            <a:r>
              <a:rPr lang="fr-FR" sz="1200" dirty="0" smtClean="0">
                <a:solidFill>
                  <a:srgbClr val="000000"/>
                </a:solidFill>
              </a:rPr>
              <a:t>27 </a:t>
            </a:r>
            <a:r>
              <a:rPr lang="fr-FR" sz="1200" dirty="0">
                <a:solidFill>
                  <a:srgbClr val="000000"/>
                </a:solidFill>
              </a:rPr>
              <a:t>mai </a:t>
            </a:r>
            <a:r>
              <a:rPr lang="fr-FR" sz="1200" dirty="0" smtClean="0">
                <a:solidFill>
                  <a:srgbClr val="000000"/>
                </a:solidFill>
              </a:rPr>
              <a:t>2022 </a:t>
            </a:r>
            <a:r>
              <a:rPr lang="fr-FR" sz="1200" dirty="0">
                <a:solidFill>
                  <a:srgbClr val="000000"/>
                </a:solidFill>
              </a:rPr>
              <a:t>(inclus</a:t>
            </a:r>
            <a:r>
              <a:rPr lang="fr-FR" sz="1200" dirty="0" smtClean="0">
                <a:solidFill>
                  <a:srgbClr val="000000"/>
                </a:solidFill>
              </a:rPr>
              <a:t>)</a:t>
            </a:r>
            <a:endParaRPr lang="fr-FR" altLang="fr-FR" sz="1200" dirty="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9219" name="Espace réservé du contenu 3"/>
          <p:cNvSpPr>
            <a:spLocks noGrp="1"/>
          </p:cNvSpPr>
          <p:nvPr>
            <p:ph idx="13"/>
          </p:nvPr>
        </p:nvSpPr>
        <p:spPr>
          <a:xfrm>
            <a:off x="506413" y="1196975"/>
            <a:ext cx="8983091" cy="5184775"/>
          </a:xfrm>
        </p:spPr>
        <p:txBody>
          <a:bodyPr/>
          <a:lstStyle/>
          <a:p>
            <a:pPr marL="457149" lvl="1" indent="0">
              <a:buNone/>
            </a:pPr>
            <a:endParaRPr lang="fr-FR" altLang="fr-FR" dirty="0">
              <a:latin typeface="Arial" panose="020B0604020202020204" pitchFamily="34" charset="0"/>
              <a:ea typeface="ＭＳ Ｐゴシック" panose="020B0600070205080204" pitchFamily="34" charset="-128"/>
              <a:cs typeface="Arial" panose="020B0604020202020204" pitchFamily="34" charset="0"/>
            </a:endParaRPr>
          </a:p>
          <a:p>
            <a:pPr marL="0" indent="0">
              <a:buNone/>
            </a:pPr>
            <a:r>
              <a:rPr lang="fr-FR" dirty="0"/>
              <a:t> </a:t>
            </a:r>
            <a:r>
              <a:rPr lang="fr-FR" altLang="fr-FR" dirty="0" smtClean="0">
                <a:latin typeface="Arial" panose="020B0604020202020204" pitchFamily="34" charset="0"/>
                <a:ea typeface="ＭＳ Ｐゴシック" panose="020B0600070205080204" pitchFamily="34" charset="-128"/>
                <a:cs typeface="Arial" panose="020B0604020202020204" pitchFamily="34" charset="0"/>
              </a:rPr>
              <a:t>Point et réunion leader</a:t>
            </a:r>
          </a:p>
          <a:p>
            <a:pPr marL="457149" lvl="1" indent="0">
              <a:buNone/>
            </a:pPr>
            <a:endParaRPr lang="fr-FR" altLang="fr-FR" dirty="0">
              <a:latin typeface="Arial" panose="020B0604020202020204" pitchFamily="34" charset="0"/>
              <a:ea typeface="ＭＳ Ｐゴシック" panose="020B0600070205080204" pitchFamily="34" charset="-128"/>
              <a:cs typeface="Arial" panose="020B0604020202020204" pitchFamily="34"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651" y="2276871"/>
            <a:ext cx="6104999" cy="2952329"/>
          </a:xfrm>
          <a:prstGeom prst="rect">
            <a:avLst/>
          </a:prstGeom>
        </p:spPr>
      </p:pic>
    </p:spTree>
    <p:extLst>
      <p:ext uri="{BB962C8B-B14F-4D97-AF65-F5344CB8AC3E}">
        <p14:creationId xmlns:p14="http://schemas.microsoft.com/office/powerpoint/2010/main" val="3992982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re 1"/>
          <p:cNvSpPr>
            <a:spLocks noGrp="1"/>
          </p:cNvSpPr>
          <p:nvPr>
            <p:ph type="ctrTitle"/>
          </p:nvPr>
        </p:nvSpPr>
        <p:spPr>
          <a:xfrm>
            <a:off x="506413" y="-26988"/>
            <a:ext cx="8420100" cy="1036638"/>
          </a:xfrm>
        </p:spPr>
        <p:txBody>
          <a:bodyPr anchor="b"/>
          <a:lstStyle/>
          <a:p>
            <a:r>
              <a:rPr lang="fr-FR" dirty="0">
                <a:solidFill>
                  <a:srgbClr val="0070C0"/>
                </a:solidFill>
                <a:latin typeface="Arial" charset="0"/>
                <a:ea typeface="ＭＳ Ｐゴシック" charset="0"/>
                <a:cs typeface="Arial" charset="0"/>
              </a:rPr>
              <a:t>S</a:t>
            </a:r>
            <a:r>
              <a:rPr lang="fr-FR" dirty="0" smtClean="0">
                <a:solidFill>
                  <a:srgbClr val="0070C0"/>
                </a:solidFill>
                <a:latin typeface="Arial" charset="0"/>
                <a:ea typeface="ＭＳ Ｐゴシック" charset="0"/>
                <a:cs typeface="Arial" charset="0"/>
              </a:rPr>
              <a:t>tage </a:t>
            </a:r>
            <a:r>
              <a:rPr lang="fr-FR" dirty="0">
                <a:solidFill>
                  <a:srgbClr val="0070C0"/>
                </a:solidFill>
                <a:latin typeface="Arial" charset="0"/>
                <a:ea typeface="ＭＳ Ｐゴシック" charset="0"/>
                <a:cs typeface="Arial" charset="0"/>
              </a:rPr>
              <a:t>d’exécution</a:t>
            </a:r>
            <a:br>
              <a:rPr lang="fr-FR" dirty="0">
                <a:solidFill>
                  <a:srgbClr val="0070C0"/>
                </a:solidFill>
                <a:latin typeface="Arial" charset="0"/>
                <a:ea typeface="ＭＳ Ｐゴシック" charset="0"/>
                <a:cs typeface="Arial" charset="0"/>
              </a:rPr>
            </a:br>
            <a:r>
              <a:rPr lang="fr-FR" sz="1200" dirty="0" smtClean="0">
                <a:solidFill>
                  <a:srgbClr val="000000"/>
                </a:solidFill>
              </a:rPr>
              <a:t>Lundi </a:t>
            </a:r>
            <a:r>
              <a:rPr lang="fr-FR" sz="1200" dirty="0">
                <a:solidFill>
                  <a:srgbClr val="000000"/>
                </a:solidFill>
              </a:rPr>
              <a:t>2</a:t>
            </a:r>
            <a:r>
              <a:rPr lang="fr-FR" sz="1200" dirty="0" smtClean="0">
                <a:solidFill>
                  <a:srgbClr val="000000"/>
                </a:solidFill>
              </a:rPr>
              <a:t> </a:t>
            </a:r>
            <a:r>
              <a:rPr lang="fr-FR" sz="1200" dirty="0">
                <a:solidFill>
                  <a:srgbClr val="000000"/>
                </a:solidFill>
              </a:rPr>
              <a:t>mai au vendredi </a:t>
            </a:r>
            <a:r>
              <a:rPr lang="fr-FR" sz="1200" dirty="0" smtClean="0">
                <a:solidFill>
                  <a:srgbClr val="000000"/>
                </a:solidFill>
              </a:rPr>
              <a:t>27 </a:t>
            </a:r>
            <a:r>
              <a:rPr lang="fr-FR" sz="1200" dirty="0">
                <a:solidFill>
                  <a:srgbClr val="000000"/>
                </a:solidFill>
              </a:rPr>
              <a:t>mai </a:t>
            </a:r>
            <a:r>
              <a:rPr lang="fr-FR" sz="1200" dirty="0" smtClean="0">
                <a:solidFill>
                  <a:srgbClr val="000000"/>
                </a:solidFill>
              </a:rPr>
              <a:t>2022 </a:t>
            </a:r>
            <a:r>
              <a:rPr lang="fr-FR" sz="1200" dirty="0">
                <a:solidFill>
                  <a:srgbClr val="000000"/>
                </a:solidFill>
              </a:rPr>
              <a:t>(inclus</a:t>
            </a:r>
            <a:r>
              <a:rPr lang="fr-FR" sz="1200" dirty="0" smtClean="0">
                <a:solidFill>
                  <a:srgbClr val="000000"/>
                </a:solidFill>
              </a:rPr>
              <a:t>)</a:t>
            </a:r>
            <a:endParaRPr lang="fr-FR" altLang="fr-FR" sz="1200" dirty="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9219" name="Espace réservé du contenu 3"/>
          <p:cNvSpPr>
            <a:spLocks noGrp="1"/>
          </p:cNvSpPr>
          <p:nvPr>
            <p:ph idx="13"/>
          </p:nvPr>
        </p:nvSpPr>
        <p:spPr>
          <a:xfrm>
            <a:off x="506413" y="1196975"/>
            <a:ext cx="8479035" cy="5184775"/>
          </a:xfrm>
        </p:spPr>
        <p:txBody>
          <a:bodyPr/>
          <a:lstStyle/>
          <a:p>
            <a:pPr marL="457149" lvl="1" indent="0">
              <a:buNone/>
            </a:pPr>
            <a:endParaRPr lang="fr-FR" altLang="fr-FR" dirty="0">
              <a:latin typeface="Arial" panose="020B0604020202020204" pitchFamily="34" charset="0"/>
              <a:ea typeface="ＭＳ Ｐゴシック" panose="020B0600070205080204" pitchFamily="34" charset="-128"/>
              <a:cs typeface="Arial" panose="020B0604020202020204" pitchFamily="34" charset="0"/>
            </a:endParaRPr>
          </a:p>
          <a:p>
            <a:pPr marL="0" indent="0">
              <a:buNone/>
            </a:pPr>
            <a:r>
              <a:rPr lang="fr-FR" dirty="0"/>
              <a:t> </a:t>
            </a:r>
            <a:endParaRPr lang="fr-FR" dirty="0" smtClean="0"/>
          </a:p>
          <a:p>
            <a:pPr marL="0" indent="0">
              <a:buNone/>
            </a:pPr>
            <a:endParaRPr lang="fr-FR" sz="1200" dirty="0"/>
          </a:p>
          <a:p>
            <a:pPr marL="0" indent="0">
              <a:buNone/>
            </a:pPr>
            <a:r>
              <a:rPr lang="fr-FR" dirty="0">
                <a:solidFill>
                  <a:srgbClr val="0070C0"/>
                </a:solidFill>
              </a:rPr>
              <a:t>1 – LES INTERLOCUTEURS POUR L’ORGANISATION ET LE SUIVI DU STAGE</a:t>
            </a:r>
            <a:endParaRPr lang="fr-FR" sz="1200" dirty="0">
              <a:solidFill>
                <a:srgbClr val="0070C0"/>
              </a:solidFill>
            </a:endParaRPr>
          </a:p>
          <a:p>
            <a:pPr marL="0" indent="0">
              <a:buNone/>
            </a:pPr>
            <a:r>
              <a:rPr lang="fr-FR" dirty="0">
                <a:solidFill>
                  <a:srgbClr val="0070C0"/>
                </a:solidFill>
              </a:rPr>
              <a:t> </a:t>
            </a:r>
            <a:endParaRPr lang="fr-FR" sz="1200" dirty="0">
              <a:solidFill>
                <a:srgbClr val="0070C0"/>
              </a:solidFill>
            </a:endParaRPr>
          </a:p>
          <a:p>
            <a:pPr marL="0" indent="0">
              <a:buNone/>
            </a:pPr>
            <a:r>
              <a:rPr lang="fr-FR" dirty="0">
                <a:solidFill>
                  <a:srgbClr val="0070C0"/>
                </a:solidFill>
              </a:rPr>
              <a:t>2 – LES OBJECTIFS ET LE DEROULEMENT DU STAGE</a:t>
            </a:r>
            <a:endParaRPr lang="fr-FR" sz="1200" dirty="0">
              <a:solidFill>
                <a:srgbClr val="0070C0"/>
              </a:solidFill>
            </a:endParaRPr>
          </a:p>
          <a:p>
            <a:pPr marL="0" indent="0">
              <a:buNone/>
            </a:pPr>
            <a:r>
              <a:rPr lang="fr-FR" dirty="0">
                <a:solidFill>
                  <a:srgbClr val="0070C0"/>
                </a:solidFill>
              </a:rPr>
              <a:t> </a:t>
            </a:r>
            <a:endParaRPr lang="fr-FR" sz="1200" dirty="0">
              <a:solidFill>
                <a:srgbClr val="0070C0"/>
              </a:solidFill>
            </a:endParaRPr>
          </a:p>
          <a:p>
            <a:pPr marL="0" indent="0">
              <a:buNone/>
            </a:pPr>
            <a:r>
              <a:rPr lang="fr-FR" dirty="0">
                <a:solidFill>
                  <a:srgbClr val="0070C0"/>
                </a:solidFill>
              </a:rPr>
              <a:t>3 – COMMENT TROUVER SON STAGE ?</a:t>
            </a:r>
            <a:endParaRPr lang="fr-FR" sz="1200" dirty="0">
              <a:solidFill>
                <a:srgbClr val="0070C0"/>
              </a:solidFill>
            </a:endParaRPr>
          </a:p>
          <a:p>
            <a:pPr marL="0" indent="0">
              <a:buNone/>
            </a:pPr>
            <a:r>
              <a:rPr lang="fr-FR" dirty="0">
                <a:solidFill>
                  <a:srgbClr val="0070C0"/>
                </a:solidFill>
              </a:rPr>
              <a:t> </a:t>
            </a:r>
            <a:endParaRPr lang="fr-FR" sz="1200" dirty="0">
              <a:solidFill>
                <a:srgbClr val="0070C0"/>
              </a:solidFill>
            </a:endParaRPr>
          </a:p>
          <a:p>
            <a:pPr marL="0" indent="0">
              <a:buNone/>
            </a:pPr>
            <a:r>
              <a:rPr lang="fr-FR" dirty="0">
                <a:solidFill>
                  <a:srgbClr val="0070C0"/>
                </a:solidFill>
              </a:rPr>
              <a:t>4 – LES DOCUMENTS ASSOCIÉS</a:t>
            </a:r>
            <a:endParaRPr lang="fr-FR" sz="1200" dirty="0">
              <a:solidFill>
                <a:srgbClr val="0070C0"/>
              </a:solidFill>
            </a:endParaRPr>
          </a:p>
          <a:p>
            <a:pPr marL="457149" lvl="1" indent="0">
              <a:buNone/>
            </a:pPr>
            <a:endParaRPr lang="fr-FR" altLang="fr-FR"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799297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re 1"/>
          <p:cNvSpPr>
            <a:spLocks noGrp="1"/>
          </p:cNvSpPr>
          <p:nvPr>
            <p:ph type="ctrTitle"/>
          </p:nvPr>
        </p:nvSpPr>
        <p:spPr>
          <a:xfrm>
            <a:off x="506413" y="-26988"/>
            <a:ext cx="8420100" cy="1036638"/>
          </a:xfrm>
        </p:spPr>
        <p:txBody>
          <a:bodyPr anchor="b"/>
          <a:lstStyle/>
          <a:p>
            <a:r>
              <a:rPr lang="fr-FR" dirty="0">
                <a:solidFill>
                  <a:srgbClr val="0070C0"/>
                </a:solidFill>
                <a:latin typeface="Arial" charset="0"/>
                <a:ea typeface="ＭＳ Ｐゴシック" charset="0"/>
                <a:cs typeface="Arial" charset="0"/>
              </a:rPr>
              <a:t>S</a:t>
            </a:r>
            <a:r>
              <a:rPr lang="fr-FR" dirty="0" smtClean="0">
                <a:solidFill>
                  <a:srgbClr val="0070C0"/>
                </a:solidFill>
                <a:latin typeface="Arial" charset="0"/>
                <a:ea typeface="ＭＳ Ｐゴシック" charset="0"/>
                <a:cs typeface="Arial" charset="0"/>
              </a:rPr>
              <a:t>tage </a:t>
            </a:r>
            <a:r>
              <a:rPr lang="fr-FR" dirty="0">
                <a:solidFill>
                  <a:srgbClr val="0070C0"/>
                </a:solidFill>
                <a:latin typeface="Arial" charset="0"/>
                <a:ea typeface="ＭＳ Ｐゴシック" charset="0"/>
                <a:cs typeface="Arial" charset="0"/>
              </a:rPr>
              <a:t>d’exécution</a:t>
            </a:r>
            <a:br>
              <a:rPr lang="fr-FR" dirty="0">
                <a:solidFill>
                  <a:srgbClr val="0070C0"/>
                </a:solidFill>
                <a:latin typeface="Arial" charset="0"/>
                <a:ea typeface="ＭＳ Ｐゴシック" charset="0"/>
                <a:cs typeface="Arial" charset="0"/>
              </a:rPr>
            </a:br>
            <a:r>
              <a:rPr lang="fr-FR" sz="1200" dirty="0" smtClean="0">
                <a:solidFill>
                  <a:srgbClr val="000000"/>
                </a:solidFill>
              </a:rPr>
              <a:t>Lundi </a:t>
            </a:r>
            <a:r>
              <a:rPr lang="fr-FR" sz="1200" dirty="0">
                <a:solidFill>
                  <a:srgbClr val="000000"/>
                </a:solidFill>
              </a:rPr>
              <a:t>2</a:t>
            </a:r>
            <a:r>
              <a:rPr lang="fr-FR" sz="1200" dirty="0" smtClean="0">
                <a:solidFill>
                  <a:srgbClr val="000000"/>
                </a:solidFill>
              </a:rPr>
              <a:t> </a:t>
            </a:r>
            <a:r>
              <a:rPr lang="fr-FR" sz="1200" dirty="0">
                <a:solidFill>
                  <a:srgbClr val="000000"/>
                </a:solidFill>
              </a:rPr>
              <a:t>mai au vendredi </a:t>
            </a:r>
            <a:r>
              <a:rPr lang="fr-FR" sz="1200" dirty="0" smtClean="0">
                <a:solidFill>
                  <a:srgbClr val="000000"/>
                </a:solidFill>
              </a:rPr>
              <a:t>27 </a:t>
            </a:r>
            <a:r>
              <a:rPr lang="fr-FR" sz="1200" dirty="0">
                <a:solidFill>
                  <a:srgbClr val="000000"/>
                </a:solidFill>
              </a:rPr>
              <a:t>mai </a:t>
            </a:r>
            <a:r>
              <a:rPr lang="fr-FR" sz="1200" dirty="0" smtClean="0">
                <a:solidFill>
                  <a:srgbClr val="000000"/>
                </a:solidFill>
              </a:rPr>
              <a:t>2022 </a:t>
            </a:r>
            <a:r>
              <a:rPr lang="fr-FR" sz="1200" dirty="0">
                <a:solidFill>
                  <a:srgbClr val="000000"/>
                </a:solidFill>
              </a:rPr>
              <a:t>(inclus</a:t>
            </a:r>
            <a:r>
              <a:rPr lang="fr-FR" sz="1200" dirty="0" smtClean="0">
                <a:solidFill>
                  <a:srgbClr val="000000"/>
                </a:solidFill>
              </a:rPr>
              <a:t>)</a:t>
            </a:r>
            <a:endParaRPr lang="fr-FR" altLang="fr-FR" sz="1200" dirty="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9219" name="Espace réservé du contenu 3"/>
          <p:cNvSpPr>
            <a:spLocks noGrp="1"/>
          </p:cNvSpPr>
          <p:nvPr>
            <p:ph idx="13"/>
          </p:nvPr>
        </p:nvSpPr>
        <p:spPr>
          <a:xfrm>
            <a:off x="506413" y="1196975"/>
            <a:ext cx="8983091" cy="5184775"/>
          </a:xfrm>
        </p:spPr>
        <p:txBody>
          <a:bodyPr/>
          <a:lstStyle/>
          <a:p>
            <a:pPr marL="342900" indent="-342900">
              <a:buAutoNum type="arabicPeriod"/>
            </a:pPr>
            <a:r>
              <a:rPr lang="fr-FR" sz="1800" dirty="0" smtClean="0"/>
              <a:t>Les </a:t>
            </a:r>
            <a:r>
              <a:rPr lang="fr-FR" sz="1800" dirty="0"/>
              <a:t>interlocuteurs pour l’organisation et le suivi du </a:t>
            </a:r>
            <a:r>
              <a:rPr lang="fr-FR" sz="1800" dirty="0" smtClean="0"/>
              <a:t>stage</a:t>
            </a:r>
          </a:p>
          <a:p>
            <a:pPr marL="0" indent="0">
              <a:buNone/>
            </a:pPr>
            <a:endParaRPr lang="fr-FR" sz="1000" dirty="0">
              <a:solidFill>
                <a:srgbClr val="000000"/>
              </a:solidFill>
            </a:endParaRPr>
          </a:p>
          <a:p>
            <a:pPr marL="0" indent="0">
              <a:buNone/>
            </a:pPr>
            <a:r>
              <a:rPr lang="fr-FR" sz="1400" dirty="0" smtClean="0">
                <a:solidFill>
                  <a:srgbClr val="000000"/>
                </a:solidFill>
              </a:rPr>
              <a:t>Administration-Direction </a:t>
            </a:r>
            <a:r>
              <a:rPr lang="fr-FR" sz="1400" dirty="0">
                <a:solidFill>
                  <a:srgbClr val="000000"/>
                </a:solidFill>
              </a:rPr>
              <a:t>de </a:t>
            </a:r>
            <a:r>
              <a:rPr lang="fr-FR" sz="1400" dirty="0" smtClean="0">
                <a:solidFill>
                  <a:srgbClr val="000000"/>
                </a:solidFill>
              </a:rPr>
              <a:t>l’Enseignement</a:t>
            </a:r>
          </a:p>
          <a:p>
            <a:pPr marL="0" indent="0" algn="ctr">
              <a:buNone/>
            </a:pPr>
            <a:endParaRPr lang="fr-FR" sz="1200" dirty="0">
              <a:solidFill>
                <a:srgbClr val="000000"/>
              </a:solidFill>
            </a:endParaRPr>
          </a:p>
          <a:p>
            <a:pPr lvl="0">
              <a:buFont typeface="Wingdings" panose="05000000000000000000" pitchFamily="2" charset="2"/>
              <a:buChar char="Ø"/>
            </a:pPr>
            <a:r>
              <a:rPr lang="fr-FR" sz="1200" b="0" dirty="0">
                <a:solidFill>
                  <a:srgbClr val="000000"/>
                </a:solidFill>
              </a:rPr>
              <a:t>Aide à la recherche des stages</a:t>
            </a:r>
          </a:p>
          <a:p>
            <a:pPr marL="0" indent="0">
              <a:buNone/>
            </a:pPr>
            <a:r>
              <a:rPr lang="fr-FR" sz="1200" b="0" dirty="0" smtClean="0">
                <a:solidFill>
                  <a:srgbClr val="000000"/>
                </a:solidFill>
              </a:rPr>
              <a:t>	Johanna </a:t>
            </a:r>
            <a:r>
              <a:rPr lang="fr-FR" sz="1200" b="0" dirty="0" err="1">
                <a:solidFill>
                  <a:srgbClr val="000000"/>
                </a:solidFill>
              </a:rPr>
              <a:t>Ducret</a:t>
            </a:r>
            <a:r>
              <a:rPr lang="fr-FR" sz="1200" b="0" dirty="0">
                <a:solidFill>
                  <a:srgbClr val="000000"/>
                </a:solidFill>
              </a:rPr>
              <a:t>  </a:t>
            </a:r>
          </a:p>
          <a:p>
            <a:pPr lvl="0">
              <a:buFont typeface="Wingdings" panose="05000000000000000000" pitchFamily="2" charset="2"/>
              <a:buChar char="Ø"/>
            </a:pPr>
            <a:r>
              <a:rPr lang="fr-FR" sz="1200" b="0" dirty="0">
                <a:solidFill>
                  <a:srgbClr val="000000"/>
                </a:solidFill>
              </a:rPr>
              <a:t>CV et lettres de motivation</a:t>
            </a:r>
          </a:p>
          <a:p>
            <a:pPr marL="0" indent="0">
              <a:buNone/>
            </a:pPr>
            <a:r>
              <a:rPr lang="fr-FR" sz="1200" b="0" dirty="0" smtClean="0">
                <a:solidFill>
                  <a:srgbClr val="000000"/>
                </a:solidFill>
              </a:rPr>
              <a:t>	Béatrice Rocher</a:t>
            </a:r>
          </a:p>
          <a:p>
            <a:pPr>
              <a:buFont typeface="Wingdings" panose="05000000000000000000" pitchFamily="2" charset="2"/>
              <a:buChar char="Ø"/>
            </a:pPr>
            <a:r>
              <a:rPr lang="fr-FR" sz="1200" b="0" dirty="0" smtClean="0">
                <a:solidFill>
                  <a:srgbClr val="000000"/>
                </a:solidFill>
              </a:rPr>
              <a:t>Conventions </a:t>
            </a:r>
            <a:r>
              <a:rPr lang="fr-FR" sz="1200" b="0" dirty="0">
                <a:solidFill>
                  <a:srgbClr val="000000"/>
                </a:solidFill>
              </a:rPr>
              <a:t>de stage et fiches d’évaluation tuteur</a:t>
            </a:r>
          </a:p>
          <a:p>
            <a:pPr marL="0" indent="0">
              <a:buNone/>
            </a:pPr>
            <a:r>
              <a:rPr lang="en-US" sz="1200" b="0" dirty="0">
                <a:solidFill>
                  <a:srgbClr val="000000"/>
                </a:solidFill>
              </a:rPr>
              <a:t>	</a:t>
            </a:r>
            <a:r>
              <a:rPr lang="en-US" sz="1200" b="0" dirty="0" smtClean="0">
                <a:solidFill>
                  <a:srgbClr val="000000"/>
                </a:solidFill>
              </a:rPr>
              <a:t>Maguy Rome</a:t>
            </a:r>
            <a:endParaRPr lang="fr-FR" sz="1200" b="0" dirty="0">
              <a:solidFill>
                <a:srgbClr val="000000"/>
              </a:solidFill>
            </a:endParaRPr>
          </a:p>
          <a:p>
            <a:pPr marL="0" indent="0">
              <a:buNone/>
            </a:pPr>
            <a:r>
              <a:rPr lang="en-US" sz="1200" dirty="0">
                <a:solidFill>
                  <a:srgbClr val="000000"/>
                </a:solidFill>
              </a:rPr>
              <a:t> </a:t>
            </a:r>
            <a:endParaRPr lang="fr-FR" sz="800" dirty="0">
              <a:solidFill>
                <a:srgbClr val="000000"/>
              </a:solidFill>
            </a:endParaRPr>
          </a:p>
          <a:p>
            <a:pPr marL="0" indent="0">
              <a:buNone/>
            </a:pPr>
            <a:r>
              <a:rPr lang="fr-FR" sz="1400" dirty="0" smtClean="0">
                <a:solidFill>
                  <a:srgbClr val="000000"/>
                </a:solidFill>
              </a:rPr>
              <a:t>Corps enseignant-Pédagogie</a:t>
            </a:r>
            <a:r>
              <a:rPr lang="fr-FR" sz="1400" dirty="0">
                <a:solidFill>
                  <a:srgbClr val="000000"/>
                </a:solidFill>
              </a:rPr>
              <a:t> </a:t>
            </a:r>
            <a:endParaRPr lang="fr-FR" sz="1400" dirty="0" smtClean="0">
              <a:solidFill>
                <a:srgbClr val="000000"/>
              </a:solidFill>
            </a:endParaRPr>
          </a:p>
          <a:p>
            <a:pPr marL="0" indent="0" algn="ctr">
              <a:buNone/>
            </a:pPr>
            <a:endParaRPr lang="fr-FR" sz="1200" dirty="0">
              <a:solidFill>
                <a:srgbClr val="000000"/>
              </a:solidFill>
            </a:endParaRPr>
          </a:p>
          <a:p>
            <a:pPr marL="0" indent="0">
              <a:buNone/>
            </a:pPr>
            <a:r>
              <a:rPr lang="fr-FR" sz="1200" b="0" dirty="0" smtClean="0">
                <a:solidFill>
                  <a:srgbClr val="000000"/>
                </a:solidFill>
              </a:rPr>
              <a:t>Le </a:t>
            </a:r>
            <a:r>
              <a:rPr lang="fr-FR" sz="1200" b="0" dirty="0">
                <a:solidFill>
                  <a:srgbClr val="000000"/>
                </a:solidFill>
              </a:rPr>
              <a:t>stage d’exécution fait l’objet </a:t>
            </a:r>
            <a:r>
              <a:rPr lang="fr-FR" sz="1200" b="0" dirty="0" smtClean="0">
                <a:solidFill>
                  <a:srgbClr val="000000"/>
                </a:solidFill>
              </a:rPr>
              <a:t>d’un cours et d’un </a:t>
            </a:r>
            <a:r>
              <a:rPr lang="fr-FR" sz="1200" b="0" dirty="0">
                <a:solidFill>
                  <a:srgbClr val="000000"/>
                </a:solidFill>
              </a:rPr>
              <a:t>encadrement par des enseignants du Centre de Sociologie de l’Innovation (CSI) et du </a:t>
            </a:r>
            <a:r>
              <a:rPr lang="fr-FR" sz="1200" b="0" dirty="0" smtClean="0">
                <a:solidFill>
                  <a:srgbClr val="000000"/>
                </a:solidFill>
              </a:rPr>
              <a:t>Centre </a:t>
            </a:r>
            <a:r>
              <a:rPr lang="fr-FR" sz="1200" b="0" dirty="0">
                <a:solidFill>
                  <a:srgbClr val="000000"/>
                </a:solidFill>
              </a:rPr>
              <a:t>de Gestion Scientifique (CGS</a:t>
            </a:r>
            <a:r>
              <a:rPr lang="fr-FR" sz="1200" b="0" dirty="0" smtClean="0">
                <a:solidFill>
                  <a:srgbClr val="000000"/>
                </a:solidFill>
              </a:rPr>
              <a:t>)</a:t>
            </a:r>
          </a:p>
          <a:p>
            <a:pPr marL="0" indent="0">
              <a:buNone/>
            </a:pPr>
            <a:endParaRPr lang="fr-FR" sz="1200" b="0" dirty="0">
              <a:solidFill>
                <a:srgbClr val="000000"/>
              </a:solidFill>
            </a:endParaRPr>
          </a:p>
          <a:p>
            <a:pPr lvl="0">
              <a:buFont typeface="Wingdings" panose="05000000000000000000" pitchFamily="2" charset="2"/>
              <a:buChar char="Ø"/>
            </a:pPr>
            <a:r>
              <a:rPr lang="fr-FR" sz="1200" b="0" dirty="0">
                <a:solidFill>
                  <a:srgbClr val="000000"/>
                </a:solidFill>
              </a:rPr>
              <a:t>CSI : Alexandre </a:t>
            </a:r>
            <a:r>
              <a:rPr lang="fr-FR" sz="1200" b="0" dirty="0" smtClean="0">
                <a:solidFill>
                  <a:srgbClr val="000000"/>
                </a:solidFill>
              </a:rPr>
              <a:t>Mallard</a:t>
            </a:r>
            <a:endParaRPr lang="fr-FR" sz="1200" b="0" dirty="0">
              <a:solidFill>
                <a:srgbClr val="000000"/>
              </a:solidFill>
            </a:endParaRPr>
          </a:p>
          <a:p>
            <a:pPr lvl="0">
              <a:buFont typeface="Wingdings" panose="05000000000000000000" pitchFamily="2" charset="2"/>
              <a:buChar char="Ø"/>
            </a:pPr>
            <a:r>
              <a:rPr lang="fr-FR" sz="1200" b="0" dirty="0">
                <a:solidFill>
                  <a:srgbClr val="000000"/>
                </a:solidFill>
              </a:rPr>
              <a:t>CGS : Cédric Dalmasso et Kevin </a:t>
            </a:r>
            <a:r>
              <a:rPr lang="fr-FR" sz="1200" b="0" dirty="0" err="1" smtClean="0">
                <a:solidFill>
                  <a:srgbClr val="000000"/>
                </a:solidFill>
              </a:rPr>
              <a:t>Levillain</a:t>
            </a:r>
            <a:endParaRPr lang="fr-FR" sz="1200" b="0" dirty="0"/>
          </a:p>
          <a:p>
            <a:pPr marL="0" indent="0">
              <a:buNone/>
            </a:pPr>
            <a:r>
              <a:rPr lang="fr-FR" dirty="0"/>
              <a:t> </a:t>
            </a:r>
          </a:p>
          <a:p>
            <a:pPr marL="0" indent="0">
              <a:buNone/>
            </a:pPr>
            <a:r>
              <a:rPr lang="fr-FR" dirty="0"/>
              <a:t> </a:t>
            </a:r>
            <a:endParaRPr lang="fr-FR" sz="4000" dirty="0"/>
          </a:p>
          <a:p>
            <a:pPr marL="457149" lvl="1" indent="0">
              <a:buNone/>
            </a:pPr>
            <a:endParaRPr lang="fr-FR" altLang="fr-FR" dirty="0">
              <a:latin typeface="Arial" panose="020B0604020202020204" pitchFamily="34" charset="0"/>
              <a:ea typeface="ＭＳ Ｐゴシック" panose="020B0600070205080204" pitchFamily="34" charset="-128"/>
              <a:cs typeface="Arial" panose="020B0604020202020204" pitchFamily="34" charset="0"/>
            </a:endParaRPr>
          </a:p>
          <a:p>
            <a:pPr marL="0" indent="0">
              <a:buNone/>
            </a:pPr>
            <a:r>
              <a:rPr lang="fr-FR" dirty="0"/>
              <a:t> </a:t>
            </a:r>
            <a:endParaRPr lang="fr-FR" dirty="0" smtClean="0"/>
          </a:p>
          <a:p>
            <a:pPr marL="457149" lvl="1" indent="0">
              <a:buNone/>
            </a:pPr>
            <a:endParaRPr lang="fr-FR" altLang="fr-FR" dirty="0">
              <a:latin typeface="Arial" panose="020B0604020202020204" pitchFamily="34" charset="0"/>
              <a:ea typeface="ＭＳ Ｐゴシック" panose="020B0600070205080204" pitchFamily="34" charset="-128"/>
              <a:cs typeface="Arial" panose="020B0604020202020204" pitchFamily="34"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3040" y="1628800"/>
            <a:ext cx="4209960" cy="2744134"/>
          </a:xfrm>
          <a:prstGeom prst="rect">
            <a:avLst/>
          </a:prstGeom>
        </p:spPr>
      </p:pic>
    </p:spTree>
    <p:extLst>
      <p:ext uri="{BB962C8B-B14F-4D97-AF65-F5344CB8AC3E}">
        <p14:creationId xmlns:p14="http://schemas.microsoft.com/office/powerpoint/2010/main" val="4243859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3040" y="1450504"/>
            <a:ext cx="4592960" cy="1800200"/>
          </a:xfrm>
          <a:prstGeom prst="rect">
            <a:avLst/>
          </a:prstGeom>
        </p:spPr>
      </p:pic>
      <p:sp>
        <p:nvSpPr>
          <p:cNvPr id="9217" name="Titre 1"/>
          <p:cNvSpPr>
            <a:spLocks noGrp="1"/>
          </p:cNvSpPr>
          <p:nvPr>
            <p:ph type="ctrTitle"/>
          </p:nvPr>
        </p:nvSpPr>
        <p:spPr>
          <a:xfrm>
            <a:off x="506413" y="-26988"/>
            <a:ext cx="8420100" cy="1036638"/>
          </a:xfrm>
        </p:spPr>
        <p:txBody>
          <a:bodyPr anchor="b"/>
          <a:lstStyle/>
          <a:p>
            <a:r>
              <a:rPr lang="fr-FR" dirty="0">
                <a:solidFill>
                  <a:srgbClr val="0070C0"/>
                </a:solidFill>
                <a:latin typeface="Arial" charset="0"/>
                <a:ea typeface="ＭＳ Ｐゴシック" charset="0"/>
                <a:cs typeface="Arial" charset="0"/>
              </a:rPr>
              <a:t>S</a:t>
            </a:r>
            <a:r>
              <a:rPr lang="fr-FR" dirty="0" smtClean="0">
                <a:solidFill>
                  <a:srgbClr val="0070C0"/>
                </a:solidFill>
                <a:latin typeface="Arial" charset="0"/>
                <a:ea typeface="ＭＳ Ｐゴシック" charset="0"/>
                <a:cs typeface="Arial" charset="0"/>
              </a:rPr>
              <a:t>tage </a:t>
            </a:r>
            <a:r>
              <a:rPr lang="fr-FR" dirty="0">
                <a:solidFill>
                  <a:srgbClr val="0070C0"/>
                </a:solidFill>
                <a:latin typeface="Arial" charset="0"/>
                <a:ea typeface="ＭＳ Ｐゴシック" charset="0"/>
                <a:cs typeface="Arial" charset="0"/>
              </a:rPr>
              <a:t>d’exécution</a:t>
            </a:r>
            <a:br>
              <a:rPr lang="fr-FR" dirty="0">
                <a:solidFill>
                  <a:srgbClr val="0070C0"/>
                </a:solidFill>
                <a:latin typeface="Arial" charset="0"/>
                <a:ea typeface="ＭＳ Ｐゴシック" charset="0"/>
                <a:cs typeface="Arial" charset="0"/>
              </a:rPr>
            </a:br>
            <a:r>
              <a:rPr lang="fr-FR" sz="1200" dirty="0" smtClean="0">
                <a:solidFill>
                  <a:srgbClr val="000000"/>
                </a:solidFill>
              </a:rPr>
              <a:t>Lundi 2 </a:t>
            </a:r>
            <a:r>
              <a:rPr lang="fr-FR" sz="1200" dirty="0">
                <a:solidFill>
                  <a:srgbClr val="000000"/>
                </a:solidFill>
              </a:rPr>
              <a:t>mai au vendredi </a:t>
            </a:r>
            <a:r>
              <a:rPr lang="fr-FR" sz="1200" dirty="0" smtClean="0">
                <a:solidFill>
                  <a:srgbClr val="000000"/>
                </a:solidFill>
              </a:rPr>
              <a:t>27 </a:t>
            </a:r>
            <a:r>
              <a:rPr lang="fr-FR" sz="1200" dirty="0">
                <a:solidFill>
                  <a:srgbClr val="000000"/>
                </a:solidFill>
              </a:rPr>
              <a:t>mai </a:t>
            </a:r>
            <a:r>
              <a:rPr lang="fr-FR" sz="1200" dirty="0" smtClean="0">
                <a:solidFill>
                  <a:srgbClr val="000000"/>
                </a:solidFill>
              </a:rPr>
              <a:t>2022 </a:t>
            </a:r>
            <a:r>
              <a:rPr lang="fr-FR" sz="1200" dirty="0">
                <a:solidFill>
                  <a:srgbClr val="000000"/>
                </a:solidFill>
              </a:rPr>
              <a:t>(inclus</a:t>
            </a:r>
            <a:r>
              <a:rPr lang="fr-FR" sz="1200" dirty="0" smtClean="0">
                <a:solidFill>
                  <a:srgbClr val="000000"/>
                </a:solidFill>
              </a:rPr>
              <a:t>)</a:t>
            </a:r>
            <a:endParaRPr lang="fr-FR" altLang="fr-FR" sz="1200" dirty="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9219" name="Espace réservé du contenu 3"/>
          <p:cNvSpPr>
            <a:spLocks noGrp="1"/>
          </p:cNvSpPr>
          <p:nvPr>
            <p:ph idx="13"/>
          </p:nvPr>
        </p:nvSpPr>
        <p:spPr>
          <a:xfrm>
            <a:off x="506413" y="1196975"/>
            <a:ext cx="8983091" cy="5184775"/>
          </a:xfrm>
        </p:spPr>
        <p:txBody>
          <a:bodyPr/>
          <a:lstStyle/>
          <a:p>
            <a:pPr marL="0" indent="0">
              <a:buNone/>
            </a:pPr>
            <a:r>
              <a:rPr lang="fr-FR" dirty="0" smtClean="0"/>
              <a:t>2. Les </a:t>
            </a:r>
            <a:r>
              <a:rPr lang="fr-FR" dirty="0"/>
              <a:t>objectifs et le déroulement du </a:t>
            </a:r>
            <a:r>
              <a:rPr lang="fr-FR" dirty="0" smtClean="0"/>
              <a:t>stage</a:t>
            </a:r>
          </a:p>
          <a:p>
            <a:pPr marL="0" indent="0">
              <a:buNone/>
            </a:pPr>
            <a:endParaRPr lang="fr-FR" sz="1200" b="0" dirty="0" smtClean="0">
              <a:solidFill>
                <a:srgbClr val="000000"/>
              </a:solidFill>
            </a:endParaRPr>
          </a:p>
          <a:p>
            <a:pPr lvl="0">
              <a:buFont typeface="Wingdings" panose="05000000000000000000" pitchFamily="2" charset="2"/>
              <a:buChar char="q"/>
            </a:pPr>
            <a:r>
              <a:rPr lang="fr-FR" sz="1400" b="0" dirty="0" smtClean="0">
                <a:solidFill>
                  <a:srgbClr val="000000"/>
                </a:solidFill>
              </a:rPr>
              <a:t>Initiation au </a:t>
            </a:r>
            <a:r>
              <a:rPr lang="fr-FR" sz="1400" b="0" u="sng" dirty="0">
                <a:solidFill>
                  <a:srgbClr val="000000"/>
                </a:solidFill>
              </a:rPr>
              <a:t>travail en entreprise</a:t>
            </a:r>
            <a:r>
              <a:rPr lang="fr-FR" sz="1400" b="0" dirty="0">
                <a:solidFill>
                  <a:srgbClr val="000000"/>
                </a:solidFill>
              </a:rPr>
              <a:t> </a:t>
            </a:r>
            <a:endParaRPr lang="fr-FR" sz="1400" b="0" dirty="0" smtClean="0">
              <a:solidFill>
                <a:srgbClr val="000000"/>
              </a:solidFill>
            </a:endParaRPr>
          </a:p>
          <a:p>
            <a:pPr marL="0" lvl="0" indent="0">
              <a:buNone/>
            </a:pPr>
            <a:r>
              <a:rPr lang="fr-FR" sz="1400" b="0" dirty="0" smtClean="0">
                <a:solidFill>
                  <a:srgbClr val="000000"/>
                </a:solidFill>
              </a:rPr>
              <a:t>dans </a:t>
            </a:r>
            <a:r>
              <a:rPr lang="fr-FR" sz="1400" b="0" dirty="0">
                <a:solidFill>
                  <a:srgbClr val="000000"/>
                </a:solidFill>
              </a:rPr>
              <a:t>ses dimensions techniques, sociales et </a:t>
            </a:r>
            <a:r>
              <a:rPr lang="fr-FR" sz="1400" b="0" dirty="0" smtClean="0">
                <a:solidFill>
                  <a:srgbClr val="000000"/>
                </a:solidFill>
              </a:rPr>
              <a:t>organisationnelles </a:t>
            </a:r>
          </a:p>
          <a:p>
            <a:pPr marL="0" lvl="0" indent="0">
              <a:buNone/>
            </a:pPr>
            <a:endParaRPr lang="fr-FR" sz="1400" b="0" dirty="0">
              <a:solidFill>
                <a:srgbClr val="000000"/>
              </a:solidFill>
            </a:endParaRPr>
          </a:p>
          <a:p>
            <a:pPr lvl="0">
              <a:buFont typeface="Wingdings" panose="05000000000000000000" pitchFamily="2" charset="2"/>
              <a:buChar char="q"/>
            </a:pPr>
            <a:r>
              <a:rPr lang="fr-FR" sz="1400" b="0" dirty="0" smtClean="0">
                <a:solidFill>
                  <a:srgbClr val="000000"/>
                </a:solidFill>
              </a:rPr>
              <a:t>sensibilisation </a:t>
            </a:r>
            <a:r>
              <a:rPr lang="fr-FR" sz="1400" b="0" dirty="0">
                <a:solidFill>
                  <a:srgbClr val="000000"/>
                </a:solidFill>
              </a:rPr>
              <a:t>aux caractéristiques des activités de </a:t>
            </a:r>
            <a:endParaRPr lang="fr-FR" sz="1400" b="0" dirty="0" smtClean="0">
              <a:solidFill>
                <a:srgbClr val="000000"/>
              </a:solidFill>
            </a:endParaRPr>
          </a:p>
          <a:p>
            <a:pPr marL="0" lvl="0" indent="0">
              <a:buNone/>
            </a:pPr>
            <a:r>
              <a:rPr lang="fr-FR" sz="1400" b="0" dirty="0" smtClean="0">
                <a:solidFill>
                  <a:srgbClr val="000000"/>
                </a:solidFill>
              </a:rPr>
              <a:t>travail </a:t>
            </a:r>
            <a:r>
              <a:rPr lang="fr-FR" sz="1400" b="0" dirty="0">
                <a:solidFill>
                  <a:srgbClr val="000000"/>
                </a:solidFill>
              </a:rPr>
              <a:t>et des relations sociales inhérentes aux </a:t>
            </a:r>
            <a:r>
              <a:rPr lang="fr-FR" sz="1400" b="0" u="sng" dirty="0" smtClean="0">
                <a:solidFill>
                  <a:srgbClr val="000000"/>
                </a:solidFill>
              </a:rPr>
              <a:t>positions d’exécution</a:t>
            </a:r>
            <a:endParaRPr lang="fr-FR" sz="1400" b="0" u="sng" dirty="0" smtClean="0">
              <a:solidFill>
                <a:srgbClr val="000000"/>
              </a:solidFill>
            </a:endParaRPr>
          </a:p>
          <a:p>
            <a:pPr marL="0" lvl="0" indent="0">
              <a:buNone/>
            </a:pPr>
            <a:endParaRPr lang="fr-FR" sz="1400" b="0" dirty="0">
              <a:solidFill>
                <a:srgbClr val="000000"/>
              </a:solidFill>
            </a:endParaRPr>
          </a:p>
          <a:p>
            <a:pPr marL="0" indent="0">
              <a:buNone/>
            </a:pPr>
            <a:r>
              <a:rPr lang="fr-FR" sz="1400" b="0" dirty="0">
                <a:solidFill>
                  <a:srgbClr val="000000"/>
                </a:solidFill>
              </a:rPr>
              <a:t> </a:t>
            </a:r>
            <a:r>
              <a:rPr lang="fr-FR" sz="1400" b="0" dirty="0" err="1" smtClean="0">
                <a:solidFill>
                  <a:srgbClr val="000000"/>
                </a:solidFill>
              </a:rPr>
              <a:t>ie</a:t>
            </a:r>
            <a:r>
              <a:rPr lang="fr-FR" sz="1400" b="0" dirty="0" smtClean="0">
                <a:solidFill>
                  <a:srgbClr val="000000"/>
                </a:solidFill>
              </a:rPr>
              <a:t> d'explorer </a:t>
            </a:r>
            <a:r>
              <a:rPr lang="fr-FR" sz="1400" b="0" dirty="0">
                <a:solidFill>
                  <a:srgbClr val="000000"/>
                </a:solidFill>
              </a:rPr>
              <a:t>le fonctionnement d'un milieu de travail en entreprise </a:t>
            </a:r>
            <a:endParaRPr lang="fr-FR" sz="1400" b="0" dirty="0" smtClean="0">
              <a:solidFill>
                <a:srgbClr val="000000"/>
              </a:solidFill>
            </a:endParaRPr>
          </a:p>
          <a:p>
            <a:pPr>
              <a:buFontTx/>
              <a:buChar char="-"/>
            </a:pPr>
            <a:r>
              <a:rPr lang="fr-FR" sz="1400" b="0" dirty="0" smtClean="0">
                <a:solidFill>
                  <a:srgbClr val="000000"/>
                </a:solidFill>
              </a:rPr>
              <a:t>en </a:t>
            </a:r>
            <a:r>
              <a:rPr lang="fr-FR" sz="1400" dirty="0">
                <a:solidFill>
                  <a:srgbClr val="000000"/>
                </a:solidFill>
              </a:rPr>
              <a:t>acceptant les limites </a:t>
            </a:r>
            <a:r>
              <a:rPr lang="fr-FR" sz="1400" b="0" dirty="0">
                <a:solidFill>
                  <a:srgbClr val="000000"/>
                </a:solidFill>
              </a:rPr>
              <a:t>inhérentes à la position </a:t>
            </a:r>
            <a:r>
              <a:rPr lang="fr-FR" sz="1400" b="0" dirty="0" smtClean="0">
                <a:solidFill>
                  <a:srgbClr val="000000"/>
                </a:solidFill>
              </a:rPr>
              <a:t>d'exécutant</a:t>
            </a:r>
          </a:p>
          <a:p>
            <a:pPr>
              <a:buFontTx/>
              <a:buChar char="-"/>
            </a:pPr>
            <a:r>
              <a:rPr lang="fr-FR" sz="1400" b="0" dirty="0" smtClean="0">
                <a:solidFill>
                  <a:srgbClr val="000000"/>
                </a:solidFill>
              </a:rPr>
              <a:t>mais </a:t>
            </a:r>
            <a:r>
              <a:rPr lang="fr-FR" sz="1400" b="0" dirty="0">
                <a:solidFill>
                  <a:srgbClr val="000000"/>
                </a:solidFill>
              </a:rPr>
              <a:t>aussi en </a:t>
            </a:r>
            <a:r>
              <a:rPr lang="fr-FR" sz="1400" dirty="0">
                <a:solidFill>
                  <a:srgbClr val="000000"/>
                </a:solidFill>
              </a:rPr>
              <a:t>tirant parti</a:t>
            </a:r>
            <a:r>
              <a:rPr lang="fr-FR" sz="1400" b="0" dirty="0">
                <a:solidFill>
                  <a:srgbClr val="000000"/>
                </a:solidFill>
              </a:rPr>
              <a:t> de tout ce que peut apporter une telle position dans l'analyse de problèmes techniques, sociaux ou économiques à l'échelle du poste de travail ou de son environnement </a:t>
            </a:r>
            <a:r>
              <a:rPr lang="fr-FR" sz="1400" b="0" dirty="0" smtClean="0">
                <a:solidFill>
                  <a:srgbClr val="000000"/>
                </a:solidFill>
              </a:rPr>
              <a:t>immédiat</a:t>
            </a:r>
            <a:endParaRPr lang="fr-FR" sz="1400" b="0" dirty="0">
              <a:solidFill>
                <a:srgbClr val="000000"/>
              </a:solidFill>
            </a:endParaRPr>
          </a:p>
          <a:p>
            <a:pPr marL="0" indent="0">
              <a:buNone/>
            </a:pPr>
            <a:r>
              <a:rPr lang="fr-FR" sz="1400" b="0" dirty="0">
                <a:solidFill>
                  <a:srgbClr val="000000"/>
                </a:solidFill>
              </a:rPr>
              <a:t> </a:t>
            </a:r>
          </a:p>
          <a:p>
            <a:pPr marL="0" indent="0">
              <a:buNone/>
            </a:pPr>
            <a:r>
              <a:rPr lang="fr-FR" sz="1400" b="0" dirty="0">
                <a:solidFill>
                  <a:srgbClr val="000000"/>
                </a:solidFill>
              </a:rPr>
              <a:t>Tous les domaines sont concernés : logistique, production, vente, services… dans un univers où existe une contrainte économique.</a:t>
            </a:r>
          </a:p>
          <a:p>
            <a:pPr marL="0" indent="0">
              <a:buNone/>
            </a:pPr>
            <a:r>
              <a:rPr lang="fr-FR" sz="1400" b="0" dirty="0">
                <a:solidFill>
                  <a:srgbClr val="000000"/>
                </a:solidFill>
              </a:rPr>
              <a:t> </a:t>
            </a:r>
          </a:p>
          <a:p>
            <a:pPr marL="0" indent="0">
              <a:buNone/>
            </a:pPr>
            <a:r>
              <a:rPr lang="fr-FR" sz="1400" b="0" dirty="0">
                <a:solidFill>
                  <a:srgbClr val="000000"/>
                </a:solidFill>
              </a:rPr>
              <a:t>Le stage a lieu a priori en France. Il peut avoir lieu à l’étranger </a:t>
            </a:r>
            <a:r>
              <a:rPr lang="fr-FR" sz="1400" b="0" u="sng" dirty="0">
                <a:solidFill>
                  <a:srgbClr val="000000"/>
                </a:solidFill>
              </a:rPr>
              <a:t>seulement si</a:t>
            </a:r>
            <a:r>
              <a:rPr lang="fr-FR" sz="1400" b="0" dirty="0">
                <a:solidFill>
                  <a:srgbClr val="000000"/>
                </a:solidFill>
              </a:rPr>
              <a:t> l’étudiant dispose d’une maîtrise parfaite de la langue nécessaire (élèves bilingues ou équivalent).</a:t>
            </a:r>
          </a:p>
          <a:p>
            <a:pPr marL="0" indent="0">
              <a:buNone/>
            </a:pPr>
            <a:endParaRPr lang="fr-FR" dirty="0" smtClean="0"/>
          </a:p>
          <a:p>
            <a:pPr marL="457149" lvl="1" indent="0">
              <a:buNone/>
            </a:pPr>
            <a:endParaRPr lang="fr-FR" altLang="fr-FR"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2" name="AutoShape 2" descr="Une alternative à SMART pour la priorisation des objectifs - Formation et  coaching en performance d'entreprise"/>
          <p:cNvSpPr>
            <a:spLocks noChangeAspect="1" noChangeArrowheads="1"/>
          </p:cNvSpPr>
          <p:nvPr/>
        </p:nvSpPr>
        <p:spPr bwMode="auto">
          <a:xfrm>
            <a:off x="155575" y="-647700"/>
            <a:ext cx="3381375" cy="1352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376185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re 1"/>
          <p:cNvSpPr>
            <a:spLocks noGrp="1"/>
          </p:cNvSpPr>
          <p:nvPr>
            <p:ph type="ctrTitle"/>
          </p:nvPr>
        </p:nvSpPr>
        <p:spPr>
          <a:xfrm>
            <a:off x="506413" y="-26988"/>
            <a:ext cx="8420100" cy="1036638"/>
          </a:xfrm>
        </p:spPr>
        <p:txBody>
          <a:bodyPr anchor="b"/>
          <a:lstStyle/>
          <a:p>
            <a:r>
              <a:rPr lang="fr-FR" dirty="0">
                <a:solidFill>
                  <a:srgbClr val="0070C0"/>
                </a:solidFill>
                <a:latin typeface="Arial" charset="0"/>
                <a:ea typeface="ＭＳ Ｐゴシック" charset="0"/>
                <a:cs typeface="Arial" charset="0"/>
              </a:rPr>
              <a:t>S</a:t>
            </a:r>
            <a:r>
              <a:rPr lang="fr-FR" dirty="0" smtClean="0">
                <a:solidFill>
                  <a:srgbClr val="0070C0"/>
                </a:solidFill>
                <a:latin typeface="Arial" charset="0"/>
                <a:ea typeface="ＭＳ Ｐゴシック" charset="0"/>
                <a:cs typeface="Arial" charset="0"/>
              </a:rPr>
              <a:t>tage </a:t>
            </a:r>
            <a:r>
              <a:rPr lang="fr-FR" dirty="0">
                <a:solidFill>
                  <a:srgbClr val="0070C0"/>
                </a:solidFill>
                <a:latin typeface="Arial" charset="0"/>
                <a:ea typeface="ＭＳ Ｐゴシック" charset="0"/>
                <a:cs typeface="Arial" charset="0"/>
              </a:rPr>
              <a:t>d’exécution</a:t>
            </a:r>
            <a:br>
              <a:rPr lang="fr-FR" dirty="0">
                <a:solidFill>
                  <a:srgbClr val="0070C0"/>
                </a:solidFill>
                <a:latin typeface="Arial" charset="0"/>
                <a:ea typeface="ＭＳ Ｐゴシック" charset="0"/>
                <a:cs typeface="Arial" charset="0"/>
              </a:rPr>
            </a:br>
            <a:r>
              <a:rPr lang="fr-FR" sz="1200" dirty="0" smtClean="0">
                <a:solidFill>
                  <a:srgbClr val="000000"/>
                </a:solidFill>
              </a:rPr>
              <a:t>Lundi </a:t>
            </a:r>
            <a:r>
              <a:rPr lang="fr-FR" sz="1200" dirty="0">
                <a:solidFill>
                  <a:srgbClr val="000000"/>
                </a:solidFill>
              </a:rPr>
              <a:t>2</a:t>
            </a:r>
            <a:r>
              <a:rPr lang="fr-FR" sz="1200" dirty="0" smtClean="0">
                <a:solidFill>
                  <a:srgbClr val="000000"/>
                </a:solidFill>
              </a:rPr>
              <a:t> </a:t>
            </a:r>
            <a:r>
              <a:rPr lang="fr-FR" sz="1200" dirty="0">
                <a:solidFill>
                  <a:srgbClr val="000000"/>
                </a:solidFill>
              </a:rPr>
              <a:t>mai au vendredi </a:t>
            </a:r>
            <a:r>
              <a:rPr lang="fr-FR" sz="1200" dirty="0" smtClean="0">
                <a:solidFill>
                  <a:srgbClr val="000000"/>
                </a:solidFill>
              </a:rPr>
              <a:t>27 </a:t>
            </a:r>
            <a:r>
              <a:rPr lang="fr-FR" sz="1200" dirty="0">
                <a:solidFill>
                  <a:srgbClr val="000000"/>
                </a:solidFill>
              </a:rPr>
              <a:t>mai </a:t>
            </a:r>
            <a:r>
              <a:rPr lang="fr-FR" sz="1200" dirty="0" smtClean="0">
                <a:solidFill>
                  <a:srgbClr val="000000"/>
                </a:solidFill>
              </a:rPr>
              <a:t>2022 </a:t>
            </a:r>
            <a:r>
              <a:rPr lang="fr-FR" sz="1200" dirty="0">
                <a:solidFill>
                  <a:srgbClr val="000000"/>
                </a:solidFill>
              </a:rPr>
              <a:t>(inclus</a:t>
            </a:r>
            <a:r>
              <a:rPr lang="fr-FR" sz="1200" dirty="0" smtClean="0">
                <a:solidFill>
                  <a:srgbClr val="000000"/>
                </a:solidFill>
              </a:rPr>
              <a:t>)</a:t>
            </a:r>
            <a:endParaRPr lang="fr-FR" altLang="fr-FR" sz="1200" dirty="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9219" name="Espace réservé du contenu 3"/>
          <p:cNvSpPr>
            <a:spLocks noGrp="1"/>
          </p:cNvSpPr>
          <p:nvPr>
            <p:ph idx="13"/>
          </p:nvPr>
        </p:nvSpPr>
        <p:spPr>
          <a:xfrm>
            <a:off x="506413" y="1196975"/>
            <a:ext cx="8983091" cy="5184775"/>
          </a:xfrm>
        </p:spPr>
        <p:txBody>
          <a:bodyPr/>
          <a:lstStyle/>
          <a:p>
            <a:pPr marL="457149" lvl="1" indent="0">
              <a:buNone/>
            </a:pPr>
            <a:endParaRPr lang="fr-FR" altLang="fr-FR" dirty="0" smtClean="0">
              <a:latin typeface="Arial" panose="020B0604020202020204" pitchFamily="34" charset="0"/>
              <a:ea typeface="ＭＳ Ｐゴシック" panose="020B0600070205080204" pitchFamily="34" charset="-128"/>
              <a:cs typeface="Arial" panose="020B0604020202020204" pitchFamily="34" charset="0"/>
            </a:endParaRPr>
          </a:p>
          <a:p>
            <a:pPr marL="0" indent="0">
              <a:buNone/>
            </a:pPr>
            <a:r>
              <a:rPr lang="fr-FR" dirty="0" smtClean="0"/>
              <a:t> </a:t>
            </a:r>
          </a:p>
          <a:p>
            <a:pPr marL="457149" lvl="1" indent="0">
              <a:buNone/>
            </a:pPr>
            <a:endParaRPr lang="fr-FR" altLang="fr-FR"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2" name="Rectangle 1"/>
          <p:cNvSpPr/>
          <p:nvPr/>
        </p:nvSpPr>
        <p:spPr>
          <a:xfrm>
            <a:off x="776536" y="1504541"/>
            <a:ext cx="9034392" cy="4370427"/>
          </a:xfrm>
          <a:prstGeom prst="rect">
            <a:avLst/>
          </a:prstGeom>
        </p:spPr>
        <p:txBody>
          <a:bodyPr wrap="square">
            <a:spAutoFit/>
          </a:bodyPr>
          <a:lstStyle/>
          <a:p>
            <a:pPr marL="449580" algn="just">
              <a:spcAft>
                <a:spcPts val="0"/>
              </a:spcAft>
            </a:pPr>
            <a:r>
              <a:rPr lang="fr-FR" sz="2000" b="1" dirty="0">
                <a:solidFill>
                  <a:srgbClr val="FF0000"/>
                </a:solidFill>
                <a:latin typeface="Times New Roman" panose="02020603050405020304" pitchFamily="18" charset="0"/>
              </a:rPr>
              <a:t>Les caractéristiques du profil de poste</a:t>
            </a:r>
            <a:endParaRPr lang="fr-FR" sz="2000" b="1" dirty="0">
              <a:latin typeface="Times New Roman" panose="02020603050405020304" pitchFamily="18" charset="0"/>
            </a:endParaRPr>
          </a:p>
          <a:p>
            <a:pPr algn="just">
              <a:spcAft>
                <a:spcPts val="0"/>
              </a:spcAft>
            </a:pPr>
            <a:r>
              <a:rPr lang="fr-FR" b="1" dirty="0">
                <a:solidFill>
                  <a:srgbClr val="000000"/>
                </a:solidFill>
                <a:latin typeface="Times New Roman" panose="02020603050405020304" pitchFamily="18" charset="0"/>
                <a:ea typeface="Times New Roman" panose="02020603050405020304" pitchFamily="18" charset="0"/>
              </a:rPr>
              <a:t> </a:t>
            </a:r>
            <a:endParaRPr lang="fr-FR" b="1" dirty="0" smtClean="0">
              <a:solidFill>
                <a:srgbClr val="000000"/>
              </a:solidFill>
              <a:latin typeface="Times New Roman" panose="02020603050405020304" pitchFamily="18" charset="0"/>
              <a:ea typeface="Times New Roman" panose="02020603050405020304" pitchFamily="18" charset="0"/>
            </a:endParaRPr>
          </a:p>
          <a:p>
            <a:pPr algn="just">
              <a:spcAft>
                <a:spcPts val="0"/>
              </a:spcAft>
            </a:pPr>
            <a:endParaRPr lang="fr-FR" dirty="0">
              <a:latin typeface="Times New Roman" panose="02020603050405020304" pitchFamily="18" charset="0"/>
              <a:ea typeface="Times" panose="02020603050405020304" pitchFamily="18" charset="0"/>
            </a:endParaRPr>
          </a:p>
          <a:p>
            <a:pPr algn="just">
              <a:spcAft>
                <a:spcPts val="0"/>
              </a:spcAft>
            </a:pPr>
            <a:r>
              <a:rPr lang="fr-FR" sz="2400" b="1" dirty="0">
                <a:solidFill>
                  <a:srgbClr val="2F5496"/>
                </a:solidFill>
                <a:latin typeface="Times New Roman" panose="02020603050405020304" pitchFamily="18" charset="0"/>
                <a:ea typeface="Times" panose="02020603050405020304" pitchFamily="18" charset="0"/>
              </a:rPr>
              <a:t>3 caractéristiques impératives</a:t>
            </a:r>
            <a:r>
              <a:rPr lang="fr-FR" dirty="0">
                <a:latin typeface="Times New Roman" panose="02020603050405020304" pitchFamily="18" charset="0"/>
                <a:ea typeface="Times" panose="02020603050405020304" pitchFamily="18" charset="0"/>
              </a:rPr>
              <a:t> sont à respecter pour </a:t>
            </a:r>
            <a:endParaRPr lang="fr-FR" dirty="0" smtClean="0">
              <a:latin typeface="Times New Roman" panose="02020603050405020304" pitchFamily="18" charset="0"/>
              <a:ea typeface="Times" panose="02020603050405020304" pitchFamily="18" charset="0"/>
            </a:endParaRPr>
          </a:p>
          <a:p>
            <a:pPr algn="just">
              <a:spcAft>
                <a:spcPts val="0"/>
              </a:spcAft>
            </a:pPr>
            <a:r>
              <a:rPr lang="fr-FR" dirty="0" smtClean="0">
                <a:latin typeface="Times New Roman" panose="02020603050405020304" pitchFamily="18" charset="0"/>
                <a:ea typeface="Times" panose="02020603050405020304" pitchFamily="18" charset="0"/>
              </a:rPr>
              <a:t>qu’un </a:t>
            </a:r>
            <a:r>
              <a:rPr lang="fr-FR" dirty="0">
                <a:latin typeface="Times New Roman" panose="02020603050405020304" pitchFamily="18" charset="0"/>
                <a:ea typeface="Times" panose="02020603050405020304" pitchFamily="18" charset="0"/>
              </a:rPr>
              <a:t>stage puisse être validé. </a:t>
            </a:r>
            <a:endParaRPr lang="fr-FR" dirty="0" smtClean="0">
              <a:latin typeface="Times New Roman" panose="02020603050405020304" pitchFamily="18" charset="0"/>
              <a:ea typeface="Times" panose="02020603050405020304" pitchFamily="18" charset="0"/>
            </a:endParaRPr>
          </a:p>
          <a:p>
            <a:pPr algn="just">
              <a:spcAft>
                <a:spcPts val="0"/>
              </a:spcAft>
            </a:pPr>
            <a:r>
              <a:rPr lang="fr-FR" b="1" dirty="0">
                <a:solidFill>
                  <a:srgbClr val="000000"/>
                </a:solidFill>
                <a:latin typeface="Times New Roman" panose="02020603050405020304" pitchFamily="18" charset="0"/>
                <a:ea typeface="Times New Roman" panose="02020603050405020304" pitchFamily="18" charset="0"/>
              </a:rPr>
              <a:t> </a:t>
            </a:r>
            <a:endParaRPr lang="fr-FR" dirty="0">
              <a:latin typeface="Times New Roman" panose="02020603050405020304" pitchFamily="18" charset="0"/>
              <a:ea typeface="Times" panose="02020603050405020304" pitchFamily="18" charset="0"/>
            </a:endParaRPr>
          </a:p>
          <a:p>
            <a:pPr marL="342900" lvl="0" indent="-342900" algn="just">
              <a:spcAft>
                <a:spcPts val="0"/>
              </a:spcAft>
              <a:buFont typeface="Symbol" panose="05050102010706020507" pitchFamily="18" charset="2"/>
              <a:buChar char=""/>
            </a:pPr>
            <a:r>
              <a:rPr lang="fr-FR" b="1" u="sng" dirty="0">
                <a:solidFill>
                  <a:srgbClr val="2F5496"/>
                </a:solidFill>
                <a:latin typeface="Times New Roman" panose="02020603050405020304" pitchFamily="18" charset="0"/>
                <a:ea typeface="Times" panose="02020603050405020304" pitchFamily="18" charset="0"/>
              </a:rPr>
              <a:t>Occuper le même poste pendant 4 semaines</a:t>
            </a:r>
            <a:r>
              <a:rPr lang="fr-FR" dirty="0">
                <a:latin typeface="Times New Roman" panose="02020603050405020304" pitchFamily="18" charset="0"/>
                <a:ea typeface="Times" panose="02020603050405020304" pitchFamily="18" charset="0"/>
              </a:rPr>
              <a:t>. L’objectif du stage n’est pas de découvrir l’ensemble du fonctionnement de l’entreprise ou d’un service, mais d’être en position d’exécution sur un même poste sur une durée qui permet la formation et le ressenti d’une expérience.</a:t>
            </a:r>
          </a:p>
          <a:p>
            <a:pPr marL="90170" indent="-90170" algn="just">
              <a:spcAft>
                <a:spcPts val="0"/>
              </a:spcAft>
            </a:pPr>
            <a:r>
              <a:rPr lang="fr-FR" b="1" dirty="0">
                <a:solidFill>
                  <a:srgbClr val="000000"/>
                </a:solidFill>
                <a:latin typeface="Times New Roman" panose="02020603050405020304" pitchFamily="18" charset="0"/>
                <a:ea typeface="Times New Roman" panose="02020603050405020304" pitchFamily="18" charset="0"/>
              </a:rPr>
              <a:t> </a:t>
            </a:r>
            <a:endParaRPr lang="fr-FR" dirty="0">
              <a:latin typeface="Times New Roman" panose="02020603050405020304" pitchFamily="18" charset="0"/>
              <a:ea typeface="Times" panose="02020603050405020304" pitchFamily="18" charset="0"/>
            </a:endParaRPr>
          </a:p>
          <a:p>
            <a:pPr marL="342900" lvl="0" indent="-342900" algn="just">
              <a:spcAft>
                <a:spcPts val="0"/>
              </a:spcAft>
              <a:buFont typeface="Symbol" panose="05050102010706020507" pitchFamily="18" charset="2"/>
              <a:buChar char=""/>
            </a:pPr>
            <a:r>
              <a:rPr lang="fr-FR" b="1" u="sng" dirty="0">
                <a:solidFill>
                  <a:srgbClr val="2F5496"/>
                </a:solidFill>
                <a:latin typeface="Times New Roman" panose="02020603050405020304" pitchFamily="18" charset="0"/>
                <a:ea typeface="Times" panose="02020603050405020304" pitchFamily="18" charset="0"/>
              </a:rPr>
              <a:t>Effectuer un travail non qualifié</a:t>
            </a:r>
            <a:r>
              <a:rPr lang="fr-FR" u="sng" dirty="0">
                <a:solidFill>
                  <a:srgbClr val="000000"/>
                </a:solidFill>
                <a:latin typeface="Times New Roman" panose="02020603050405020304" pitchFamily="18" charset="0"/>
                <a:ea typeface="Times" panose="02020603050405020304" pitchFamily="18" charset="0"/>
              </a:rPr>
              <a:t> </a:t>
            </a:r>
            <a:r>
              <a:rPr lang="fr-FR" dirty="0">
                <a:solidFill>
                  <a:srgbClr val="000000"/>
                </a:solidFill>
                <a:latin typeface="Times New Roman" panose="02020603050405020304" pitchFamily="18" charset="0"/>
                <a:ea typeface="Times" panose="02020603050405020304" pitchFamily="18" charset="0"/>
              </a:rPr>
              <a:t>: pas de fonction de contrôle, d’étude ou d’assistanat par exemple, pas de « travail d’analyse confié à un futur ingénieur », etc</a:t>
            </a:r>
            <a:r>
              <a:rPr lang="fr-FR" b="1" dirty="0">
                <a:solidFill>
                  <a:srgbClr val="000000"/>
                </a:solidFill>
                <a:latin typeface="Times New Roman" panose="02020603050405020304" pitchFamily="18" charset="0"/>
                <a:ea typeface="Times New Roman" panose="02020603050405020304" pitchFamily="18" charset="0"/>
              </a:rPr>
              <a:t>.</a:t>
            </a:r>
            <a:endParaRPr lang="fr-FR" dirty="0">
              <a:solidFill>
                <a:srgbClr val="000000"/>
              </a:solidFill>
              <a:latin typeface="Times New Roman" panose="02020603050405020304" pitchFamily="18" charset="0"/>
              <a:ea typeface="Times" panose="02020603050405020304" pitchFamily="18" charset="0"/>
            </a:endParaRPr>
          </a:p>
          <a:p>
            <a:pPr algn="just">
              <a:spcAft>
                <a:spcPts val="0"/>
              </a:spcAft>
            </a:pPr>
            <a:r>
              <a:rPr lang="fr-FR" dirty="0">
                <a:latin typeface="Times New Roman" panose="02020603050405020304" pitchFamily="18" charset="0"/>
                <a:ea typeface="Times" panose="02020603050405020304" pitchFamily="18" charset="0"/>
              </a:rPr>
              <a:t> </a:t>
            </a:r>
          </a:p>
          <a:p>
            <a:pPr marL="342900" lvl="0" indent="-342900" algn="just">
              <a:spcAft>
                <a:spcPts val="0"/>
              </a:spcAft>
              <a:buFont typeface="Symbol" panose="05050102010706020507" pitchFamily="18" charset="2"/>
              <a:buChar char=""/>
            </a:pPr>
            <a:r>
              <a:rPr lang="fr-FR" b="1" u="sng" dirty="0">
                <a:solidFill>
                  <a:srgbClr val="2F5496"/>
                </a:solidFill>
                <a:latin typeface="Times New Roman" panose="02020603050405020304" pitchFamily="18" charset="0"/>
                <a:ea typeface="Times" panose="02020603050405020304" pitchFamily="18" charset="0"/>
              </a:rPr>
              <a:t>Être intégré à une équipe</a:t>
            </a:r>
            <a:r>
              <a:rPr lang="fr-FR" u="sng" dirty="0">
                <a:latin typeface="Times New Roman" panose="02020603050405020304" pitchFamily="18" charset="0"/>
                <a:ea typeface="Times" panose="02020603050405020304" pitchFamily="18" charset="0"/>
              </a:rPr>
              <a:t> </a:t>
            </a:r>
            <a:r>
              <a:rPr lang="fr-FR" dirty="0">
                <a:latin typeface="Times New Roman" panose="02020603050405020304" pitchFamily="18" charset="0"/>
                <a:ea typeface="Times" panose="02020603050405020304" pitchFamily="18" charset="0"/>
              </a:rPr>
              <a:t>: pas de poste isolé. </a:t>
            </a:r>
            <a:endParaRPr lang="fr-FR" sz="1800" dirty="0">
              <a:effectLst/>
              <a:latin typeface="Times New Roman" panose="02020603050405020304" pitchFamily="18" charset="0"/>
              <a:ea typeface="Times" panose="02020603050405020304" pitchFamily="18" charset="0"/>
            </a:endParaRPr>
          </a:p>
        </p:txBody>
      </p:sp>
      <p:sp>
        <p:nvSpPr>
          <p:cNvPr id="7" name="AutoShape 6" descr="10 Team Characteristics for Effective Teamwork | by Mike Schoultz | Medium"/>
          <p:cNvSpPr>
            <a:spLocks noChangeAspect="1" noChangeArrowheads="1"/>
          </p:cNvSpPr>
          <p:nvPr/>
        </p:nvSpPr>
        <p:spPr bwMode="auto">
          <a:xfrm>
            <a:off x="155575" y="-196714"/>
            <a:ext cx="1341434" cy="13414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208" y="1144724"/>
            <a:ext cx="2664296" cy="2190750"/>
          </a:xfrm>
          <a:prstGeom prst="rect">
            <a:avLst/>
          </a:prstGeom>
        </p:spPr>
      </p:pic>
    </p:spTree>
    <p:extLst>
      <p:ext uri="{BB962C8B-B14F-4D97-AF65-F5344CB8AC3E}">
        <p14:creationId xmlns:p14="http://schemas.microsoft.com/office/powerpoint/2010/main" val="3864458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re 1"/>
          <p:cNvSpPr>
            <a:spLocks noGrp="1"/>
          </p:cNvSpPr>
          <p:nvPr>
            <p:ph type="ctrTitle"/>
          </p:nvPr>
        </p:nvSpPr>
        <p:spPr>
          <a:xfrm>
            <a:off x="506413" y="-26988"/>
            <a:ext cx="8420100" cy="1036638"/>
          </a:xfrm>
        </p:spPr>
        <p:txBody>
          <a:bodyPr anchor="b"/>
          <a:lstStyle/>
          <a:p>
            <a:r>
              <a:rPr lang="fr-FR" dirty="0">
                <a:solidFill>
                  <a:srgbClr val="0070C0"/>
                </a:solidFill>
                <a:latin typeface="Arial" charset="0"/>
                <a:ea typeface="ＭＳ Ｐゴシック" charset="0"/>
                <a:cs typeface="Arial" charset="0"/>
              </a:rPr>
              <a:t>S</a:t>
            </a:r>
            <a:r>
              <a:rPr lang="fr-FR" dirty="0" smtClean="0">
                <a:solidFill>
                  <a:srgbClr val="0070C0"/>
                </a:solidFill>
                <a:latin typeface="Arial" charset="0"/>
                <a:ea typeface="ＭＳ Ｐゴシック" charset="0"/>
                <a:cs typeface="Arial" charset="0"/>
              </a:rPr>
              <a:t>tage </a:t>
            </a:r>
            <a:r>
              <a:rPr lang="fr-FR" dirty="0">
                <a:solidFill>
                  <a:srgbClr val="0070C0"/>
                </a:solidFill>
                <a:latin typeface="Arial" charset="0"/>
                <a:ea typeface="ＭＳ Ｐゴシック" charset="0"/>
                <a:cs typeface="Arial" charset="0"/>
              </a:rPr>
              <a:t>d’exécution</a:t>
            </a:r>
            <a:br>
              <a:rPr lang="fr-FR" dirty="0">
                <a:solidFill>
                  <a:srgbClr val="0070C0"/>
                </a:solidFill>
                <a:latin typeface="Arial" charset="0"/>
                <a:ea typeface="ＭＳ Ｐゴシック" charset="0"/>
                <a:cs typeface="Arial" charset="0"/>
              </a:rPr>
            </a:br>
            <a:r>
              <a:rPr lang="fr-FR" sz="1200" dirty="0" smtClean="0">
                <a:solidFill>
                  <a:srgbClr val="000000"/>
                </a:solidFill>
              </a:rPr>
              <a:t>Lundi </a:t>
            </a:r>
            <a:r>
              <a:rPr lang="fr-FR" sz="1200" dirty="0">
                <a:solidFill>
                  <a:srgbClr val="000000"/>
                </a:solidFill>
              </a:rPr>
              <a:t>2</a:t>
            </a:r>
            <a:r>
              <a:rPr lang="fr-FR" sz="1200" dirty="0" smtClean="0">
                <a:solidFill>
                  <a:srgbClr val="000000"/>
                </a:solidFill>
              </a:rPr>
              <a:t> </a:t>
            </a:r>
            <a:r>
              <a:rPr lang="fr-FR" sz="1200" dirty="0">
                <a:solidFill>
                  <a:srgbClr val="000000"/>
                </a:solidFill>
              </a:rPr>
              <a:t>mai au vendredi </a:t>
            </a:r>
            <a:r>
              <a:rPr lang="fr-FR" sz="1200" dirty="0" smtClean="0">
                <a:solidFill>
                  <a:srgbClr val="000000"/>
                </a:solidFill>
              </a:rPr>
              <a:t>27 </a:t>
            </a:r>
            <a:r>
              <a:rPr lang="fr-FR" sz="1200" dirty="0">
                <a:solidFill>
                  <a:srgbClr val="000000"/>
                </a:solidFill>
              </a:rPr>
              <a:t>mai </a:t>
            </a:r>
            <a:r>
              <a:rPr lang="fr-FR" sz="1200" dirty="0" smtClean="0">
                <a:solidFill>
                  <a:srgbClr val="000000"/>
                </a:solidFill>
              </a:rPr>
              <a:t>2022 </a:t>
            </a:r>
            <a:r>
              <a:rPr lang="fr-FR" sz="1200" dirty="0">
                <a:solidFill>
                  <a:srgbClr val="000000"/>
                </a:solidFill>
              </a:rPr>
              <a:t>(inclus</a:t>
            </a:r>
            <a:r>
              <a:rPr lang="fr-FR" sz="1200" dirty="0" smtClean="0">
                <a:solidFill>
                  <a:srgbClr val="000000"/>
                </a:solidFill>
              </a:rPr>
              <a:t>)</a:t>
            </a:r>
            <a:endParaRPr lang="fr-FR" altLang="fr-FR" sz="1200" dirty="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9219" name="Espace réservé du contenu 3"/>
          <p:cNvSpPr>
            <a:spLocks noGrp="1"/>
          </p:cNvSpPr>
          <p:nvPr>
            <p:ph idx="13"/>
          </p:nvPr>
        </p:nvSpPr>
        <p:spPr>
          <a:xfrm>
            <a:off x="472323" y="1196975"/>
            <a:ext cx="8983091" cy="5184775"/>
          </a:xfrm>
        </p:spPr>
        <p:txBody>
          <a:bodyPr/>
          <a:lstStyle/>
          <a:p>
            <a:pPr marL="0" indent="0">
              <a:buNone/>
            </a:pPr>
            <a:endParaRPr lang="fr-FR" sz="800" dirty="0">
              <a:latin typeface="Arial" panose="020B0604020202020204" pitchFamily="34" charset="0"/>
              <a:ea typeface="ＭＳ Ｐゴシック" panose="020B0600070205080204" pitchFamily="34" charset="-128"/>
              <a:cs typeface="Arial" panose="020B0604020202020204" pitchFamily="34" charset="0"/>
            </a:endParaRPr>
          </a:p>
          <a:p>
            <a:pPr marL="0" indent="0">
              <a:buNone/>
            </a:pPr>
            <a:r>
              <a:rPr lang="fr-FR" dirty="0"/>
              <a:t> </a:t>
            </a:r>
            <a:r>
              <a:rPr lang="fr-FR" sz="2400" dirty="0">
                <a:solidFill>
                  <a:srgbClr val="FF0000"/>
                </a:solidFill>
              </a:rPr>
              <a:t>Les dates clés </a:t>
            </a:r>
          </a:p>
          <a:p>
            <a:endParaRPr lang="fr-FR" sz="800" dirty="0"/>
          </a:p>
          <a:p>
            <a:pPr lvl="0">
              <a:buFont typeface="Wingdings" panose="05000000000000000000" pitchFamily="2" charset="2"/>
              <a:buChar char="ü"/>
            </a:pPr>
            <a:r>
              <a:rPr lang="fr-FR" sz="1400" b="0" dirty="0" smtClean="0">
                <a:solidFill>
                  <a:srgbClr val="0070C0"/>
                </a:solidFill>
              </a:rPr>
              <a:t>15 octobre </a:t>
            </a:r>
            <a:r>
              <a:rPr lang="fr-FR" sz="1400" b="0" dirty="0" smtClean="0">
                <a:solidFill>
                  <a:srgbClr val="000000"/>
                </a:solidFill>
              </a:rPr>
              <a:t>: Séance de présentation</a:t>
            </a:r>
          </a:p>
          <a:p>
            <a:pPr marL="0" indent="0">
              <a:buNone/>
            </a:pPr>
            <a:r>
              <a:rPr lang="fr-FR" sz="1400" b="0" dirty="0" smtClean="0">
                <a:solidFill>
                  <a:srgbClr val="000000"/>
                </a:solidFill>
              </a:rPr>
              <a:t>(Identification des leaders des groupes pour les candidatures centralisées)</a:t>
            </a:r>
          </a:p>
          <a:p>
            <a:pPr marL="0" indent="0">
              <a:buNone/>
            </a:pPr>
            <a:r>
              <a:rPr lang="fr-FR" sz="1400" b="0" dirty="0">
                <a:solidFill>
                  <a:srgbClr val="000000"/>
                </a:solidFill>
              </a:rPr>
              <a:t> </a:t>
            </a:r>
          </a:p>
          <a:p>
            <a:pPr lvl="0">
              <a:buFont typeface="Wingdings" panose="05000000000000000000" pitchFamily="2" charset="2"/>
              <a:buChar char="ü"/>
            </a:pPr>
            <a:r>
              <a:rPr lang="fr-FR" sz="1400" b="0" dirty="0">
                <a:solidFill>
                  <a:srgbClr val="0070C0"/>
                </a:solidFill>
              </a:rPr>
              <a:t>N</a:t>
            </a:r>
            <a:r>
              <a:rPr lang="fr-FR" sz="1400" b="0" dirty="0" smtClean="0">
                <a:solidFill>
                  <a:srgbClr val="0070C0"/>
                </a:solidFill>
              </a:rPr>
              <a:t>ovembre </a:t>
            </a:r>
            <a:r>
              <a:rPr lang="fr-FR" sz="1400" b="0" dirty="0">
                <a:solidFill>
                  <a:srgbClr val="0070C0"/>
                </a:solidFill>
              </a:rPr>
              <a:t>à </a:t>
            </a:r>
            <a:r>
              <a:rPr lang="fr-FR" sz="1400" b="0" dirty="0" smtClean="0">
                <a:solidFill>
                  <a:srgbClr val="0070C0"/>
                </a:solidFill>
              </a:rPr>
              <a:t>mars- avril</a:t>
            </a:r>
            <a:r>
              <a:rPr lang="fr-FR" sz="1400" b="0" dirty="0">
                <a:solidFill>
                  <a:srgbClr val="000000"/>
                </a:solidFill>
              </a:rPr>
              <a:t> : recherche des stages</a:t>
            </a:r>
          </a:p>
          <a:p>
            <a:pPr marL="0" indent="0">
              <a:buNone/>
            </a:pPr>
            <a:r>
              <a:rPr lang="fr-FR" sz="1400" b="0" dirty="0">
                <a:solidFill>
                  <a:srgbClr val="000000"/>
                </a:solidFill>
              </a:rPr>
              <a:t> </a:t>
            </a:r>
            <a:r>
              <a:rPr lang="fr-FR" sz="1400" b="0" dirty="0" smtClean="0">
                <a:solidFill>
                  <a:srgbClr val="000000"/>
                </a:solidFill>
              </a:rPr>
              <a:t>Date limite : 1</a:t>
            </a:r>
            <a:r>
              <a:rPr lang="fr-FR" sz="1400" b="0" baseline="30000" dirty="0" smtClean="0">
                <a:solidFill>
                  <a:srgbClr val="000000"/>
                </a:solidFill>
              </a:rPr>
              <a:t>er</a:t>
            </a:r>
            <a:r>
              <a:rPr lang="fr-FR" sz="1400" b="0" dirty="0" smtClean="0">
                <a:solidFill>
                  <a:srgbClr val="000000"/>
                </a:solidFill>
              </a:rPr>
              <a:t> avril</a:t>
            </a:r>
            <a:endParaRPr lang="fr-FR" sz="1400" b="0" dirty="0">
              <a:solidFill>
                <a:srgbClr val="000000"/>
              </a:solidFill>
            </a:endParaRPr>
          </a:p>
          <a:p>
            <a:pPr lvl="0">
              <a:buFont typeface="Wingdings" panose="05000000000000000000" pitchFamily="2" charset="2"/>
              <a:buChar char="ü"/>
            </a:pPr>
            <a:r>
              <a:rPr lang="fr-FR" sz="1400" b="0" dirty="0" smtClean="0">
                <a:solidFill>
                  <a:srgbClr val="0070C0"/>
                </a:solidFill>
              </a:rPr>
              <a:t>Février </a:t>
            </a:r>
            <a:r>
              <a:rPr lang="fr-FR" sz="1400" b="0" dirty="0" smtClean="0">
                <a:solidFill>
                  <a:srgbClr val="000000"/>
                </a:solidFill>
              </a:rPr>
              <a:t>: </a:t>
            </a:r>
            <a:r>
              <a:rPr lang="fr-FR" sz="1400" b="0" dirty="0">
                <a:solidFill>
                  <a:srgbClr val="000000"/>
                </a:solidFill>
              </a:rPr>
              <a:t>point d’étape sur la recherche du stage </a:t>
            </a:r>
          </a:p>
          <a:p>
            <a:endParaRPr lang="fr-FR" sz="1400" b="0" dirty="0">
              <a:solidFill>
                <a:srgbClr val="000000"/>
              </a:solidFill>
            </a:endParaRPr>
          </a:p>
          <a:p>
            <a:pPr marL="0" lvl="0" indent="0">
              <a:buNone/>
            </a:pPr>
            <a:r>
              <a:rPr lang="fr-FR" sz="1400" b="0" dirty="0" smtClean="0">
                <a:solidFill>
                  <a:srgbClr val="000000"/>
                </a:solidFill>
              </a:rPr>
              <a:t>Des interactions avec les leaders et la promotion auront lieu régulièrement.</a:t>
            </a:r>
          </a:p>
          <a:p>
            <a:pPr marL="0" lvl="0" indent="0">
              <a:buNone/>
            </a:pPr>
            <a:endParaRPr lang="fr-FR" sz="1400" b="0" dirty="0">
              <a:solidFill>
                <a:srgbClr val="000000"/>
              </a:solidFill>
            </a:endParaRPr>
          </a:p>
          <a:p>
            <a:pPr lvl="0">
              <a:buFont typeface="Wingdings" panose="05000000000000000000" pitchFamily="2" charset="2"/>
              <a:buChar char="ü"/>
            </a:pPr>
            <a:r>
              <a:rPr lang="fr-FR" sz="1400" b="0" dirty="0">
                <a:solidFill>
                  <a:srgbClr val="0070C0"/>
                </a:solidFill>
              </a:rPr>
              <a:t>M</a:t>
            </a:r>
            <a:r>
              <a:rPr lang="fr-FR" sz="1400" b="0" dirty="0" smtClean="0">
                <a:solidFill>
                  <a:srgbClr val="0070C0"/>
                </a:solidFill>
              </a:rPr>
              <a:t>ars-avril</a:t>
            </a:r>
            <a:r>
              <a:rPr lang="fr-FR" sz="1400" b="0" dirty="0" smtClean="0">
                <a:solidFill>
                  <a:srgbClr val="000000"/>
                </a:solidFill>
              </a:rPr>
              <a:t> </a:t>
            </a:r>
            <a:r>
              <a:rPr lang="fr-FR" sz="1400" b="0" dirty="0">
                <a:solidFill>
                  <a:srgbClr val="000000"/>
                </a:solidFill>
              </a:rPr>
              <a:t>: Convention de stage établie et signée (signatures : vous, l’Entreprise, l’Ecole et tuteurs)</a:t>
            </a:r>
          </a:p>
          <a:p>
            <a:pPr marL="0" indent="0">
              <a:buNone/>
            </a:pPr>
            <a:r>
              <a:rPr lang="fr-FR" sz="1400" b="0" dirty="0" smtClean="0">
                <a:solidFill>
                  <a:srgbClr val="000000"/>
                </a:solidFill>
              </a:rPr>
              <a:t>Date limite : 15 avril</a:t>
            </a:r>
            <a:endParaRPr lang="fr-FR" sz="1400" b="0" dirty="0">
              <a:solidFill>
                <a:srgbClr val="000000"/>
              </a:solidFill>
            </a:endParaRPr>
          </a:p>
          <a:p>
            <a:pPr lvl="0">
              <a:buFont typeface="Wingdings" panose="05000000000000000000" pitchFamily="2" charset="2"/>
              <a:buChar char="ü"/>
            </a:pPr>
            <a:r>
              <a:rPr lang="fr-FR" sz="1400" b="0" dirty="0">
                <a:solidFill>
                  <a:srgbClr val="0070C0"/>
                </a:solidFill>
              </a:rPr>
              <a:t>Mi-janvier-fin mars</a:t>
            </a:r>
            <a:r>
              <a:rPr lang="fr-FR" sz="1400" b="0" dirty="0">
                <a:solidFill>
                  <a:srgbClr val="000000"/>
                </a:solidFill>
              </a:rPr>
              <a:t> : séance pédagogique commune CSI et CGS </a:t>
            </a:r>
          </a:p>
          <a:p>
            <a:pPr marL="0" indent="0">
              <a:buNone/>
            </a:pPr>
            <a:endParaRPr lang="fr-FR" sz="1400" b="0" dirty="0">
              <a:solidFill>
                <a:srgbClr val="000000"/>
              </a:solidFill>
            </a:endParaRPr>
          </a:p>
          <a:p>
            <a:pPr lvl="0">
              <a:buFont typeface="Wingdings" panose="05000000000000000000" pitchFamily="2" charset="2"/>
              <a:buChar char="ü"/>
            </a:pPr>
            <a:r>
              <a:rPr lang="fr-FR" sz="1400" b="0" dirty="0" smtClean="0">
                <a:solidFill>
                  <a:srgbClr val="0070C0"/>
                </a:solidFill>
              </a:rPr>
              <a:t>Début juillet</a:t>
            </a:r>
            <a:r>
              <a:rPr lang="fr-FR" sz="1400" b="0" dirty="0">
                <a:solidFill>
                  <a:srgbClr val="000000"/>
                </a:solidFill>
              </a:rPr>
              <a:t> : remise du journal de bord et du rapport de gestion. </a:t>
            </a:r>
          </a:p>
          <a:p>
            <a:pPr marL="0" indent="0">
              <a:buNone/>
            </a:pPr>
            <a:endParaRPr lang="fr-FR" dirty="0" smtClean="0"/>
          </a:p>
          <a:p>
            <a:pPr marL="457149" lvl="1" indent="0">
              <a:buNone/>
            </a:pPr>
            <a:endParaRPr lang="fr-FR" altLang="fr-FR" dirty="0">
              <a:latin typeface="Arial" panose="020B0604020202020204" pitchFamily="34" charset="0"/>
              <a:ea typeface="ＭＳ Ｐゴシック" panose="020B0600070205080204" pitchFamily="34" charset="-128"/>
              <a:cs typeface="Arial" panose="020B0604020202020204" pitchFamily="34" charset="0"/>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160" y="1009651"/>
            <a:ext cx="3062254" cy="2347342"/>
          </a:xfrm>
          <a:prstGeom prst="rect">
            <a:avLst/>
          </a:prstGeom>
        </p:spPr>
      </p:pic>
    </p:spTree>
    <p:extLst>
      <p:ext uri="{BB962C8B-B14F-4D97-AF65-F5344CB8AC3E}">
        <p14:creationId xmlns:p14="http://schemas.microsoft.com/office/powerpoint/2010/main" val="4023267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re 1"/>
          <p:cNvSpPr>
            <a:spLocks noGrp="1"/>
          </p:cNvSpPr>
          <p:nvPr>
            <p:ph type="ctrTitle"/>
          </p:nvPr>
        </p:nvSpPr>
        <p:spPr>
          <a:xfrm>
            <a:off x="506413" y="-26988"/>
            <a:ext cx="8420100" cy="1036638"/>
          </a:xfrm>
        </p:spPr>
        <p:txBody>
          <a:bodyPr anchor="b"/>
          <a:lstStyle/>
          <a:p>
            <a:r>
              <a:rPr lang="fr-FR" dirty="0">
                <a:solidFill>
                  <a:srgbClr val="0070C0"/>
                </a:solidFill>
                <a:latin typeface="Arial" charset="0"/>
                <a:ea typeface="ＭＳ Ｐゴシック" charset="0"/>
                <a:cs typeface="Arial" charset="0"/>
              </a:rPr>
              <a:t>S</a:t>
            </a:r>
            <a:r>
              <a:rPr lang="fr-FR" dirty="0" smtClean="0">
                <a:solidFill>
                  <a:srgbClr val="0070C0"/>
                </a:solidFill>
                <a:latin typeface="Arial" charset="0"/>
                <a:ea typeface="ＭＳ Ｐゴシック" charset="0"/>
                <a:cs typeface="Arial" charset="0"/>
              </a:rPr>
              <a:t>tage </a:t>
            </a:r>
            <a:r>
              <a:rPr lang="fr-FR" dirty="0">
                <a:solidFill>
                  <a:srgbClr val="0070C0"/>
                </a:solidFill>
                <a:latin typeface="Arial" charset="0"/>
                <a:ea typeface="ＭＳ Ｐゴシック" charset="0"/>
                <a:cs typeface="Arial" charset="0"/>
              </a:rPr>
              <a:t>d’exécution</a:t>
            </a:r>
            <a:br>
              <a:rPr lang="fr-FR" dirty="0">
                <a:solidFill>
                  <a:srgbClr val="0070C0"/>
                </a:solidFill>
                <a:latin typeface="Arial" charset="0"/>
                <a:ea typeface="ＭＳ Ｐゴシック" charset="0"/>
                <a:cs typeface="Arial" charset="0"/>
              </a:rPr>
            </a:br>
            <a:r>
              <a:rPr lang="fr-FR" sz="1200" dirty="0" smtClean="0">
                <a:solidFill>
                  <a:srgbClr val="000000"/>
                </a:solidFill>
              </a:rPr>
              <a:t>Lundi </a:t>
            </a:r>
            <a:r>
              <a:rPr lang="fr-FR" sz="1200" dirty="0">
                <a:solidFill>
                  <a:srgbClr val="000000"/>
                </a:solidFill>
              </a:rPr>
              <a:t>2</a:t>
            </a:r>
            <a:r>
              <a:rPr lang="fr-FR" sz="1200" dirty="0" smtClean="0">
                <a:solidFill>
                  <a:srgbClr val="000000"/>
                </a:solidFill>
              </a:rPr>
              <a:t> </a:t>
            </a:r>
            <a:r>
              <a:rPr lang="fr-FR" sz="1200" dirty="0">
                <a:solidFill>
                  <a:srgbClr val="000000"/>
                </a:solidFill>
              </a:rPr>
              <a:t>mai au vendredi </a:t>
            </a:r>
            <a:r>
              <a:rPr lang="fr-FR" sz="1200" dirty="0" smtClean="0">
                <a:solidFill>
                  <a:srgbClr val="000000"/>
                </a:solidFill>
              </a:rPr>
              <a:t>27 </a:t>
            </a:r>
            <a:r>
              <a:rPr lang="fr-FR" sz="1200" dirty="0">
                <a:solidFill>
                  <a:srgbClr val="000000"/>
                </a:solidFill>
              </a:rPr>
              <a:t>mai </a:t>
            </a:r>
            <a:r>
              <a:rPr lang="fr-FR" sz="1200" dirty="0" smtClean="0">
                <a:solidFill>
                  <a:srgbClr val="000000"/>
                </a:solidFill>
              </a:rPr>
              <a:t>2022 </a:t>
            </a:r>
            <a:r>
              <a:rPr lang="fr-FR" sz="1200" dirty="0">
                <a:solidFill>
                  <a:srgbClr val="000000"/>
                </a:solidFill>
              </a:rPr>
              <a:t>(inclus</a:t>
            </a:r>
            <a:r>
              <a:rPr lang="fr-FR" sz="1200" dirty="0" smtClean="0">
                <a:solidFill>
                  <a:srgbClr val="000000"/>
                </a:solidFill>
              </a:rPr>
              <a:t>)</a:t>
            </a:r>
            <a:endParaRPr lang="fr-FR" altLang="fr-FR" sz="1200" dirty="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9219" name="Espace réservé du contenu 3"/>
          <p:cNvSpPr>
            <a:spLocks noGrp="1"/>
          </p:cNvSpPr>
          <p:nvPr>
            <p:ph idx="13"/>
          </p:nvPr>
        </p:nvSpPr>
        <p:spPr>
          <a:xfrm>
            <a:off x="506413" y="1196975"/>
            <a:ext cx="8983091" cy="5184775"/>
          </a:xfrm>
        </p:spPr>
        <p:txBody>
          <a:bodyPr/>
          <a:lstStyle/>
          <a:p>
            <a:pPr marL="457149" lvl="1" indent="0">
              <a:buNone/>
            </a:pPr>
            <a:endParaRPr lang="fr-FR" altLang="fr-FR" dirty="0">
              <a:latin typeface="Arial" panose="020B0604020202020204" pitchFamily="34" charset="0"/>
              <a:ea typeface="ＭＳ Ｐゴシック" panose="020B0600070205080204" pitchFamily="34" charset="-128"/>
              <a:cs typeface="Arial" panose="020B0604020202020204" pitchFamily="34" charset="0"/>
            </a:endParaRPr>
          </a:p>
          <a:p>
            <a:pPr marL="0" indent="0">
              <a:buNone/>
            </a:pPr>
            <a:r>
              <a:rPr lang="fr-FR" dirty="0"/>
              <a:t> </a:t>
            </a:r>
            <a:endParaRPr lang="fr-FR" dirty="0" smtClean="0"/>
          </a:p>
          <a:p>
            <a:pPr marL="457149" lvl="1" indent="0">
              <a:buNone/>
            </a:pPr>
            <a:endParaRPr lang="fr-FR" altLang="fr-FR" dirty="0">
              <a:latin typeface="Arial" panose="020B0604020202020204" pitchFamily="34" charset="0"/>
              <a:ea typeface="ＭＳ Ｐゴシック" panose="020B0600070205080204" pitchFamily="34" charset="-128"/>
              <a:cs typeface="Arial" panose="020B0604020202020204" pitchFamily="34"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297" y="1196974"/>
            <a:ext cx="5916040" cy="5328369"/>
          </a:xfrm>
          <a:prstGeom prst="rect">
            <a:avLst/>
          </a:prstGeom>
        </p:spPr>
      </p:pic>
    </p:spTree>
    <p:extLst>
      <p:ext uri="{BB962C8B-B14F-4D97-AF65-F5344CB8AC3E}">
        <p14:creationId xmlns:p14="http://schemas.microsoft.com/office/powerpoint/2010/main" val="1753718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537" y="3789090"/>
            <a:ext cx="2530179" cy="1440258"/>
          </a:xfrm>
          <a:prstGeom prst="rect">
            <a:avLst/>
          </a:prstGeom>
        </p:spPr>
      </p:pic>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1232" y="1268760"/>
            <a:ext cx="1800200" cy="1367929"/>
          </a:xfrm>
          <a:prstGeom prst="rect">
            <a:avLst/>
          </a:prstGeom>
        </p:spPr>
      </p:pic>
      <p:sp>
        <p:nvSpPr>
          <p:cNvPr id="9217" name="Titre 1"/>
          <p:cNvSpPr>
            <a:spLocks noGrp="1"/>
          </p:cNvSpPr>
          <p:nvPr>
            <p:ph type="ctrTitle"/>
          </p:nvPr>
        </p:nvSpPr>
        <p:spPr>
          <a:xfrm>
            <a:off x="506413" y="-26988"/>
            <a:ext cx="8420100" cy="1036638"/>
          </a:xfrm>
        </p:spPr>
        <p:txBody>
          <a:bodyPr anchor="b"/>
          <a:lstStyle/>
          <a:p>
            <a:r>
              <a:rPr lang="fr-FR" dirty="0">
                <a:solidFill>
                  <a:srgbClr val="0070C0"/>
                </a:solidFill>
                <a:latin typeface="Arial" charset="0"/>
                <a:ea typeface="ＭＳ Ｐゴシック" charset="0"/>
                <a:cs typeface="Arial" charset="0"/>
              </a:rPr>
              <a:t>S</a:t>
            </a:r>
            <a:r>
              <a:rPr lang="fr-FR" dirty="0" smtClean="0">
                <a:solidFill>
                  <a:srgbClr val="0070C0"/>
                </a:solidFill>
                <a:latin typeface="Arial" charset="0"/>
                <a:ea typeface="ＭＳ Ｐゴシック" charset="0"/>
                <a:cs typeface="Arial" charset="0"/>
              </a:rPr>
              <a:t>tage </a:t>
            </a:r>
            <a:r>
              <a:rPr lang="fr-FR" dirty="0">
                <a:solidFill>
                  <a:srgbClr val="0070C0"/>
                </a:solidFill>
                <a:latin typeface="Arial" charset="0"/>
                <a:ea typeface="ＭＳ Ｐゴシック" charset="0"/>
                <a:cs typeface="Arial" charset="0"/>
              </a:rPr>
              <a:t>d’exécution</a:t>
            </a:r>
            <a:br>
              <a:rPr lang="fr-FR" dirty="0">
                <a:solidFill>
                  <a:srgbClr val="0070C0"/>
                </a:solidFill>
                <a:latin typeface="Arial" charset="0"/>
                <a:ea typeface="ＭＳ Ｐゴシック" charset="0"/>
                <a:cs typeface="Arial" charset="0"/>
              </a:rPr>
            </a:br>
            <a:r>
              <a:rPr lang="fr-FR" sz="1200" dirty="0" smtClean="0">
                <a:solidFill>
                  <a:srgbClr val="000000"/>
                </a:solidFill>
              </a:rPr>
              <a:t>Lundi </a:t>
            </a:r>
            <a:r>
              <a:rPr lang="fr-FR" sz="1200" dirty="0">
                <a:solidFill>
                  <a:srgbClr val="000000"/>
                </a:solidFill>
              </a:rPr>
              <a:t>2</a:t>
            </a:r>
            <a:r>
              <a:rPr lang="fr-FR" sz="1200" dirty="0" smtClean="0">
                <a:solidFill>
                  <a:srgbClr val="000000"/>
                </a:solidFill>
              </a:rPr>
              <a:t> </a:t>
            </a:r>
            <a:r>
              <a:rPr lang="fr-FR" sz="1200" dirty="0">
                <a:solidFill>
                  <a:srgbClr val="000000"/>
                </a:solidFill>
              </a:rPr>
              <a:t>mai au vendredi </a:t>
            </a:r>
            <a:r>
              <a:rPr lang="fr-FR" sz="1200" dirty="0" smtClean="0">
                <a:solidFill>
                  <a:srgbClr val="000000"/>
                </a:solidFill>
              </a:rPr>
              <a:t>27 </a:t>
            </a:r>
            <a:r>
              <a:rPr lang="fr-FR" sz="1200" dirty="0">
                <a:solidFill>
                  <a:srgbClr val="000000"/>
                </a:solidFill>
              </a:rPr>
              <a:t>mai </a:t>
            </a:r>
            <a:r>
              <a:rPr lang="fr-FR" sz="1200" dirty="0" smtClean="0">
                <a:solidFill>
                  <a:srgbClr val="000000"/>
                </a:solidFill>
              </a:rPr>
              <a:t>2022 </a:t>
            </a:r>
            <a:r>
              <a:rPr lang="fr-FR" sz="1200" dirty="0">
                <a:solidFill>
                  <a:srgbClr val="000000"/>
                </a:solidFill>
              </a:rPr>
              <a:t>(inclus</a:t>
            </a:r>
            <a:r>
              <a:rPr lang="fr-FR" sz="1200" dirty="0" smtClean="0">
                <a:solidFill>
                  <a:srgbClr val="000000"/>
                </a:solidFill>
              </a:rPr>
              <a:t>)</a:t>
            </a:r>
            <a:endParaRPr lang="fr-FR" altLang="fr-FR" sz="1200" dirty="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9219" name="Espace réservé du contenu 3"/>
          <p:cNvSpPr>
            <a:spLocks noGrp="1"/>
          </p:cNvSpPr>
          <p:nvPr>
            <p:ph idx="13"/>
          </p:nvPr>
        </p:nvSpPr>
        <p:spPr>
          <a:xfrm>
            <a:off x="632520" y="1196975"/>
            <a:ext cx="8424936" cy="5184775"/>
          </a:xfrm>
        </p:spPr>
        <p:txBody>
          <a:bodyPr/>
          <a:lstStyle/>
          <a:p>
            <a:pPr marL="457149" lvl="1" indent="0">
              <a:buNone/>
            </a:pPr>
            <a:endParaRPr lang="fr-FR" altLang="fr-FR" dirty="0">
              <a:latin typeface="Arial" panose="020B0604020202020204" pitchFamily="34" charset="0"/>
              <a:ea typeface="ＭＳ Ｐゴシック" panose="020B0600070205080204" pitchFamily="34" charset="-128"/>
              <a:cs typeface="Arial" panose="020B0604020202020204" pitchFamily="34" charset="0"/>
            </a:endParaRPr>
          </a:p>
          <a:p>
            <a:pPr marL="0" indent="0">
              <a:buNone/>
            </a:pPr>
            <a:r>
              <a:rPr lang="fr-FR" dirty="0" smtClean="0"/>
              <a:t>3. </a:t>
            </a:r>
            <a:r>
              <a:rPr lang="fr-FR" dirty="0"/>
              <a:t>Comment trouver son stage </a:t>
            </a:r>
            <a:r>
              <a:rPr lang="fr-FR" dirty="0" smtClean="0"/>
              <a:t>?</a:t>
            </a:r>
          </a:p>
          <a:p>
            <a:pPr marL="0" indent="0">
              <a:buNone/>
            </a:pPr>
            <a:endParaRPr lang="fr-FR" sz="800" dirty="0"/>
          </a:p>
          <a:p>
            <a:pPr marL="0" indent="0">
              <a:buNone/>
            </a:pPr>
            <a:r>
              <a:rPr lang="fr-FR" dirty="0" smtClean="0">
                <a:solidFill>
                  <a:srgbClr val="FF0000"/>
                </a:solidFill>
              </a:rPr>
              <a:t>Trouver </a:t>
            </a:r>
            <a:r>
              <a:rPr lang="fr-FR" dirty="0">
                <a:solidFill>
                  <a:srgbClr val="FF0000"/>
                </a:solidFill>
              </a:rPr>
              <a:t>son stage </a:t>
            </a:r>
            <a:r>
              <a:rPr lang="fr-FR" dirty="0" smtClean="0">
                <a:solidFill>
                  <a:srgbClr val="FF0000"/>
                </a:solidFill>
              </a:rPr>
              <a:t>soi-même </a:t>
            </a:r>
            <a:r>
              <a:rPr lang="fr-FR" b="0" dirty="0" smtClean="0">
                <a:solidFill>
                  <a:srgbClr val="FF0000"/>
                </a:solidFill>
              </a:rPr>
              <a:t>	</a:t>
            </a:r>
            <a:r>
              <a:rPr lang="fr-FR" b="0" dirty="0" smtClean="0">
                <a:solidFill>
                  <a:srgbClr val="000000"/>
                </a:solidFill>
              </a:rPr>
              <a:t>										</a:t>
            </a:r>
          </a:p>
          <a:p>
            <a:pPr marL="0" indent="0">
              <a:buNone/>
            </a:pPr>
            <a:r>
              <a:rPr lang="fr-FR" sz="1400" b="0" dirty="0" smtClean="0">
                <a:solidFill>
                  <a:srgbClr val="000000"/>
                </a:solidFill>
              </a:rPr>
              <a:t>															Une bonne idée</a:t>
            </a:r>
          </a:p>
          <a:p>
            <a:pPr>
              <a:buFont typeface="Wingdings" panose="05000000000000000000" pitchFamily="2" charset="2"/>
              <a:buChar char="Ø"/>
            </a:pPr>
            <a:r>
              <a:rPr lang="fr-FR" sz="1400" dirty="0" smtClean="0">
                <a:solidFill>
                  <a:srgbClr val="000000"/>
                </a:solidFill>
              </a:rPr>
              <a:t>Gérer ses préférences</a:t>
            </a:r>
          </a:p>
          <a:p>
            <a:pPr>
              <a:buFont typeface="Wingdings" panose="05000000000000000000" pitchFamily="2" charset="2"/>
              <a:buChar char="Ø"/>
            </a:pPr>
            <a:r>
              <a:rPr lang="fr-FR" sz="1400" dirty="0" smtClean="0">
                <a:solidFill>
                  <a:srgbClr val="000000"/>
                </a:solidFill>
              </a:rPr>
              <a:t>Gérer la localisation (famille), accessibilité, moyen de transport</a:t>
            </a:r>
          </a:p>
          <a:p>
            <a:pPr marL="0" indent="0">
              <a:buNone/>
            </a:pPr>
            <a:r>
              <a:rPr lang="fr-FR" sz="1400" dirty="0" smtClean="0">
                <a:solidFill>
                  <a:srgbClr val="000000"/>
                </a:solidFill>
              </a:rPr>
              <a:t>Les contacts mais aussi le démarchage de proximité (grandes chaines de sport, les hypermarchés, …)</a:t>
            </a:r>
          </a:p>
          <a:p>
            <a:pPr marL="0" indent="0">
              <a:buNone/>
            </a:pPr>
            <a:endParaRPr lang="fr-FR" sz="1400" dirty="0" smtClean="0">
              <a:solidFill>
                <a:srgbClr val="000000"/>
              </a:solidFill>
            </a:endParaRPr>
          </a:p>
          <a:p>
            <a:pPr lvl="0"/>
            <a:r>
              <a:rPr lang="fr-FR" sz="1400" b="0" dirty="0">
                <a:solidFill>
                  <a:srgbClr val="000000"/>
                </a:solidFill>
              </a:rPr>
              <a:t>pas de stage dans une entreprise dirigée par un de vos proches</a:t>
            </a:r>
          </a:p>
          <a:p>
            <a:pPr lvl="0"/>
            <a:r>
              <a:rPr lang="fr-FR" sz="1400" b="0" dirty="0">
                <a:solidFill>
                  <a:srgbClr val="000000"/>
                </a:solidFill>
              </a:rPr>
              <a:t>au cas où le contact en entreprise vous a été donné par une connaissance, </a:t>
            </a:r>
            <a:endParaRPr lang="fr-FR" sz="1400" b="0" dirty="0" smtClean="0">
              <a:solidFill>
                <a:srgbClr val="000000"/>
              </a:solidFill>
            </a:endParaRPr>
          </a:p>
          <a:p>
            <a:pPr marL="0" lvl="0" indent="0">
              <a:buNone/>
            </a:pPr>
            <a:r>
              <a:rPr lang="fr-FR" sz="1400" b="0" dirty="0">
                <a:solidFill>
                  <a:srgbClr val="000000"/>
                </a:solidFill>
              </a:rPr>
              <a:t> </a:t>
            </a:r>
            <a:r>
              <a:rPr lang="fr-FR" sz="1400" b="0" dirty="0" smtClean="0">
                <a:solidFill>
                  <a:srgbClr val="000000"/>
                </a:solidFill>
              </a:rPr>
              <a:t>     faites </a:t>
            </a:r>
            <a:r>
              <a:rPr lang="fr-FR" sz="1400" b="0" dirty="0">
                <a:solidFill>
                  <a:srgbClr val="000000"/>
                </a:solidFill>
              </a:rPr>
              <a:t>attention à être </a:t>
            </a:r>
            <a:r>
              <a:rPr lang="fr-FR" sz="1400" b="0" dirty="0" smtClean="0">
                <a:solidFill>
                  <a:srgbClr val="000000"/>
                </a:solidFill>
              </a:rPr>
              <a:t>«</a:t>
            </a:r>
            <a:r>
              <a:rPr lang="fr-FR" sz="1400" b="0" dirty="0">
                <a:solidFill>
                  <a:srgbClr val="000000"/>
                </a:solidFill>
              </a:rPr>
              <a:t> éloigné d’un point de vue organisationnel »</a:t>
            </a:r>
          </a:p>
          <a:p>
            <a:pPr lvl="0"/>
            <a:r>
              <a:rPr lang="fr-FR" sz="1400" b="0" dirty="0" smtClean="0">
                <a:solidFill>
                  <a:srgbClr val="000000"/>
                </a:solidFill>
              </a:rPr>
              <a:t>pas </a:t>
            </a:r>
            <a:r>
              <a:rPr lang="fr-FR" sz="1400" b="0" dirty="0">
                <a:solidFill>
                  <a:srgbClr val="000000"/>
                </a:solidFill>
              </a:rPr>
              <a:t>de stage dans les Très Petites Entreprises </a:t>
            </a:r>
          </a:p>
          <a:p>
            <a:pPr lvl="0"/>
            <a:r>
              <a:rPr lang="fr-FR" sz="1400" b="0" dirty="0" smtClean="0">
                <a:solidFill>
                  <a:srgbClr val="000000"/>
                </a:solidFill>
              </a:rPr>
              <a:t>pas </a:t>
            </a:r>
            <a:r>
              <a:rPr lang="fr-FR" sz="1400" b="0" dirty="0">
                <a:solidFill>
                  <a:srgbClr val="000000"/>
                </a:solidFill>
              </a:rPr>
              <a:t>de stage dans le secteur humanitaire ou de l’économie sociale et solidaire (</a:t>
            </a:r>
            <a:r>
              <a:rPr lang="fr-FR" sz="1400" b="0" dirty="0" err="1">
                <a:solidFill>
                  <a:srgbClr val="000000"/>
                </a:solidFill>
              </a:rPr>
              <a:t>ressourcerie</a:t>
            </a:r>
            <a:r>
              <a:rPr lang="fr-FR" sz="1400" b="0" dirty="0">
                <a:solidFill>
                  <a:srgbClr val="000000"/>
                </a:solidFill>
              </a:rPr>
              <a:t>, association d’aide aux migrants, </a:t>
            </a:r>
            <a:r>
              <a:rPr lang="fr-FR" sz="1400" b="0" dirty="0" err="1">
                <a:solidFill>
                  <a:srgbClr val="000000"/>
                </a:solidFill>
              </a:rPr>
              <a:t>etc</a:t>
            </a:r>
            <a:r>
              <a:rPr lang="fr-FR" sz="1400" b="0" dirty="0">
                <a:solidFill>
                  <a:srgbClr val="000000"/>
                </a:solidFill>
              </a:rPr>
              <a:t>) : </a:t>
            </a:r>
            <a:r>
              <a:rPr lang="fr-FR" sz="1400" b="0" dirty="0" smtClean="0">
                <a:solidFill>
                  <a:srgbClr val="000000"/>
                </a:solidFill>
              </a:rPr>
              <a:t>intérêts </a:t>
            </a:r>
            <a:r>
              <a:rPr lang="fr-FR" sz="1400" b="0" dirty="0">
                <a:solidFill>
                  <a:srgbClr val="000000"/>
                </a:solidFill>
              </a:rPr>
              <a:t>intrinsèques évidents mais </a:t>
            </a:r>
            <a:r>
              <a:rPr lang="fr-FR" sz="1400" b="0" dirty="0" smtClean="0">
                <a:solidFill>
                  <a:srgbClr val="000000"/>
                </a:solidFill>
              </a:rPr>
              <a:t>objectifs </a:t>
            </a:r>
            <a:r>
              <a:rPr lang="fr-FR" sz="1400" b="0" dirty="0">
                <a:solidFill>
                  <a:srgbClr val="000000"/>
                </a:solidFill>
              </a:rPr>
              <a:t>ne correspondent pas à ceux de ce cours. </a:t>
            </a:r>
          </a:p>
          <a:p>
            <a:pPr marL="0" indent="0">
              <a:buNone/>
            </a:pPr>
            <a:endParaRPr lang="fr-FR" dirty="0">
              <a:solidFill>
                <a:srgbClr val="000000"/>
              </a:solidFill>
            </a:endParaRPr>
          </a:p>
          <a:p>
            <a:pPr marL="0" indent="0">
              <a:buNone/>
            </a:pPr>
            <a:endParaRPr lang="fr-FR" dirty="0" smtClean="0">
              <a:solidFill>
                <a:srgbClr val="000000"/>
              </a:solidFill>
            </a:endParaRPr>
          </a:p>
          <a:p>
            <a:pPr marL="0" indent="0">
              <a:buNone/>
            </a:pPr>
            <a:endParaRPr lang="fr-FR" dirty="0">
              <a:solidFill>
                <a:srgbClr val="000000"/>
              </a:solidFill>
            </a:endParaRPr>
          </a:p>
          <a:p>
            <a:pPr marL="0" indent="0">
              <a:buNone/>
            </a:pPr>
            <a:endParaRPr lang="fr-FR" dirty="0" smtClean="0">
              <a:solidFill>
                <a:srgbClr val="000000"/>
              </a:solidFill>
            </a:endParaRPr>
          </a:p>
          <a:p>
            <a:pPr marL="0" indent="0">
              <a:buNone/>
            </a:pPr>
            <a:endParaRPr lang="fr-FR" dirty="0">
              <a:solidFill>
                <a:srgbClr val="000000"/>
              </a:solidFill>
            </a:endParaRPr>
          </a:p>
          <a:p>
            <a:pPr marL="0" indent="0">
              <a:buNone/>
            </a:pPr>
            <a:endParaRPr lang="fr-FR" dirty="0" smtClean="0">
              <a:solidFill>
                <a:srgbClr val="000000"/>
              </a:solidFill>
            </a:endParaRPr>
          </a:p>
          <a:p>
            <a:pPr marL="0" indent="0">
              <a:buNone/>
            </a:pPr>
            <a:endParaRPr lang="fr-FR" dirty="0">
              <a:solidFill>
                <a:srgbClr val="000000"/>
              </a:solidFill>
            </a:endParaRPr>
          </a:p>
          <a:p>
            <a:pPr marL="0" indent="0">
              <a:buNone/>
            </a:pPr>
            <a:endParaRPr lang="fr-FR" dirty="0"/>
          </a:p>
          <a:p>
            <a:pPr marL="0" indent="0">
              <a:buNone/>
            </a:pPr>
            <a:endParaRPr lang="fr-FR" dirty="0" smtClean="0"/>
          </a:p>
          <a:p>
            <a:pPr marL="0" indent="0">
              <a:buNone/>
            </a:pPr>
            <a:r>
              <a:rPr lang="fr-FR" dirty="0">
                <a:solidFill>
                  <a:srgbClr val="000000"/>
                </a:solidFill>
              </a:rPr>
              <a:t>Lors du choix de leur stage, les élèves doivent vérifier les possibilités d’hébergement, l’accessibilité du site avec le moyen de transport utilisé aux horaires de travail proposés, ainsi que la capacité physique à réaliser les tâches confiées</a:t>
            </a:r>
          </a:p>
        </p:txBody>
      </p:sp>
    </p:spTree>
    <p:extLst>
      <p:ext uri="{BB962C8B-B14F-4D97-AF65-F5344CB8AC3E}">
        <p14:creationId xmlns:p14="http://schemas.microsoft.com/office/powerpoint/2010/main" val="1004910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re 1"/>
          <p:cNvSpPr>
            <a:spLocks noGrp="1"/>
          </p:cNvSpPr>
          <p:nvPr>
            <p:ph type="ctrTitle"/>
          </p:nvPr>
        </p:nvSpPr>
        <p:spPr>
          <a:xfrm>
            <a:off x="506413" y="-26988"/>
            <a:ext cx="8420100" cy="1036638"/>
          </a:xfrm>
        </p:spPr>
        <p:txBody>
          <a:bodyPr anchor="b"/>
          <a:lstStyle/>
          <a:p>
            <a:r>
              <a:rPr lang="fr-FR" dirty="0">
                <a:solidFill>
                  <a:srgbClr val="0070C0"/>
                </a:solidFill>
                <a:latin typeface="Arial" charset="0"/>
                <a:ea typeface="ＭＳ Ｐゴシック" charset="0"/>
                <a:cs typeface="Arial" charset="0"/>
              </a:rPr>
              <a:t>S</a:t>
            </a:r>
            <a:r>
              <a:rPr lang="fr-FR" dirty="0" smtClean="0">
                <a:solidFill>
                  <a:srgbClr val="0070C0"/>
                </a:solidFill>
                <a:latin typeface="Arial" charset="0"/>
                <a:ea typeface="ＭＳ Ｐゴシック" charset="0"/>
                <a:cs typeface="Arial" charset="0"/>
              </a:rPr>
              <a:t>tage </a:t>
            </a:r>
            <a:r>
              <a:rPr lang="fr-FR" dirty="0">
                <a:solidFill>
                  <a:srgbClr val="0070C0"/>
                </a:solidFill>
                <a:latin typeface="Arial" charset="0"/>
                <a:ea typeface="ＭＳ Ｐゴシック" charset="0"/>
                <a:cs typeface="Arial" charset="0"/>
              </a:rPr>
              <a:t>d’exécution</a:t>
            </a:r>
            <a:br>
              <a:rPr lang="fr-FR" dirty="0">
                <a:solidFill>
                  <a:srgbClr val="0070C0"/>
                </a:solidFill>
                <a:latin typeface="Arial" charset="0"/>
                <a:ea typeface="ＭＳ Ｐゴシック" charset="0"/>
                <a:cs typeface="Arial" charset="0"/>
              </a:rPr>
            </a:br>
            <a:r>
              <a:rPr lang="fr-FR" sz="1200" dirty="0" smtClean="0">
                <a:solidFill>
                  <a:srgbClr val="000000"/>
                </a:solidFill>
              </a:rPr>
              <a:t>Lundi </a:t>
            </a:r>
            <a:r>
              <a:rPr lang="fr-FR" sz="1200" dirty="0">
                <a:solidFill>
                  <a:srgbClr val="000000"/>
                </a:solidFill>
              </a:rPr>
              <a:t>2</a:t>
            </a:r>
            <a:r>
              <a:rPr lang="fr-FR" sz="1200" dirty="0" smtClean="0">
                <a:solidFill>
                  <a:srgbClr val="000000"/>
                </a:solidFill>
              </a:rPr>
              <a:t> </a:t>
            </a:r>
            <a:r>
              <a:rPr lang="fr-FR" sz="1200" dirty="0">
                <a:solidFill>
                  <a:srgbClr val="000000"/>
                </a:solidFill>
              </a:rPr>
              <a:t>mai au vendredi </a:t>
            </a:r>
            <a:r>
              <a:rPr lang="fr-FR" sz="1200" dirty="0" smtClean="0">
                <a:solidFill>
                  <a:srgbClr val="000000"/>
                </a:solidFill>
              </a:rPr>
              <a:t>27 </a:t>
            </a:r>
            <a:r>
              <a:rPr lang="fr-FR" sz="1200" dirty="0">
                <a:solidFill>
                  <a:srgbClr val="000000"/>
                </a:solidFill>
              </a:rPr>
              <a:t>mai </a:t>
            </a:r>
            <a:r>
              <a:rPr lang="fr-FR" sz="1200" dirty="0" smtClean="0">
                <a:solidFill>
                  <a:srgbClr val="000000"/>
                </a:solidFill>
              </a:rPr>
              <a:t>2022 </a:t>
            </a:r>
            <a:r>
              <a:rPr lang="fr-FR" sz="1200" dirty="0">
                <a:solidFill>
                  <a:srgbClr val="000000"/>
                </a:solidFill>
              </a:rPr>
              <a:t>(inclus</a:t>
            </a:r>
            <a:r>
              <a:rPr lang="fr-FR" sz="1200" dirty="0" smtClean="0">
                <a:solidFill>
                  <a:srgbClr val="000000"/>
                </a:solidFill>
              </a:rPr>
              <a:t>)</a:t>
            </a:r>
            <a:endParaRPr lang="fr-FR" altLang="fr-FR" sz="1200" dirty="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9219" name="Espace réservé du contenu 3"/>
          <p:cNvSpPr>
            <a:spLocks noGrp="1"/>
          </p:cNvSpPr>
          <p:nvPr>
            <p:ph idx="13"/>
          </p:nvPr>
        </p:nvSpPr>
        <p:spPr>
          <a:xfrm>
            <a:off x="506413" y="1196975"/>
            <a:ext cx="8983091" cy="5184775"/>
          </a:xfrm>
        </p:spPr>
        <p:txBody>
          <a:bodyPr/>
          <a:lstStyle/>
          <a:p>
            <a:pPr marL="457149" lvl="1" indent="0">
              <a:buNone/>
            </a:pPr>
            <a:endParaRPr lang="fr-FR" altLang="fr-FR" dirty="0">
              <a:latin typeface="Arial" panose="020B0604020202020204" pitchFamily="34" charset="0"/>
              <a:ea typeface="ＭＳ Ｐゴシック" panose="020B0600070205080204" pitchFamily="34" charset="-128"/>
              <a:cs typeface="Arial" panose="020B0604020202020204" pitchFamily="34" charset="0"/>
            </a:endParaRPr>
          </a:p>
          <a:p>
            <a:pPr marL="0" indent="0">
              <a:buNone/>
            </a:pPr>
            <a:r>
              <a:rPr lang="fr-FR" dirty="0"/>
              <a:t> </a:t>
            </a:r>
            <a:r>
              <a:rPr lang="fr-FR" dirty="0">
                <a:solidFill>
                  <a:srgbClr val="000000"/>
                </a:solidFill>
              </a:rPr>
              <a:t>Profiter des propositions démarchées par l’Ecole</a:t>
            </a:r>
          </a:p>
          <a:p>
            <a:pPr marL="0" indent="0">
              <a:buNone/>
            </a:pPr>
            <a:endParaRPr lang="fr-FR" dirty="0" smtClean="0"/>
          </a:p>
          <a:p>
            <a:pPr>
              <a:buFont typeface="Wingdings" panose="05000000000000000000" pitchFamily="2" charset="2"/>
              <a:buChar char="Ø"/>
            </a:pPr>
            <a:r>
              <a:rPr lang="fr-FR" sz="1400" b="0" dirty="0" smtClean="0">
                <a:solidFill>
                  <a:srgbClr val="000000"/>
                </a:solidFill>
              </a:rPr>
              <a:t>10 à 15 leaders</a:t>
            </a:r>
          </a:p>
          <a:p>
            <a:pPr>
              <a:buFont typeface="Wingdings" panose="05000000000000000000" pitchFamily="2" charset="2"/>
              <a:buChar char="Ø"/>
            </a:pPr>
            <a:r>
              <a:rPr lang="fr-FR" sz="1400" b="0" dirty="0">
                <a:solidFill>
                  <a:srgbClr val="000000"/>
                </a:solidFill>
              </a:rPr>
              <a:t> </a:t>
            </a:r>
            <a:r>
              <a:rPr lang="fr-FR" sz="1400" b="0" dirty="0" smtClean="0">
                <a:solidFill>
                  <a:srgbClr val="000000"/>
                </a:solidFill>
              </a:rPr>
              <a:t>leur rôle</a:t>
            </a:r>
          </a:p>
          <a:p>
            <a:pPr>
              <a:buFont typeface="Wingdings" panose="05000000000000000000" pitchFamily="2" charset="2"/>
              <a:buChar char="Ø"/>
            </a:pPr>
            <a:r>
              <a:rPr lang="fr-FR" sz="1400" b="0" dirty="0" smtClean="0">
                <a:solidFill>
                  <a:srgbClr val="000000"/>
                </a:solidFill>
              </a:rPr>
              <a:t>Notre mode de fonctionnement collectif (info donnée à la promo, point le 17 décembre)</a:t>
            </a:r>
          </a:p>
          <a:p>
            <a:pPr>
              <a:buFont typeface="Wingdings" panose="05000000000000000000" pitchFamily="2" charset="2"/>
              <a:buChar char="Ø"/>
            </a:pPr>
            <a:r>
              <a:rPr lang="fr-FR" sz="1400" b="0" dirty="0" smtClean="0">
                <a:solidFill>
                  <a:srgbClr val="000000"/>
                </a:solidFill>
              </a:rPr>
              <a:t>Une réunion à prévoir avec les leader</a:t>
            </a:r>
          </a:p>
          <a:p>
            <a:pPr marL="0" indent="0">
              <a:buNone/>
            </a:pPr>
            <a:endParaRPr lang="fr-FR" sz="1400" b="0" dirty="0" smtClean="0">
              <a:solidFill>
                <a:srgbClr val="000000"/>
              </a:solidFill>
            </a:endParaRPr>
          </a:p>
          <a:p>
            <a:pPr marL="457149" lvl="1" indent="0">
              <a:buNone/>
            </a:pPr>
            <a:r>
              <a:rPr lang="fr-FR" altLang="fr-FR"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Quelques exemples d’entreprise (Ecole)</a:t>
            </a:r>
            <a:endParaRPr lang="fr-FR" altLang="fr-FR" dirty="0">
              <a:solidFill>
                <a:srgbClr val="FF0000"/>
              </a:solidFill>
              <a:latin typeface="Arial" panose="020B0604020202020204" pitchFamily="34" charset="0"/>
              <a:ea typeface="ＭＳ Ｐゴシック" panose="020B0600070205080204" pitchFamily="34" charset="-128"/>
              <a:cs typeface="Arial" panose="020B0604020202020204" pitchFamily="34" charset="0"/>
            </a:endParaRPr>
          </a:p>
          <a:p>
            <a:pPr marL="457149" lvl="1" indent="0">
              <a:buNone/>
            </a:pPr>
            <a:r>
              <a:rPr lang="fr-FR" altLang="fr-FR" sz="1400" dirty="0"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SAFRAN, RATP, MOET-HENNESSY, RENAULT, La POSTE, CASINO, ENGIE, DELPHARM, EIFFAGE, PSA, OTIS, SNCF</a:t>
            </a:r>
          </a:p>
          <a:p>
            <a:pPr marL="457149" lvl="1" indent="0">
              <a:buNone/>
            </a:pPr>
            <a:endParaRPr lang="fr-FR" altLang="fr-FR" sz="1400" dirty="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a:p>
            <a:pPr marL="457149" lvl="1" indent="0">
              <a:buNone/>
            </a:pPr>
            <a:endParaRPr lang="fr-FR" altLang="fr-FR" sz="1400" dirty="0" smtClean="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a:p>
            <a:pPr marL="457149" lvl="1" indent="0">
              <a:buNone/>
            </a:pPr>
            <a:r>
              <a:rPr lang="fr-FR" sz="1400" b="1" dirty="0" smtClean="0">
                <a:solidFill>
                  <a:srgbClr val="FF0000"/>
                </a:solidFill>
              </a:rPr>
              <a:t>Idem précédemment, lors </a:t>
            </a:r>
            <a:r>
              <a:rPr lang="fr-FR" sz="1400" b="1" dirty="0">
                <a:solidFill>
                  <a:srgbClr val="FF0000"/>
                </a:solidFill>
              </a:rPr>
              <a:t>du choix de leur stage, </a:t>
            </a:r>
            <a:r>
              <a:rPr lang="fr-FR" sz="1400" b="1" dirty="0" smtClean="0">
                <a:solidFill>
                  <a:srgbClr val="FF0000"/>
                </a:solidFill>
              </a:rPr>
              <a:t>vérifier </a:t>
            </a:r>
            <a:r>
              <a:rPr lang="fr-FR" sz="1400" b="1" dirty="0">
                <a:solidFill>
                  <a:srgbClr val="FF0000"/>
                </a:solidFill>
              </a:rPr>
              <a:t>les possibilités d’hébergement, l’accessibilité du site avec le moyen de transport utilisé aux horaires de travail proposés, </a:t>
            </a:r>
            <a:endParaRPr lang="fr-FR" sz="1400" b="1" dirty="0" smtClean="0">
              <a:solidFill>
                <a:srgbClr val="FF0000"/>
              </a:solidFill>
            </a:endParaRPr>
          </a:p>
          <a:p>
            <a:pPr marL="457149" lvl="1" indent="0">
              <a:buNone/>
            </a:pPr>
            <a:r>
              <a:rPr lang="fr-FR" sz="1400" b="1" dirty="0" smtClean="0">
                <a:solidFill>
                  <a:srgbClr val="FF0000"/>
                </a:solidFill>
              </a:rPr>
              <a:t>ainsi </a:t>
            </a:r>
            <a:r>
              <a:rPr lang="fr-FR" sz="1400" b="1" dirty="0">
                <a:solidFill>
                  <a:srgbClr val="FF0000"/>
                </a:solidFill>
              </a:rPr>
              <a:t>que la capacité physique à réaliser les tâches confiées</a:t>
            </a:r>
            <a:endParaRPr lang="fr-FR" sz="1400" dirty="0">
              <a:solidFill>
                <a:srgbClr val="FF0000"/>
              </a:solidFill>
            </a:endParaRPr>
          </a:p>
          <a:p>
            <a:pPr marL="457149" lvl="1" indent="0">
              <a:buNone/>
            </a:pPr>
            <a:endParaRPr lang="fr-FR" altLang="fr-FR" sz="1400" dirty="0" smtClean="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208" y="979907"/>
            <a:ext cx="2928221" cy="1873029"/>
          </a:xfrm>
          <a:prstGeom prst="rect">
            <a:avLst/>
          </a:prstGeom>
        </p:spPr>
      </p:pic>
    </p:spTree>
    <p:extLst>
      <p:ext uri="{BB962C8B-B14F-4D97-AF65-F5344CB8AC3E}">
        <p14:creationId xmlns:p14="http://schemas.microsoft.com/office/powerpoint/2010/main" val="4087740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34481</TotalTime>
  <Words>192</Words>
  <Application>Microsoft Office PowerPoint</Application>
  <PresentationFormat>Format A4 (210 x 297 mm)</PresentationFormat>
  <Paragraphs>149</Paragraphs>
  <Slides>12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12</vt:i4>
      </vt:variant>
    </vt:vector>
  </HeadingPairs>
  <TitlesOfParts>
    <vt:vector size="21" baseType="lpstr">
      <vt:lpstr>ＭＳ Ｐゴシック</vt:lpstr>
      <vt:lpstr>Arial</vt:lpstr>
      <vt:lpstr>Calibri</vt:lpstr>
      <vt:lpstr>Lucida Grande</vt:lpstr>
      <vt:lpstr>Symbol</vt:lpstr>
      <vt:lpstr>Times</vt:lpstr>
      <vt:lpstr>Times New Roman</vt:lpstr>
      <vt:lpstr>Wingdings</vt:lpstr>
      <vt:lpstr>Thème Office</vt:lpstr>
      <vt:lpstr>Le stage d’exécution  Lundi 2 mai au vendredi 27 mai 2022 (inclus)      Johanna Ducret</vt:lpstr>
      <vt:lpstr>Stage d’exécution Lundi 2 mai au vendredi 27 mai 2022 (inclus)</vt:lpstr>
      <vt:lpstr>Stage d’exécution Lundi 2 mai au vendredi 27 mai 2022 (inclus)</vt:lpstr>
      <vt:lpstr>Stage d’exécution Lundi 2 mai au vendredi 27 mai 2022 (inclus)</vt:lpstr>
      <vt:lpstr>Stage d’exécution Lundi 2 mai au vendredi 27 mai 2022 (inclus)</vt:lpstr>
      <vt:lpstr>Stage d’exécution Lundi 2 mai au vendredi 27 mai 2022 (inclus)</vt:lpstr>
      <vt:lpstr>Stage d’exécution Lundi 2 mai au vendredi 27 mai 2022 (inclus)</vt:lpstr>
      <vt:lpstr>Stage d’exécution Lundi 2 mai au vendredi 27 mai 2022 (inclus)</vt:lpstr>
      <vt:lpstr>Stage d’exécution Lundi 2 mai au vendredi 27 mai 2022 (inclus)</vt:lpstr>
      <vt:lpstr>Stage d’exécution Lundi 2 mai au vendredi 27 mai 2022 (inclus)</vt:lpstr>
      <vt:lpstr>Stage d’exécution Lundi 2 mai au vendredi 27 mai 2022 (inclus)</vt:lpstr>
      <vt:lpstr>Stage d’exécution Lundi 2 mai au vendredi 27 mai 2022 (inclus)</vt:lpstr>
    </vt:vector>
  </TitlesOfParts>
  <Company>oko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oko</dc:creator>
  <cp:lastModifiedBy>utilisateur</cp:lastModifiedBy>
  <cp:revision>6039</cp:revision>
  <cp:lastPrinted>2018-09-11T10:32:20Z</cp:lastPrinted>
  <dcterms:created xsi:type="dcterms:W3CDTF">2014-05-17T11:53:30Z</dcterms:created>
  <dcterms:modified xsi:type="dcterms:W3CDTF">2021-10-14T10:16:00Z</dcterms:modified>
</cp:coreProperties>
</file>