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C3DA-B02C-41E2-99F9-BAA4BB7E6A4A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CC44-78E9-4A80-BEF6-E0B05ED5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7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C3DA-B02C-41E2-99F9-BAA4BB7E6A4A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CC44-78E9-4A80-BEF6-E0B05ED5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C3DA-B02C-41E2-99F9-BAA4BB7E6A4A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CC44-78E9-4A80-BEF6-E0B05ED5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9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C3DA-B02C-41E2-99F9-BAA4BB7E6A4A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CC44-78E9-4A80-BEF6-E0B05ED5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C3DA-B02C-41E2-99F9-BAA4BB7E6A4A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CC44-78E9-4A80-BEF6-E0B05ED5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4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C3DA-B02C-41E2-99F9-BAA4BB7E6A4A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CC44-78E9-4A80-BEF6-E0B05ED5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0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C3DA-B02C-41E2-99F9-BAA4BB7E6A4A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CC44-78E9-4A80-BEF6-E0B05ED5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C3DA-B02C-41E2-99F9-BAA4BB7E6A4A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CC44-78E9-4A80-BEF6-E0B05ED5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7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C3DA-B02C-41E2-99F9-BAA4BB7E6A4A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CC44-78E9-4A80-BEF6-E0B05ED5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C3DA-B02C-41E2-99F9-BAA4BB7E6A4A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CC44-78E9-4A80-BEF6-E0B05ED5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1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C3DA-B02C-41E2-99F9-BAA4BB7E6A4A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CC44-78E9-4A80-BEF6-E0B05ED5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2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3C3DA-B02C-41E2-99F9-BAA4BB7E6A4A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FCC44-78E9-4A80-BEF6-E0B05ED5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9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chemeClr val="bg1"/>
                </a:solidFill>
                <a:latin typeface="Museo 300" panose="02000000000000000000" pitchFamily="50" charset="0"/>
              </a:rPr>
              <a:t>Konstytucja zastępu </a:t>
            </a:r>
            <a:br>
              <a:rPr lang="pl-PL" dirty="0" smtClean="0">
                <a:solidFill>
                  <a:schemeClr val="bg1"/>
                </a:solidFill>
                <a:latin typeface="Museo 300" panose="02000000000000000000" pitchFamily="50" charset="0"/>
              </a:rPr>
            </a:br>
            <a:r>
              <a:rPr lang="pl-PL" dirty="0" smtClean="0">
                <a:solidFill>
                  <a:schemeClr val="bg1"/>
                </a:solidFill>
                <a:latin typeface="Museo 300" panose="02000000000000000000" pitchFamily="50" charset="0"/>
              </a:rPr>
              <a:t>Ori-</a:t>
            </a:r>
            <a:r>
              <a:rPr lang="pl-PL" dirty="0" err="1" smtClean="0">
                <a:solidFill>
                  <a:schemeClr val="bg1"/>
                </a:solidFill>
                <a:latin typeface="Museo 300" panose="02000000000000000000" pitchFamily="50" charset="0"/>
              </a:rPr>
              <a:t>Hiko</a:t>
            </a:r>
            <a:r>
              <a:rPr lang="pl-PL" dirty="0" smtClean="0">
                <a:solidFill>
                  <a:schemeClr val="bg1"/>
                </a:solidFill>
                <a:latin typeface="Museo 300" panose="02000000000000000000" pitchFamily="50" charset="0"/>
              </a:rPr>
              <a:t> w wersji multimedialnej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271752" y="6486905"/>
            <a:ext cx="9144000" cy="1655762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Museo 300" panose="02000000000000000000" pitchFamily="50" charset="0"/>
              </a:rPr>
              <a:t>W wykonaniu Bartosza Kubiczka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</p:txBody>
      </p:sp>
      <p:pic>
        <p:nvPicPr>
          <p:cNvPr id="2050" name="Picture 2" descr="Znalezione obrazy dla zapytania watra wÄdrownicz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327463"/>
            <a:ext cx="2844800" cy="415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782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1188"/>
          </a:xfrm>
        </p:spPr>
        <p:txBody>
          <a:bodyPr/>
          <a:lstStyle/>
          <a:p>
            <a:r>
              <a:rPr lang="pl-PL" b="1" dirty="0">
                <a:solidFill>
                  <a:schemeClr val="bg1"/>
                </a:solidFill>
                <a:latin typeface="Museo 300" panose="02000000000000000000" pitchFamily="50" charset="0"/>
              </a:rPr>
              <a:t>§ 4 Funkcyjni zastępu 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 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Funkcyjni zastępu są wybierani na Zbiórce Konstytucyjnej .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Funkcje w zastępie: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Zastępowy – koordynuje prace zastępu i jest za niego odpowiedzialny w składzie rady drużyny 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 err="1">
                <a:solidFill>
                  <a:schemeClr val="bg1"/>
                </a:solidFill>
                <a:latin typeface="Museo 300" panose="02000000000000000000" pitchFamily="50" charset="0"/>
              </a:rPr>
              <a:t>Podzastępowy</a:t>
            </a:r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 - stanowi realne wsparcie dla zastępowego 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385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557213"/>
            <a:ext cx="10515600" cy="5619750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>
                <a:solidFill>
                  <a:schemeClr val="bg1"/>
                </a:solidFill>
                <a:latin typeface="Museo 300" panose="02000000000000000000" pitchFamily="50" charset="0"/>
              </a:rPr>
              <a:t>§ 5 Prawa i obowiązki funkcyjnego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 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Zastępowy: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Pełni funkcję reprezentanta zastępu na forum drużyny ,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Prowadzi dokumentację zastępu (rozkazy, książkę pracy, plan pracy),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Zwołuje Zbiórkę Konstytucyjną,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Przygotowuje swojego następcę,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Współpracuje ze władzami Drużyny i Stowarzyszeni Gracja,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 err="1">
                <a:solidFill>
                  <a:schemeClr val="bg1"/>
                </a:solidFill>
                <a:latin typeface="Museo 300" panose="02000000000000000000" pitchFamily="50" charset="0"/>
              </a:rPr>
              <a:t>Podzastępowy</a:t>
            </a:r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: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Przejmują kompetencje zastępowego w przypadku jego nieobecności,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Pilnują terminowości wykonywanych zadań,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Stanowi realne wsparcie dla zastępowego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739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>
                <a:solidFill>
                  <a:schemeClr val="bg1"/>
                </a:solidFill>
                <a:latin typeface="Museo 300" panose="02000000000000000000" pitchFamily="50" charset="0"/>
              </a:rPr>
              <a:t>Rozdział III</a:t>
            </a:r>
            <a:r>
              <a:rPr lang="en-US" dirty="0">
                <a:solidFill>
                  <a:schemeClr val="bg1"/>
                </a:solidFill>
                <a:latin typeface="Museo 300" panose="02000000000000000000" pitchFamily="50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Museo 300" panose="02000000000000000000" pitchFamily="50" charset="0"/>
              </a:rPr>
            </a:br>
            <a:r>
              <a:rPr lang="pl-PL" b="1" dirty="0">
                <a:solidFill>
                  <a:schemeClr val="bg1"/>
                </a:solidFill>
                <a:latin typeface="Museo 300" panose="02000000000000000000" pitchFamily="50" charset="0"/>
              </a:rPr>
              <a:t>Członkostwo – Prawa i </a:t>
            </a:r>
            <a:r>
              <a:rPr lang="pl-PL" b="1" dirty="0" smtClean="0">
                <a:solidFill>
                  <a:schemeClr val="bg1"/>
                </a:solidFill>
                <a:latin typeface="Museo 300" panose="02000000000000000000" pitchFamily="50" charset="0"/>
              </a:rPr>
              <a:t>obowiązki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>
                <a:solidFill>
                  <a:schemeClr val="bg1"/>
                </a:solidFill>
                <a:latin typeface="Museo 300" panose="02000000000000000000" pitchFamily="50" charset="0"/>
              </a:rPr>
              <a:t>§ 1 Członkostwo w zastępie 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Członkiem zastępu „Ori-</a:t>
            </a:r>
            <a:r>
              <a:rPr lang="pl-PL" dirty="0" err="1">
                <a:solidFill>
                  <a:schemeClr val="bg1"/>
                </a:solidFill>
                <a:latin typeface="Museo 300" panose="02000000000000000000" pitchFamily="50" charset="0"/>
              </a:rPr>
              <a:t>Hiko</a:t>
            </a:r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” może zostać każdy członek 21EŚDH „Horyzont” który ukończył 16 lat.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7499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542925"/>
            <a:ext cx="10515600" cy="5634038"/>
          </a:xfrm>
        </p:spPr>
        <p:txBody>
          <a:bodyPr>
            <a:normAutofit/>
          </a:bodyPr>
          <a:lstStyle/>
          <a:p>
            <a:r>
              <a:rPr lang="pl-PL" b="1" dirty="0">
                <a:solidFill>
                  <a:schemeClr val="bg1"/>
                </a:solidFill>
                <a:latin typeface="Museo 300" panose="02000000000000000000" pitchFamily="50" charset="0"/>
              </a:rPr>
              <a:t>§ 2 Prawa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Każdy pełnoprawny członek zastępu ma prawo do: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Wyrażenia własnej opinii,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Zwrócenia się o pomoc lub radę do innego członka zastępu,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Noszenia barw zastępu,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Współdecydowania o pracy zastępu,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Wnoszenia wniosków o poprawki i propozycje do Konstytucji,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Przeprowadzenie zajęć w formie zbiórki,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4748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785813"/>
            <a:ext cx="10515600" cy="5391150"/>
          </a:xfrm>
        </p:spPr>
        <p:txBody>
          <a:bodyPr>
            <a:normAutofit/>
          </a:bodyPr>
          <a:lstStyle/>
          <a:p>
            <a:r>
              <a:rPr lang="pl-PL" b="1" dirty="0">
                <a:solidFill>
                  <a:schemeClr val="bg1"/>
                </a:solidFill>
                <a:latin typeface="Museo 300" panose="02000000000000000000" pitchFamily="50" charset="0"/>
              </a:rPr>
              <a:t>§ 3 Obowiązki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Każdy pełnoprawny członek zastępu ma obowiązek: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Aktywnego uczestniczenia w życiu zastępu,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Dbania o dobre imię zastępu i ZHP,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Przestrzeganie Prawa i Przyrzeczenia Harcerskiego, Statutu ZHP, Konstytucji zastępu,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Nieustannej pracy nad sobą, pogłębiania wiedzy harcerskiej i ogólnej,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Godnego reprezentowania barw zastępu, 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785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>
                <a:solidFill>
                  <a:schemeClr val="bg1"/>
                </a:solidFill>
                <a:latin typeface="Museo 300" panose="02000000000000000000" pitchFamily="50" charset="0"/>
              </a:rPr>
              <a:t>Rozdział IV</a:t>
            </a:r>
            <a:r>
              <a:rPr lang="en-US" dirty="0">
                <a:solidFill>
                  <a:schemeClr val="bg1"/>
                </a:solidFill>
                <a:latin typeface="Museo 300" panose="02000000000000000000" pitchFamily="50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Museo 300" panose="02000000000000000000" pitchFamily="50" charset="0"/>
              </a:rPr>
            </a:br>
            <a:r>
              <a:rPr lang="pl-PL" b="1" dirty="0">
                <a:solidFill>
                  <a:schemeClr val="bg1"/>
                </a:solidFill>
                <a:latin typeface="Museo 300" panose="02000000000000000000" pitchFamily="50" charset="0"/>
              </a:rPr>
              <a:t>Postanowienia końcowe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Powyższa konstytucja zastępu jest konstytucją „żywą”, wszyscy członkowie zastępu są za nią odpowiedzialni 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200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b="1" dirty="0">
                <a:solidFill>
                  <a:schemeClr val="bg1"/>
                </a:solidFill>
                <a:latin typeface="Museo 300" panose="02000000000000000000" pitchFamily="50" charset="0"/>
              </a:rPr>
              <a:t>Dewiza Wędrownicza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marL="0" indent="0" algn="ctr">
              <a:buNone/>
            </a:pPr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Wyjdź w świat, zobacz, pomyśl – pomóż, czyli działaj</a:t>
            </a:r>
            <a:r>
              <a:rPr lang="pl-PL" dirty="0" smtClean="0">
                <a:solidFill>
                  <a:schemeClr val="bg1"/>
                </a:solidFill>
                <a:latin typeface="Museo 300" panose="02000000000000000000" pitchFamily="50" charset="0"/>
              </a:rPr>
              <a:t>.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</p:txBody>
      </p:sp>
      <p:pic>
        <p:nvPicPr>
          <p:cNvPr id="1026" name="Picture 2" descr="Znalezione obrazy dla zapytania watra wÄdrownicz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3281363"/>
            <a:ext cx="2362200" cy="345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0515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>
                <a:solidFill>
                  <a:schemeClr val="bg1"/>
                </a:solidFill>
                <a:latin typeface="Museo 300" panose="02000000000000000000" pitchFamily="50" charset="0"/>
              </a:rPr>
              <a:t>Rozdział I</a:t>
            </a:r>
            <a:r>
              <a:rPr lang="en-US" dirty="0">
                <a:solidFill>
                  <a:schemeClr val="bg1"/>
                </a:solidFill>
                <a:latin typeface="Museo 300" panose="02000000000000000000" pitchFamily="50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Museo 300" panose="02000000000000000000" pitchFamily="50" charset="0"/>
              </a:rPr>
            </a:br>
            <a:r>
              <a:rPr lang="pl-PL" b="1" dirty="0">
                <a:solidFill>
                  <a:schemeClr val="bg1"/>
                </a:solidFill>
                <a:latin typeface="Museo 300" panose="02000000000000000000" pitchFamily="50" charset="0"/>
              </a:rPr>
              <a:t>Charakterystyka i cele </a:t>
            </a:r>
            <a:r>
              <a:rPr lang="pl-PL" b="1" dirty="0" smtClean="0">
                <a:solidFill>
                  <a:schemeClr val="bg1"/>
                </a:solidFill>
                <a:latin typeface="Museo 300" panose="02000000000000000000" pitchFamily="50" charset="0"/>
              </a:rPr>
              <a:t>działania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>
                <a:solidFill>
                  <a:schemeClr val="bg1"/>
                </a:solidFill>
              </a:rPr>
              <a:t>§ 1 Nazwa drużyny i miejsce działania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l-PL" dirty="0">
                <a:solidFill>
                  <a:schemeClr val="bg1"/>
                </a:solidFill>
              </a:rPr>
              <a:t>Zastęp wędrowniczy Ori-</a:t>
            </a:r>
            <a:r>
              <a:rPr lang="pl-PL" dirty="0" err="1">
                <a:solidFill>
                  <a:schemeClr val="bg1"/>
                </a:solidFill>
              </a:rPr>
              <a:t>Hiko</a:t>
            </a:r>
            <a:r>
              <a:rPr lang="pl-PL" dirty="0">
                <a:solidFill>
                  <a:schemeClr val="bg1"/>
                </a:solidFill>
              </a:rPr>
              <a:t> działa przy 21EŚDH „Horyzont”.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Zastęp Ori-</a:t>
            </a:r>
            <a:r>
              <a:rPr lang="pl-PL" dirty="0" err="1">
                <a:solidFill>
                  <a:schemeClr val="bg1"/>
                </a:solidFill>
              </a:rPr>
              <a:t>Hiko</a:t>
            </a:r>
            <a:r>
              <a:rPr lang="pl-PL" dirty="0">
                <a:solidFill>
                  <a:schemeClr val="bg1"/>
                </a:solidFill>
              </a:rPr>
              <a:t> jest zastępem koedukacyjnym, skupia wędrowniczki i wędrowników z 21 EŚDH „Horyzont”.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pl-PL" dirty="0">
                <a:solidFill>
                  <a:schemeClr val="bg1"/>
                </a:solidFill>
              </a:rPr>
              <a:t>Zastęp działa na terenie powiatu Chrzanowskiego.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622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>
                <a:solidFill>
                  <a:schemeClr val="bg1"/>
                </a:solidFill>
                <a:latin typeface="Museo 300" panose="02000000000000000000" pitchFamily="50" charset="0"/>
              </a:rPr>
              <a:t>§ 2 Barwy zastępu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 </a:t>
            </a:r>
            <a:endParaRPr lang="pl-PL" dirty="0" smtClean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r>
              <a:rPr lang="pl-PL" dirty="0" smtClean="0">
                <a:solidFill>
                  <a:schemeClr val="bg1"/>
                </a:solidFill>
                <a:latin typeface="Museo 300" panose="02000000000000000000" pitchFamily="50" charset="0"/>
              </a:rPr>
              <a:t>Pełnoprawni </a:t>
            </a:r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członkowie zastępu noszą barwy zastępu – pagon koloru granatowego z 5 ramienna biała gwiazdą , pod spodem biały napis „Ori” lub „</a:t>
            </a:r>
            <a:r>
              <a:rPr lang="pl-PL" dirty="0" err="1">
                <a:solidFill>
                  <a:schemeClr val="bg1"/>
                </a:solidFill>
                <a:latin typeface="Museo 300" panose="02000000000000000000" pitchFamily="50" charset="0"/>
              </a:rPr>
              <a:t>Hiko</a:t>
            </a:r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” – zależne od płci , zastępowy i </a:t>
            </a:r>
            <a:r>
              <a:rPr lang="pl-PL" dirty="0" err="1">
                <a:solidFill>
                  <a:schemeClr val="bg1"/>
                </a:solidFill>
                <a:latin typeface="Museo 300" panose="02000000000000000000" pitchFamily="50" charset="0"/>
              </a:rPr>
              <a:t>podzastępowy</a:t>
            </a:r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 mają złoty napis „Ori-</a:t>
            </a:r>
            <a:r>
              <a:rPr lang="pl-PL" dirty="0" err="1">
                <a:solidFill>
                  <a:schemeClr val="bg1"/>
                </a:solidFill>
                <a:latin typeface="Museo 300" panose="02000000000000000000" pitchFamily="50" charset="0"/>
              </a:rPr>
              <a:t>Hiko</a:t>
            </a:r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”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222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285750"/>
            <a:ext cx="10515600" cy="5891213"/>
          </a:xfrm>
        </p:spPr>
        <p:txBody>
          <a:bodyPr>
            <a:normAutofit fontScale="92500" lnSpcReduction="10000"/>
          </a:bodyPr>
          <a:lstStyle/>
          <a:p>
            <a:r>
              <a:rPr lang="pl-PL" b="1" dirty="0">
                <a:solidFill>
                  <a:schemeClr val="bg1"/>
                </a:solidFill>
                <a:latin typeface="Museo 300" panose="02000000000000000000" pitchFamily="50" charset="0"/>
              </a:rPr>
              <a:t>§ 3 Obrzędowość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 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Na obrzędowość zastępu składa się: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Nazwa,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Barwy,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Proporzec,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Piosenka zastępu – Powrócisz znów,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Zawiązanie kręgu, kończącego zbiórkę, poprzedzone jest chwilą refleksji na temat zakończonego spotkania,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W kręgu przekazywana jest „iskierka” – każdy uczestnik kręgu może wyrazić swoją opinie na temat zakończonego spotkania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Obrzędowość tworzona jest przez wszystkich członków zastępu.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Za obrzędowość odpowiedzialni są wszyscy członkowie zastępu „Ori-</a:t>
            </a:r>
            <a:r>
              <a:rPr lang="pl-PL" dirty="0" err="1">
                <a:solidFill>
                  <a:schemeClr val="bg1"/>
                </a:solidFill>
                <a:latin typeface="Museo 300" panose="02000000000000000000" pitchFamily="50" charset="0"/>
              </a:rPr>
              <a:t>Hiko</a:t>
            </a:r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”.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7165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-128587"/>
            <a:ext cx="10515600" cy="1328737"/>
          </a:xfrm>
        </p:spPr>
        <p:txBody>
          <a:bodyPr/>
          <a:lstStyle/>
          <a:p>
            <a:pPr algn="ctr"/>
            <a:r>
              <a:rPr lang="pl-PL" dirty="0" smtClean="0">
                <a:solidFill>
                  <a:schemeClr val="bg1"/>
                </a:solidFill>
                <a:latin typeface="Museo 300" panose="02000000000000000000" pitchFamily="50" charset="0"/>
              </a:rPr>
              <a:t>Proporzec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scontent.fwaw5-1.fna.fbcdn.net/v/t35.18174-12/13287927_823604054440220_938797676_o.jpg?_nc_cat=107&amp;_nc_ht=scontent.fwaw5-1.fna&amp;oh=ae2604c55611566c572974372e969992&amp;oe=5CD97A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1091804"/>
            <a:ext cx="5832270" cy="46828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content.fwaw5-1.fna.fbcdn.net/v/t35.18174-12/13275370_823604001106892_1762971226_o.jpg?_nc_cat=108&amp;_nc_ht=scontent.fwaw5-1.fna&amp;oh=b51be8cc26192d79007f4dc8d271c6dc&amp;oe=5CDAA3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158" y="1091804"/>
            <a:ext cx="6243842" cy="46828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3023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>
                <a:solidFill>
                  <a:schemeClr val="bg1"/>
                </a:solidFill>
                <a:latin typeface="Museo 300" panose="02000000000000000000" pitchFamily="50" charset="0"/>
              </a:rPr>
              <a:t>§ 4 Cele </a:t>
            </a:r>
            <a:r>
              <a:rPr lang="pl-PL" b="1" dirty="0" smtClean="0">
                <a:solidFill>
                  <a:schemeClr val="bg1"/>
                </a:solidFill>
                <a:latin typeface="Museo 300" panose="02000000000000000000" pitchFamily="50" charset="0"/>
              </a:rPr>
              <a:t>działania</a:t>
            </a:r>
            <a:endParaRPr lang="pl-PL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 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Głównymi celami działania zastępu wędrowniczego </a:t>
            </a:r>
            <a:endParaRPr lang="pl-PL" dirty="0" smtClean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marL="0" lvl="0" indent="0">
              <a:buNone/>
            </a:pPr>
            <a:r>
              <a:rPr lang="pl-PL" dirty="0" smtClean="0">
                <a:solidFill>
                  <a:schemeClr val="bg1"/>
                </a:solidFill>
                <a:latin typeface="Museo 300" panose="02000000000000000000" pitchFamily="50" charset="0"/>
              </a:rPr>
              <a:t>„</a:t>
            </a:r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Ori-</a:t>
            </a:r>
            <a:r>
              <a:rPr lang="pl-PL" dirty="0" err="1">
                <a:solidFill>
                  <a:schemeClr val="bg1"/>
                </a:solidFill>
                <a:latin typeface="Museo 300" panose="02000000000000000000" pitchFamily="50" charset="0"/>
              </a:rPr>
              <a:t>Hiko</a:t>
            </a:r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” są: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Pełnienie służby na rzecz społeczeństwa – główne pole służby to stowarzyszenie Gracja,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Zapewnienie wędrownikom stałego miejsca do realizacji,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Cele na poszczególny rok harcerski wyszczególnione są w planie pracy.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215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pPr algn="ctr"/>
            <a:r>
              <a:rPr lang="pl-PL" b="1" dirty="0">
                <a:solidFill>
                  <a:schemeClr val="bg1"/>
                </a:solidFill>
                <a:latin typeface="Museo 300" panose="02000000000000000000" pitchFamily="50" charset="0"/>
              </a:rPr>
              <a:t>Rozdział II</a:t>
            </a:r>
            <a:r>
              <a:rPr lang="en-US" dirty="0">
                <a:solidFill>
                  <a:schemeClr val="bg1"/>
                </a:solidFill>
                <a:latin typeface="Museo 300" panose="02000000000000000000" pitchFamily="50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Museo 300" panose="02000000000000000000" pitchFamily="50" charset="0"/>
              </a:rPr>
            </a:br>
            <a:r>
              <a:rPr lang="pl-PL" b="1" dirty="0">
                <a:solidFill>
                  <a:schemeClr val="bg1"/>
                </a:solidFill>
                <a:latin typeface="Museo 300" panose="02000000000000000000" pitchFamily="50" charset="0"/>
              </a:rPr>
              <a:t>Struktura organizacyjna oraz prawa obowiązki funkcyjnych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>
                <a:solidFill>
                  <a:schemeClr val="bg1"/>
                </a:solidFill>
                <a:latin typeface="Museo 300" panose="02000000000000000000" pitchFamily="50" charset="0"/>
              </a:rPr>
              <a:t>§ 1 Schemat organizacyjny i system pracy zastępu 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 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Zbiórki zastępu odbywają się raz w miesiącu , data jest ustalana wspólnie przez wszystkich członków </a:t>
            </a:r>
            <a:r>
              <a:rPr lang="pl-PL" dirty="0" smtClean="0">
                <a:solidFill>
                  <a:schemeClr val="bg1"/>
                </a:solidFill>
                <a:latin typeface="Museo 300" panose="02000000000000000000" pitchFamily="50" charset="0"/>
              </a:rPr>
              <a:t>zastępu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877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>
                <a:solidFill>
                  <a:schemeClr val="bg1"/>
                </a:solidFill>
                <a:latin typeface="Museo 300" panose="02000000000000000000" pitchFamily="50" charset="0"/>
              </a:rPr>
              <a:t>§ 2 Władze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Władzę zastępu stanowią (w kolejności hierarchicznej)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Zbiórka,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Zastępowy,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dirty="0" err="1">
                <a:solidFill>
                  <a:schemeClr val="bg1"/>
                </a:solidFill>
                <a:latin typeface="Museo 300" panose="02000000000000000000" pitchFamily="50" charset="0"/>
              </a:rPr>
              <a:t>Podzastępowy</a:t>
            </a:r>
            <a:r>
              <a:rPr lang="pl-PL" dirty="0">
                <a:solidFill>
                  <a:schemeClr val="bg1"/>
                </a:solidFill>
                <a:latin typeface="Museo 300" panose="02000000000000000000" pitchFamily="50" charset="0"/>
              </a:rPr>
              <a:t>.</a:t>
            </a: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Museo 3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355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-977900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23900" y="596900"/>
            <a:ext cx="10515600" cy="5746750"/>
          </a:xfrm>
        </p:spPr>
        <p:txBody>
          <a:bodyPr>
            <a:noAutofit/>
          </a:bodyPr>
          <a:lstStyle/>
          <a:p>
            <a:r>
              <a:rPr lang="pl-PL" sz="2200" b="1" dirty="0">
                <a:solidFill>
                  <a:schemeClr val="bg1"/>
                </a:solidFill>
                <a:latin typeface="Museo 300" panose="02000000000000000000" pitchFamily="50" charset="0"/>
              </a:rPr>
              <a:t>§ 3 Władze - Zbiórka Konstytucyjna</a:t>
            </a:r>
            <a:endParaRPr lang="en-US" sz="2200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sz="2200" dirty="0">
                <a:solidFill>
                  <a:schemeClr val="bg1"/>
                </a:solidFill>
                <a:latin typeface="Museo 300" panose="02000000000000000000" pitchFamily="50" charset="0"/>
              </a:rPr>
              <a:t>Najwyższą władzą zastępu „Ori-</a:t>
            </a:r>
            <a:r>
              <a:rPr lang="pl-PL" sz="2200" dirty="0" err="1">
                <a:solidFill>
                  <a:schemeClr val="bg1"/>
                </a:solidFill>
                <a:latin typeface="Museo 300" panose="02000000000000000000" pitchFamily="50" charset="0"/>
              </a:rPr>
              <a:t>Hiko</a:t>
            </a:r>
            <a:r>
              <a:rPr lang="pl-PL" sz="2200" dirty="0">
                <a:solidFill>
                  <a:schemeClr val="bg1"/>
                </a:solidFill>
                <a:latin typeface="Museo 300" panose="02000000000000000000" pitchFamily="50" charset="0"/>
              </a:rPr>
              <a:t>” jest Zbiórka Konstytucyjna.</a:t>
            </a:r>
            <a:endParaRPr lang="en-US" sz="2200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sz="2200" dirty="0">
                <a:solidFill>
                  <a:schemeClr val="bg1"/>
                </a:solidFill>
                <a:latin typeface="Museo 300" panose="02000000000000000000" pitchFamily="50" charset="0"/>
              </a:rPr>
              <a:t>Zbiórkę Konstytucyjną powołuje się w celu:</a:t>
            </a:r>
            <a:endParaRPr lang="en-US" sz="2200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sz="2200" dirty="0">
                <a:solidFill>
                  <a:schemeClr val="bg1"/>
                </a:solidFill>
                <a:latin typeface="Museo 300" panose="02000000000000000000" pitchFamily="50" charset="0"/>
              </a:rPr>
              <a:t>Zmian w Konstytucji,</a:t>
            </a:r>
            <a:endParaRPr lang="en-US" sz="2200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sz="2200" dirty="0">
                <a:solidFill>
                  <a:schemeClr val="bg1"/>
                </a:solidFill>
                <a:latin typeface="Museo 300" panose="02000000000000000000" pitchFamily="50" charset="0"/>
              </a:rPr>
              <a:t>Omówienia istotnych spraw które mogą zagrozić w prawidłowym działaniu zastępu </a:t>
            </a:r>
            <a:endParaRPr lang="en-US" sz="2200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sz="2200" dirty="0">
                <a:solidFill>
                  <a:schemeClr val="bg1"/>
                </a:solidFill>
                <a:latin typeface="Museo 300" panose="02000000000000000000" pitchFamily="50" charset="0"/>
              </a:rPr>
              <a:t>Powołanie nowej kadry zastępu</a:t>
            </a:r>
            <a:endParaRPr lang="en-US" sz="2200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sz="2200" dirty="0">
                <a:solidFill>
                  <a:schemeClr val="bg1"/>
                </a:solidFill>
                <a:latin typeface="Museo 300" panose="02000000000000000000" pitchFamily="50" charset="0"/>
              </a:rPr>
              <a:t>W Zbiórce Konstytucyjnej mogą uczestniczyć wszyscy członkowie zastępu.</a:t>
            </a:r>
            <a:endParaRPr lang="en-US" sz="2200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sz="2200" dirty="0">
                <a:solidFill>
                  <a:schemeClr val="bg1"/>
                </a:solidFill>
                <a:latin typeface="Museo 300" panose="02000000000000000000" pitchFamily="50" charset="0"/>
              </a:rPr>
              <a:t>Zbiórka musi być zapowiedziana co najmniej 7 dni wcześniej.</a:t>
            </a:r>
            <a:endParaRPr lang="en-US" sz="2200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sz="2200" dirty="0">
                <a:solidFill>
                  <a:schemeClr val="bg1"/>
                </a:solidFill>
                <a:latin typeface="Museo 300" panose="02000000000000000000" pitchFamily="50" charset="0"/>
              </a:rPr>
              <a:t>Zbiórce przewodniczy zastępowy lub osoba przez niego wyznaczona.</a:t>
            </a:r>
            <a:endParaRPr lang="en-US" sz="2200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sz="2200" dirty="0">
                <a:solidFill>
                  <a:schemeClr val="bg1"/>
                </a:solidFill>
                <a:latin typeface="Museo 300" panose="02000000000000000000" pitchFamily="50" charset="0"/>
              </a:rPr>
              <a:t>Decyzje są podejmowane większością głosów (&gt;51%) przy obecności ponad 70% osób uprawnionych do zasiadania w niej.</a:t>
            </a:r>
            <a:endParaRPr lang="en-US" sz="2200" dirty="0">
              <a:solidFill>
                <a:schemeClr val="bg1"/>
              </a:solidFill>
              <a:latin typeface="Museo 300" panose="02000000000000000000" pitchFamily="50" charset="0"/>
            </a:endParaRPr>
          </a:p>
          <a:p>
            <a:pPr lvl="0"/>
            <a:r>
              <a:rPr lang="pl-PL" sz="2200" dirty="0">
                <a:solidFill>
                  <a:schemeClr val="bg1"/>
                </a:solidFill>
                <a:latin typeface="Museo 300" panose="02000000000000000000" pitchFamily="50" charset="0"/>
              </a:rPr>
              <a:t>Głosowanie odbywa się w sposób jawny. Można głosować ZA lub PRZECIW</a:t>
            </a:r>
            <a:r>
              <a:rPr lang="pl-PL" sz="2200" dirty="0" smtClean="0">
                <a:solidFill>
                  <a:schemeClr val="bg1"/>
                </a:solidFill>
                <a:latin typeface="Museo 300" panose="02000000000000000000" pitchFamily="50" charset="0"/>
              </a:rPr>
              <a:t>.</a:t>
            </a:r>
            <a:endParaRPr lang="en-US" sz="2200" dirty="0">
              <a:solidFill>
                <a:schemeClr val="bg1"/>
              </a:solidFill>
              <a:latin typeface="Museo 3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4723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357</Words>
  <Application>Microsoft Office PowerPoint</Application>
  <PresentationFormat>Panoramiczny</PresentationFormat>
  <Paragraphs>94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Museo 300</vt:lpstr>
      <vt:lpstr>Motyw pakietu Office</vt:lpstr>
      <vt:lpstr>Konstytucja zastępu  Ori-Hiko w wersji multimedialnej</vt:lpstr>
      <vt:lpstr>Rozdział I Charakterystyka i cele działania</vt:lpstr>
      <vt:lpstr>Prezentacja programu PowerPoint</vt:lpstr>
      <vt:lpstr>Prezentacja programu PowerPoint</vt:lpstr>
      <vt:lpstr>Proporzec</vt:lpstr>
      <vt:lpstr>Prezentacja programu PowerPoint</vt:lpstr>
      <vt:lpstr>Rozdział II Struktura organizacyjna oraz prawa obowiązki funkcyjnych </vt:lpstr>
      <vt:lpstr>Prezentacja programu PowerPoint</vt:lpstr>
      <vt:lpstr>Prezentacja programu PowerPoint</vt:lpstr>
      <vt:lpstr>Prezentacja programu PowerPoint</vt:lpstr>
      <vt:lpstr>Prezentacja programu PowerPoint</vt:lpstr>
      <vt:lpstr>Rozdział III Członkostwo – Prawa i obowiązki</vt:lpstr>
      <vt:lpstr>Prezentacja programu PowerPoint</vt:lpstr>
      <vt:lpstr>Prezentacja programu PowerPoint</vt:lpstr>
      <vt:lpstr>Rozdział IV Postanowienia końcowe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Konstytucja zastępu  Ori-Hiko w wersji multimedialnej</dc:title>
  <dc:creator>Bartek</dc:creator>
  <cp:lastModifiedBy>Bartek</cp:lastModifiedBy>
  <cp:revision>6</cp:revision>
  <dcterms:created xsi:type="dcterms:W3CDTF">2019-05-09T14:52:25Z</dcterms:created>
  <dcterms:modified xsi:type="dcterms:W3CDTF">2019-05-12T09:44:32Z</dcterms:modified>
</cp:coreProperties>
</file>