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8"/>
  </p:notesMasterIdLst>
  <p:sldIdLst>
    <p:sldId id="256" r:id="rId2"/>
    <p:sldId id="257" r:id="rId3"/>
    <p:sldId id="258" r:id="rId4"/>
    <p:sldId id="274" r:id="rId5"/>
    <p:sldId id="259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embeddedFontLst>
    <p:embeddedFont>
      <p:font typeface="Gill Sans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14211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1615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4181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3" name="Google Shape;2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94944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2" name="Google Shape;2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94648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1" name="Google Shape;2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53939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61022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2652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8942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49264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83669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1244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8742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47896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8869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2544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410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581191" y="704088"/>
            <a:ext cx="10993549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/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>
            <a:spLocks noGrp="1"/>
          </p:cNvSpPr>
          <p:nvPr>
            <p:ph type="pic" idx="2"/>
          </p:nvPr>
        </p:nvSpPr>
        <p:spPr>
          <a:xfrm>
            <a:off x="448056" y="3081528"/>
            <a:ext cx="11265408" cy="33101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3200400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32004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3"/>
          </p:nvPr>
        </p:nvSpPr>
        <p:spPr>
          <a:xfrm>
            <a:off x="4412343" y="2250891"/>
            <a:ext cx="320040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4"/>
          </p:nvPr>
        </p:nvSpPr>
        <p:spPr>
          <a:xfrm>
            <a:off x="4412341" y="2926051"/>
            <a:ext cx="32004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body" idx="5"/>
          </p:nvPr>
        </p:nvSpPr>
        <p:spPr>
          <a:xfrm>
            <a:off x="8243499" y="2250891"/>
            <a:ext cx="320040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body" idx="6"/>
          </p:nvPr>
        </p:nvSpPr>
        <p:spPr>
          <a:xfrm>
            <a:off x="8243497" y="2926051"/>
            <a:ext cx="32004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Summar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>
            <a:spLocks noGrp="1"/>
          </p:cNvSpPr>
          <p:nvPr>
            <p:ph type="title"/>
          </p:nvPr>
        </p:nvSpPr>
        <p:spPr>
          <a:xfrm>
            <a:off x="581192" y="3986411"/>
            <a:ext cx="3568661" cy="187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>
            <a:spLocks noGrp="1"/>
          </p:cNvSpPr>
          <p:nvPr>
            <p:ph type="pic" idx="2"/>
          </p:nvPr>
        </p:nvSpPr>
        <p:spPr>
          <a:xfrm>
            <a:off x="448056" y="768096"/>
            <a:ext cx="2578608" cy="28163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109" name="Google Shape;109;p13"/>
          <p:cNvSpPr>
            <a:spLocks noGrp="1"/>
          </p:cNvSpPr>
          <p:nvPr>
            <p:ph type="pic" idx="3"/>
          </p:nvPr>
        </p:nvSpPr>
        <p:spPr>
          <a:xfrm>
            <a:off x="3352800" y="768096"/>
            <a:ext cx="2578608" cy="28163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110" name="Google Shape;110;p13"/>
          <p:cNvSpPr>
            <a:spLocks noGrp="1"/>
          </p:cNvSpPr>
          <p:nvPr>
            <p:ph type="pic" idx="4"/>
          </p:nvPr>
        </p:nvSpPr>
        <p:spPr>
          <a:xfrm>
            <a:off x="6257544" y="768096"/>
            <a:ext cx="2578608" cy="28163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111" name="Google Shape;111;p13"/>
          <p:cNvSpPr>
            <a:spLocks noGrp="1"/>
          </p:cNvSpPr>
          <p:nvPr>
            <p:ph type="pic" idx="5"/>
          </p:nvPr>
        </p:nvSpPr>
        <p:spPr>
          <a:xfrm>
            <a:off x="9162288" y="768096"/>
            <a:ext cx="2578608" cy="28163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112" name="Google Shape;112;p13"/>
          <p:cNvSpPr txBox="1">
            <a:spLocks noGrp="1"/>
          </p:cNvSpPr>
          <p:nvPr>
            <p:ph type="body" idx="1"/>
          </p:nvPr>
        </p:nvSpPr>
        <p:spPr>
          <a:xfrm>
            <a:off x="4520392" y="3956050"/>
            <a:ext cx="7225075" cy="190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4"/>
          <p:cNvSpPr txBox="1">
            <a:spLocks noGrp="1"/>
          </p:cNvSpPr>
          <p:nvPr>
            <p:ph type="title"/>
          </p:nvPr>
        </p:nvSpPr>
        <p:spPr>
          <a:xfrm>
            <a:off x="609906" y="702156"/>
            <a:ext cx="3568661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body" idx="1"/>
          </p:nvPr>
        </p:nvSpPr>
        <p:spPr>
          <a:xfrm>
            <a:off x="609906" y="2340864"/>
            <a:ext cx="3568661" cy="36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>
            <a:spLocks noGrp="1"/>
          </p:cNvSpPr>
          <p:nvPr>
            <p:ph type="pic" idx="2"/>
          </p:nvPr>
        </p:nvSpPr>
        <p:spPr>
          <a:xfrm>
            <a:off x="4657344" y="0"/>
            <a:ext cx="753465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123" name="Google Shape;123;p1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Gill Sans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194767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body" idx="2"/>
          </p:nvPr>
        </p:nvSpPr>
        <p:spPr>
          <a:xfrm>
            <a:off x="6416039" y="2228003"/>
            <a:ext cx="5194769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Gill Sans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17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581192" y="730730"/>
            <a:ext cx="3475915" cy="1478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 descr="Tag=AccentColor&#10;Flavor=Light&#10;Target=Bullets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34759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>
            <a:spLocks noGrp="1"/>
          </p:cNvSpPr>
          <p:nvPr>
            <p:ph type="pic" idx="2"/>
          </p:nvPr>
        </p:nvSpPr>
        <p:spPr>
          <a:xfrm>
            <a:off x="4241800" y="630936"/>
            <a:ext cx="7504113" cy="352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34" name="Google Shape;34;p4"/>
          <p:cNvSpPr>
            <a:spLocks noGrp="1"/>
          </p:cNvSpPr>
          <p:nvPr>
            <p:ph type="pic" idx="3"/>
          </p:nvPr>
        </p:nvSpPr>
        <p:spPr>
          <a:xfrm>
            <a:off x="4242816" y="4234252"/>
            <a:ext cx="3703320" cy="2139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35" name="Google Shape;35;p4"/>
          <p:cNvSpPr>
            <a:spLocks noGrp="1"/>
          </p:cNvSpPr>
          <p:nvPr>
            <p:ph type="pic" idx="4"/>
          </p:nvPr>
        </p:nvSpPr>
        <p:spPr>
          <a:xfrm>
            <a:off x="8046720" y="4233672"/>
            <a:ext cx="3703320" cy="2139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">
  <p:cSld name="Section Brea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ctrTitle"/>
          </p:nvPr>
        </p:nvSpPr>
        <p:spPr>
          <a:xfrm>
            <a:off x="581191" y="4322102"/>
            <a:ext cx="10993549" cy="1153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/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>
            <a:spLocks noGrp="1"/>
          </p:cNvSpPr>
          <p:nvPr>
            <p:ph type="pic" idx="2"/>
          </p:nvPr>
        </p:nvSpPr>
        <p:spPr>
          <a:xfrm>
            <a:off x="449580" y="603504"/>
            <a:ext cx="11292840" cy="3557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581192" y="731520"/>
            <a:ext cx="11029616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/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>
            <a:spLocks noGrp="1"/>
          </p:cNvSpPr>
          <p:nvPr>
            <p:ph type="pic" idx="2"/>
          </p:nvPr>
        </p:nvSpPr>
        <p:spPr>
          <a:xfrm>
            <a:off x="448056" y="3081528"/>
            <a:ext cx="5486400" cy="33101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53" name="Google Shape;53;p7"/>
          <p:cNvSpPr>
            <a:spLocks noGrp="1"/>
          </p:cNvSpPr>
          <p:nvPr>
            <p:ph type="pic" idx="3"/>
          </p:nvPr>
        </p:nvSpPr>
        <p:spPr>
          <a:xfrm>
            <a:off x="6254496" y="3081528"/>
            <a:ext cx="5486400" cy="33101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581192" y="702155"/>
            <a:ext cx="3424138" cy="150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581193" y="2414788"/>
            <a:ext cx="3424138" cy="397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>
            <a:spLocks noGrp="1"/>
          </p:cNvSpPr>
          <p:nvPr>
            <p:ph type="pic" idx="2"/>
          </p:nvPr>
        </p:nvSpPr>
        <p:spPr>
          <a:xfrm>
            <a:off x="4242815" y="640080"/>
            <a:ext cx="3703320" cy="5751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65" name="Google Shape;65;p9"/>
          <p:cNvSpPr>
            <a:spLocks noGrp="1"/>
          </p:cNvSpPr>
          <p:nvPr>
            <p:ph type="pic" idx="3"/>
          </p:nvPr>
        </p:nvSpPr>
        <p:spPr>
          <a:xfrm>
            <a:off x="8046720" y="640080"/>
            <a:ext cx="3703320" cy="5751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dgm" idx="2"/>
          </p:nvPr>
        </p:nvSpPr>
        <p:spPr>
          <a:xfrm>
            <a:off x="576263" y="2290762"/>
            <a:ext cx="2286000" cy="251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dgm" idx="3"/>
          </p:nvPr>
        </p:nvSpPr>
        <p:spPr>
          <a:xfrm>
            <a:off x="3486759" y="2290762"/>
            <a:ext cx="2286000" cy="251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dgm" idx="4"/>
          </p:nvPr>
        </p:nvSpPr>
        <p:spPr>
          <a:xfrm>
            <a:off x="6397255" y="2290762"/>
            <a:ext cx="2286000" cy="251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>
            <a:spLocks noGrp="1"/>
          </p:cNvSpPr>
          <p:nvPr>
            <p:ph type="dgm" idx="5"/>
          </p:nvPr>
        </p:nvSpPr>
        <p:spPr>
          <a:xfrm>
            <a:off x="9307750" y="2290762"/>
            <a:ext cx="2286000" cy="251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576263" y="4943475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6"/>
          </p:nvPr>
        </p:nvSpPr>
        <p:spPr>
          <a:xfrm>
            <a:off x="575894" y="5447348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7"/>
          </p:nvPr>
        </p:nvSpPr>
        <p:spPr>
          <a:xfrm>
            <a:off x="3487128" y="4943475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8"/>
          </p:nvPr>
        </p:nvSpPr>
        <p:spPr>
          <a:xfrm>
            <a:off x="3486759" y="5447348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9"/>
          </p:nvPr>
        </p:nvSpPr>
        <p:spPr>
          <a:xfrm>
            <a:off x="6397624" y="4943475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13"/>
          </p:nvPr>
        </p:nvSpPr>
        <p:spPr>
          <a:xfrm>
            <a:off x="6397255" y="5447348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14"/>
          </p:nvPr>
        </p:nvSpPr>
        <p:spPr>
          <a:xfrm>
            <a:off x="9308119" y="4957131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5"/>
          </p:nvPr>
        </p:nvSpPr>
        <p:spPr>
          <a:xfrm>
            <a:off x="9307750" y="5461004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>
            <a:off x="4241830" y="495574"/>
            <a:ext cx="3703320" cy="0"/>
          </a:xfrm>
          <a:prstGeom prst="straightConnector1">
            <a:avLst/>
          </a:prstGeom>
          <a:noFill/>
          <a:ln w="825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1"/>
          <p:cNvCxnSpPr/>
          <p:nvPr/>
        </p:nvCxnSpPr>
        <p:spPr>
          <a:xfrm>
            <a:off x="8042147" y="495574"/>
            <a:ext cx="3703320" cy="0"/>
          </a:xfrm>
          <a:prstGeom prst="straightConnector1">
            <a:avLst/>
          </a:prstGeom>
          <a:noFill/>
          <a:ln w="825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1"/>
          <p:cNvCxnSpPr/>
          <p:nvPr/>
        </p:nvCxnSpPr>
        <p:spPr>
          <a:xfrm>
            <a:off x="437009" y="495574"/>
            <a:ext cx="3703320" cy="0"/>
          </a:xfrm>
          <a:prstGeom prst="straightConnector1">
            <a:avLst/>
          </a:prstGeom>
          <a:noFill/>
          <a:ln w="825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ctrTitle"/>
          </p:nvPr>
        </p:nvSpPr>
        <p:spPr>
          <a:xfrm>
            <a:off x="581191" y="704088"/>
            <a:ext cx="10993549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Gill Sans"/>
              <a:buNone/>
            </a:pPr>
            <a:r>
              <a:rPr lang="en-US" sz="4400"/>
              <a:t>SMART HEALTHCARE SYSTEM</a:t>
            </a: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1"/>
          </p:nvPr>
        </p:nvSpPr>
        <p:spPr>
          <a:xfrm>
            <a:off x="581194" y="2349574"/>
            <a:ext cx="10993546" cy="468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lang="en-US" sz="2400"/>
              <a:t>Siddique umer, M Haadi, Ali Hamza | 21i-0519, 21i-0384, 21i-0846 | CS-C</a:t>
            </a:r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dt" idx="4294967295"/>
          </p:nvPr>
        </p:nvSpPr>
        <p:spPr>
          <a:xfrm>
            <a:off x="9347200" y="642461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ldNum" idx="4294967295"/>
          </p:nvPr>
        </p:nvSpPr>
        <p:spPr>
          <a:xfrm>
            <a:off x="11139488" y="6424613"/>
            <a:ext cx="10525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151" name="Google Shape;15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575" y="2963682"/>
            <a:ext cx="4747184" cy="3735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>
            <a:spLocks noGrp="1"/>
          </p:cNvSpPr>
          <p:nvPr>
            <p:ph type="title"/>
          </p:nvPr>
        </p:nvSpPr>
        <p:spPr>
          <a:xfrm>
            <a:off x="652227" y="933450"/>
            <a:ext cx="3486091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Gill Sans"/>
              <a:buNone/>
            </a:pPr>
            <a:r>
              <a:rPr lang="en-US" sz="4000"/>
              <a:t>USER STORY 3</a:t>
            </a:r>
            <a:endParaRPr/>
          </a:p>
        </p:txBody>
      </p:sp>
      <p:sp>
        <p:nvSpPr>
          <p:cNvPr id="217" name="Google Shape;217;p26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a</a:t>
            </a:r>
            <a:r>
              <a:rPr lang="en-US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user,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want </a:t>
            </a:r>
            <a:r>
              <a:rPr lang="en-US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schedule a telehealth consultation with a doctor 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 that I can</a:t>
            </a:r>
            <a:r>
              <a:rPr lang="en-US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have a virtual medical check-up.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26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9225" y="801575"/>
            <a:ext cx="2555550" cy="552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>
            <a:off x="587680" y="933450"/>
            <a:ext cx="3392205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Gill Sans"/>
              <a:buNone/>
            </a:pPr>
            <a:r>
              <a:rPr lang="en-US" sz="4000"/>
              <a:t>USER STORY 4 </a:t>
            </a:r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a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user,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want 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,to participate in wellness challenges on HealthHub 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 that I can 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achieve health goals.</a:t>
            </a:r>
            <a:endParaRPr sz="2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27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228" name="Google Shape;228;p27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29" name="Google Shape;229;p27"/>
          <p:cNvPicPr preferRelativeResize="0"/>
          <p:nvPr/>
        </p:nvPicPr>
        <p:blipFill rotWithShape="1">
          <a:blip r:embed="rId3">
            <a:alphaModFix/>
          </a:blip>
          <a:srcRect l="719" r="719"/>
          <a:stretch/>
        </p:blipFill>
        <p:spPr>
          <a:xfrm>
            <a:off x="7892775" y="933450"/>
            <a:ext cx="2485075" cy="55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678405" y="933450"/>
            <a:ext cx="3376760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Gill Sans"/>
              <a:buNone/>
            </a:pPr>
            <a:r>
              <a:rPr lang="en-US" sz="4000"/>
              <a:t>USER STORY 5 </a:t>
            </a:r>
            <a:endParaRPr/>
          </a:p>
        </p:txBody>
      </p:sp>
      <p:sp>
        <p:nvSpPr>
          <p:cNvPr id="235" name="Google Shape;235;p28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a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user,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want 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user-friendly interface on HealthHub that simplifies the process of managing my health information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 that I can 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easily navigate and manage my health data without any complexity.</a:t>
            </a:r>
            <a:endParaRPr sz="2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28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237" name="Google Shape;237;p28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6774" y="1054775"/>
            <a:ext cx="2316300" cy="51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>
            <a:spLocks noGrp="1"/>
          </p:cNvSpPr>
          <p:nvPr>
            <p:ph type="title"/>
          </p:nvPr>
        </p:nvSpPr>
        <p:spPr>
          <a:xfrm>
            <a:off x="592859" y="943389"/>
            <a:ext cx="3617844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Gill Sans"/>
              <a:buNone/>
            </a:pPr>
            <a:r>
              <a:rPr lang="en-US" sz="4000"/>
              <a:t>USER STORY 6 </a:t>
            </a:r>
            <a:endParaRPr/>
          </a:p>
        </p:txBody>
      </p:sp>
      <p:sp>
        <p:nvSpPr>
          <p:cNvPr id="244" name="Google Shape;244;p29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a</a:t>
            </a: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user,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want 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HealthHub to offer a feature that allows me to book and attend virtual health and wellness classes and workshops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 that </a:t>
            </a: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can access relevant health resources and participate in educational events.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9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246" name="Google Shape;246;p29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47" name="Google Shape;2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5950" y="1218848"/>
            <a:ext cx="2321975" cy="504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>
            <a:spLocks noGrp="1"/>
          </p:cNvSpPr>
          <p:nvPr>
            <p:ph type="ctrTitle"/>
          </p:nvPr>
        </p:nvSpPr>
        <p:spPr>
          <a:xfrm>
            <a:off x="421606" y="685856"/>
            <a:ext cx="109935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Gill Sans"/>
              <a:buNone/>
            </a:pPr>
            <a:r>
              <a:rPr lang="en-US" sz="4000"/>
              <a:t>TESTING</a:t>
            </a:r>
            <a:endParaRPr/>
          </a:p>
        </p:txBody>
      </p:sp>
      <p:sp>
        <p:nvSpPr>
          <p:cNvPr id="253" name="Google Shape;253;p30"/>
          <p:cNvSpPr txBox="1">
            <a:spLocks noGrp="1"/>
          </p:cNvSpPr>
          <p:nvPr>
            <p:ph type="subTitle" idx="1"/>
          </p:nvPr>
        </p:nvSpPr>
        <p:spPr>
          <a:xfrm>
            <a:off x="581200" y="1371600"/>
            <a:ext cx="4938000" cy="3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8"/>
              <a:buFont typeface="Arial"/>
              <a:buChar char="•"/>
            </a:pPr>
            <a:r>
              <a:rPr lang="en-US" sz="2400" dirty="0"/>
              <a:t> We have done testing on all pages and have validated workings through expresso test cases.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208"/>
              <a:buFont typeface="Arial"/>
              <a:buChar char="•"/>
            </a:pPr>
            <a:r>
              <a:rPr lang="en-US" sz="2400" dirty="0"/>
              <a:t>We assigned different rules for different input. </a:t>
            </a:r>
            <a:endParaRPr dirty="0"/>
          </a:p>
        </p:txBody>
      </p:sp>
      <p:sp>
        <p:nvSpPr>
          <p:cNvPr id="254" name="Google Shape;254;p3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255" name="Google Shape;255;p3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56" name="Google Shape;2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8200" y="1075049"/>
            <a:ext cx="2243398" cy="4846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30478" y="1075049"/>
            <a:ext cx="2243398" cy="484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>
            <a:spLocks noGrp="1"/>
          </p:cNvSpPr>
          <p:nvPr>
            <p:ph type="title"/>
          </p:nvPr>
        </p:nvSpPr>
        <p:spPr>
          <a:xfrm>
            <a:off x="581192" y="731520"/>
            <a:ext cx="11029616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Gill Sans"/>
              <a:buNone/>
            </a:pPr>
            <a:r>
              <a:rPr lang="en-US" sz="4000" dirty="0"/>
              <a:t>Future Goals:</a:t>
            </a:r>
            <a:endParaRPr dirty="0"/>
          </a:p>
        </p:txBody>
      </p:sp>
      <p:sp>
        <p:nvSpPr>
          <p:cNvPr id="263" name="Google Shape;263;p31"/>
          <p:cNvSpPr txBox="1">
            <a:spLocks noGrp="1"/>
          </p:cNvSpPr>
          <p:nvPr>
            <p:ph type="body" idx="1"/>
          </p:nvPr>
        </p:nvSpPr>
        <p:spPr>
          <a:xfrm>
            <a:off x="581192" y="1719072"/>
            <a:ext cx="11029615" cy="4256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40"/>
              <a:buFont typeface="Noto Sans Symbols"/>
              <a:buChar char="⮚"/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product could have been improved further by doing the following:</a:t>
            </a:r>
            <a:endParaRPr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40"/>
              <a:buFont typeface="Noto Sans Symbols"/>
              <a:buChar char="⮚"/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product can be improved by using more advanced technologies.</a:t>
            </a:r>
            <a:endParaRPr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40"/>
              <a:buFont typeface="Noto Sans Symbols"/>
              <a:buChar char="⮚"/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Chat System could be made more efficient and complex e.g. sending videos , pictures , editing messages etc. 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40"/>
              <a:buFont typeface="Noto Sans Symbols"/>
              <a:buChar char="⮚"/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product is just a Mobile app currently, it could be rolled out as a Web app further in the future.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40"/>
              <a:buFont typeface="Noto Sans Symbols"/>
              <a:buChar char="⮚"/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Times New Roman"/>
              </a:rPr>
              <a:t>Our App could also support offline data availability in the future</a:t>
            </a:r>
            <a:endParaRPr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265" name="Google Shape;265;p3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271" name="Google Shape;271;p3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72" name="Google Shape;272;p32"/>
          <p:cNvSpPr txBox="1">
            <a:spLocks noGrp="1"/>
          </p:cNvSpPr>
          <p:nvPr>
            <p:ph type="title" idx="4294967295"/>
          </p:nvPr>
        </p:nvSpPr>
        <p:spPr>
          <a:xfrm>
            <a:off x="2054832" y="1817027"/>
            <a:ext cx="9185097" cy="278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600"/>
              <a:buFont typeface="Gill Sans"/>
              <a:buNone/>
            </a:pPr>
            <a:r>
              <a:rPr lang="en-US" sz="9600"/>
              <a:t>THANK YOU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rPr lang="en-US" sz="3600"/>
              <a:t>AGENDA	</a:t>
            </a:r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000"/>
              <a:t>Introduction of System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/>
              <a:t>Architecture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/>
              <a:t>Project Planner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/>
              <a:t>User Stories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/>
              <a:t>Testing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/>
              <a:t>Further Improvements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lang="en-US" sz="2000"/>
              <a:t>Conclusion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60" name="Google Shape;160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900613" y="1291961"/>
            <a:ext cx="6651600" cy="44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>
            <a:spLocks noGrp="1"/>
          </p:cNvSpPr>
          <p:nvPr>
            <p:ph type="title"/>
          </p:nvPr>
        </p:nvSpPr>
        <p:spPr>
          <a:xfrm>
            <a:off x="193041" y="730730"/>
            <a:ext cx="4660313" cy="1478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Gill Sans"/>
              <a:buNone/>
            </a:pPr>
            <a:r>
              <a:rPr lang="en-US" sz="4000" dirty="0"/>
              <a:t>INTRODUCTION</a:t>
            </a:r>
            <a:endParaRPr dirty="0"/>
          </a:p>
        </p:txBody>
      </p:sp>
      <p:sp>
        <p:nvSpPr>
          <p:cNvPr id="166" name="Google Shape;166;p20"/>
          <p:cNvSpPr txBox="1">
            <a:spLocks noGrp="1"/>
          </p:cNvSpPr>
          <p:nvPr>
            <p:ph type="body" idx="1"/>
          </p:nvPr>
        </p:nvSpPr>
        <p:spPr>
          <a:xfrm>
            <a:off x="1078285" y="2308046"/>
            <a:ext cx="5411286" cy="3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40"/>
              <a:buFont typeface="Arial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Our project is a Smart HealthCare System called Health Hub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Font typeface="Arial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It is a Mobile application built using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Kotlin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, XML, Firebase and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mysql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  <a:sym typeface="Times New Roman"/>
              </a:rPr>
              <a:t>It incorporates the use of external API such as Agora for it features.</a:t>
            </a:r>
            <a:endParaRPr sz="2000" dirty="0"/>
          </a:p>
        </p:txBody>
      </p:sp>
      <p:sp>
        <p:nvSpPr>
          <p:cNvPr id="167" name="Google Shape;167;p2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69" name="Google Shape;16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3323" y="633175"/>
            <a:ext cx="2733675" cy="59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>
            <a:spLocks noGrp="1"/>
          </p:cNvSpPr>
          <p:nvPr>
            <p:ph type="title"/>
          </p:nvPr>
        </p:nvSpPr>
        <p:spPr>
          <a:xfrm>
            <a:off x="193041" y="730730"/>
            <a:ext cx="4660313" cy="1478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Gill Sans"/>
              <a:buNone/>
            </a:pPr>
            <a:r>
              <a:rPr lang="en-US" sz="4000" dirty="0"/>
              <a:t>Problems with existing systems.</a:t>
            </a:r>
            <a:endParaRPr dirty="0"/>
          </a:p>
        </p:txBody>
      </p:sp>
      <p:sp>
        <p:nvSpPr>
          <p:cNvPr id="166" name="Google Shape;166;p20"/>
          <p:cNvSpPr txBox="1">
            <a:spLocks noGrp="1"/>
          </p:cNvSpPr>
          <p:nvPr>
            <p:ph type="body" idx="1"/>
          </p:nvPr>
        </p:nvSpPr>
        <p:spPr>
          <a:xfrm>
            <a:off x="1078285" y="2308046"/>
            <a:ext cx="5411286" cy="3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40"/>
              <a:buFont typeface="Arial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Geographical constraints acts as a barrier in communication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40"/>
              <a:buFont typeface="Arial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Long wait times for appointments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40"/>
              <a:buFont typeface="Arial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Limited channels for communication between patients and providers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40"/>
              <a:buFont typeface="Arial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Overwhelming and confusing health information online</a:t>
            </a:r>
          </a:p>
        </p:txBody>
      </p:sp>
      <p:sp>
        <p:nvSpPr>
          <p:cNvPr id="167" name="Google Shape;167;p2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649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>
            <a:spLocks noGrp="1"/>
          </p:cNvSpPr>
          <p:nvPr>
            <p:ph type="ctrTitle"/>
          </p:nvPr>
        </p:nvSpPr>
        <p:spPr>
          <a:xfrm>
            <a:off x="449580" y="4244009"/>
            <a:ext cx="11125160" cy="51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Gill Sans"/>
              <a:buNone/>
            </a:pPr>
            <a:r>
              <a:rPr lang="en-US" sz="3200"/>
              <a:t>ARCHITECTURE</a:t>
            </a:r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subTitle" idx="1"/>
          </p:nvPr>
        </p:nvSpPr>
        <p:spPr>
          <a:xfrm>
            <a:off x="449580" y="4760094"/>
            <a:ext cx="11125160" cy="171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40"/>
              <a:buFont typeface="Arial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The Smart Health Care System has a three-tier layered architecture 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Font typeface="Gill Sans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presentation layer (XML)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Font typeface="Gill Sans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business logic layer (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kotlin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Font typeface="Gill Sans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database layer (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mysql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dirty="0"/>
          </a:p>
        </p:txBody>
      </p:sp>
      <p:pic>
        <p:nvPicPr>
          <p:cNvPr id="176" name="Google Shape;176;p21" descr="Timeline&#10;&#10;Description automatically generated with medium confidence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2008" b="12008"/>
          <a:stretch/>
        </p:blipFill>
        <p:spPr>
          <a:xfrm>
            <a:off x="449580" y="603504"/>
            <a:ext cx="11292840" cy="3557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D082EFF-0E9A-E97A-8CE2-18BF3CFFF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491674"/>
              </p:ext>
            </p:extLst>
          </p:nvPr>
        </p:nvGraphicFramePr>
        <p:xfrm>
          <a:off x="1083213" y="1827625"/>
          <a:ext cx="10255348" cy="3727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386">
                  <a:extLst>
                    <a:ext uri="{9D8B030D-6E8A-4147-A177-3AD203B41FA5}">
                      <a16:colId xmlns:a16="http://schemas.microsoft.com/office/drawing/2014/main" val="373925134"/>
                    </a:ext>
                  </a:extLst>
                </a:gridCol>
                <a:gridCol w="2694041">
                  <a:extLst>
                    <a:ext uri="{9D8B030D-6E8A-4147-A177-3AD203B41FA5}">
                      <a16:colId xmlns:a16="http://schemas.microsoft.com/office/drawing/2014/main" val="3193137686"/>
                    </a:ext>
                  </a:extLst>
                </a:gridCol>
                <a:gridCol w="2569460">
                  <a:extLst>
                    <a:ext uri="{9D8B030D-6E8A-4147-A177-3AD203B41FA5}">
                      <a16:colId xmlns:a16="http://schemas.microsoft.com/office/drawing/2014/main" val="1661924913"/>
                    </a:ext>
                  </a:extLst>
                </a:gridCol>
                <a:gridCol w="2569461">
                  <a:extLst>
                    <a:ext uri="{9D8B030D-6E8A-4147-A177-3AD203B41FA5}">
                      <a16:colId xmlns:a16="http://schemas.microsoft.com/office/drawing/2014/main" val="3137397304"/>
                    </a:ext>
                  </a:extLst>
                </a:gridCol>
              </a:tblGrid>
              <a:tr h="1807699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sz="2400" dirty="0"/>
                        <a:t>Sign up / Login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sz="2400" dirty="0"/>
                        <a:t>Personalized Health 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sz="2400" dirty="0"/>
                        <a:t>Lifestyle and Diet Advice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sz="2400" dirty="0"/>
                        <a:t>Consultation Scheduling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339220"/>
                  </a:ext>
                </a:extLst>
              </a:tr>
              <a:tr h="1322363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sz="2400" dirty="0"/>
                        <a:t>Participate in Wellness 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sz="2400" dirty="0"/>
                        <a:t>Attend Online Virtual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sz="2400" dirty="0"/>
                        <a:t>Fully Functional Chatting system with doctors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ü"/>
                      </a:pPr>
                      <a:r>
                        <a:rPr lang="en-US" sz="2400" dirty="0"/>
                        <a:t>Search Functionality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483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4019DF3-F882-0124-71E1-E5C47D7192F7}"/>
              </a:ext>
            </a:extLst>
          </p:cNvPr>
          <p:cNvSpPr txBox="1"/>
          <p:nvPr/>
        </p:nvSpPr>
        <p:spPr>
          <a:xfrm>
            <a:off x="4079632" y="858129"/>
            <a:ext cx="35028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Modules:</a:t>
            </a: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9472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581192" y="942536"/>
            <a:ext cx="11029616" cy="98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Gill Sans"/>
              <a:buNone/>
            </a:pPr>
            <a:r>
              <a:rPr lang="en-US" sz="4000" dirty="0"/>
              <a:t>USER STORIES</a:t>
            </a:r>
            <a:br>
              <a:rPr lang="en-US" sz="4000" dirty="0"/>
            </a:br>
            <a:endParaRPr dirty="0"/>
          </a:p>
        </p:txBody>
      </p:sp>
      <p:sp>
        <p:nvSpPr>
          <p:cNvPr id="190" name="Google Shape;190;p2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body" idx="1"/>
          </p:nvPr>
        </p:nvSpPr>
        <p:spPr>
          <a:xfrm>
            <a:off x="438382" y="2385392"/>
            <a:ext cx="11029616" cy="1345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25000" lnSpcReduction="20000"/>
          </a:bodyPr>
          <a:lstStyle/>
          <a:p>
            <a:pPr marL="306000" lvl="0" indent="-2841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◼"/>
            </a:pPr>
            <a:endParaRPr lang="en-US" sz="10400" dirty="0"/>
          </a:p>
          <a:p>
            <a:pPr marL="306000" lvl="0" indent="-2841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◼"/>
            </a:pPr>
            <a:endParaRPr lang="en-US" sz="10400" dirty="0"/>
          </a:p>
          <a:p>
            <a:pPr marL="306000" lvl="0" indent="-2841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◼"/>
            </a:pPr>
            <a:endParaRPr lang="en-US" sz="10400" dirty="0"/>
          </a:p>
          <a:p>
            <a:pPr marL="306000" lvl="0" indent="-2841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◼"/>
            </a:pPr>
            <a:endParaRPr lang="en-US" sz="10400" dirty="0"/>
          </a:p>
          <a:p>
            <a:pPr marL="306000" lvl="0" indent="-2841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◼"/>
            </a:pPr>
            <a:r>
              <a:rPr lang="en-US" sz="10400" dirty="0"/>
              <a:t>32 user stories in total</a:t>
            </a:r>
            <a:endParaRPr sz="10400" dirty="0"/>
          </a:p>
          <a:p>
            <a:pPr marL="306000" lvl="0" indent="-284156" algn="l" rtl="0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ct val="100000"/>
              <a:buChar char="◼"/>
            </a:pPr>
            <a:r>
              <a:rPr lang="en-US" sz="10400" dirty="0"/>
              <a:t>12 were implemented in 3 sprints</a:t>
            </a:r>
          </a:p>
          <a:p>
            <a:pPr marL="306000" lvl="0" indent="-284156" algn="l" rtl="0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ct val="100000"/>
              <a:buChar char="◼"/>
            </a:pPr>
            <a:r>
              <a:rPr lang="en-US" sz="10400" dirty="0"/>
              <a:t>5 in Sprint 1</a:t>
            </a:r>
          </a:p>
          <a:p>
            <a:pPr marL="306000" lvl="0" indent="-284156" algn="l" rtl="0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ct val="100000"/>
              <a:buChar char="◼"/>
            </a:pPr>
            <a:r>
              <a:rPr lang="en-US" sz="10400" dirty="0"/>
              <a:t>5 in Sprint 2</a:t>
            </a:r>
          </a:p>
          <a:p>
            <a:pPr marL="306000" lvl="0" indent="-284156" algn="l" rtl="0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ct val="100000"/>
              <a:buChar char="◼"/>
            </a:pPr>
            <a:r>
              <a:rPr lang="en-US" sz="10400" dirty="0"/>
              <a:t>2 in Sprint 3</a:t>
            </a:r>
            <a:endParaRPr sz="10400" dirty="0"/>
          </a:p>
          <a:p>
            <a:pPr marL="342900" lvl="0" indent="-237744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414"/>
              <a:buFont typeface="Gill Sans"/>
              <a:buNone/>
            </a:pPr>
            <a:endParaRPr sz="10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37744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ct val="91999"/>
              <a:buFont typeface="Gill Sans"/>
              <a:buNone/>
            </a:pPr>
            <a:endParaRPr dirty="0"/>
          </a:p>
          <a:p>
            <a:pPr marL="306000" lvl="0" indent="-200844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ct val="91999"/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>
            <a:spLocks noGrp="1"/>
          </p:cNvSpPr>
          <p:nvPr>
            <p:ph type="title"/>
          </p:nvPr>
        </p:nvSpPr>
        <p:spPr>
          <a:xfrm>
            <a:off x="691699" y="933450"/>
            <a:ext cx="3468755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Gill Sans"/>
              <a:buNone/>
            </a:pPr>
            <a:r>
              <a:rPr lang="en-US" sz="4000"/>
              <a:t>USER STORY 1</a:t>
            </a:r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a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user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want to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create a HealthHub account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 that I can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access personalized health features</a:t>
            </a: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1926" y="1122550"/>
            <a:ext cx="2116199" cy="5007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39051" y="1122550"/>
            <a:ext cx="2116199" cy="504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>
            <a:spLocks noGrp="1"/>
          </p:cNvSpPr>
          <p:nvPr>
            <p:ph type="title"/>
          </p:nvPr>
        </p:nvSpPr>
        <p:spPr>
          <a:xfrm>
            <a:off x="617583" y="933450"/>
            <a:ext cx="35184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Gill Sans"/>
              <a:buNone/>
            </a:pPr>
            <a:r>
              <a:rPr lang="en-US" sz="4000"/>
              <a:t>USER STORY 2 </a:t>
            </a:r>
            <a:endParaRPr/>
          </a:p>
        </p:txBody>
      </p:sp>
      <p:sp>
        <p:nvSpPr>
          <p:cNvPr id="208" name="Google Shape;208;p25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a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user,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want to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complete a personalized health assessment so 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 that I can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understand my current health status.</a:t>
            </a:r>
            <a:endParaRPr sz="2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5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5951" y="1016975"/>
            <a:ext cx="2262800" cy="50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Custom 10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465359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509</Words>
  <Application>Microsoft Office PowerPoint</Application>
  <PresentationFormat>Widescreen</PresentationFormat>
  <Paragraphs>106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Gill Sans</vt:lpstr>
      <vt:lpstr>Wingdings</vt:lpstr>
      <vt:lpstr>Times New Roman</vt:lpstr>
      <vt:lpstr>Noto Sans Symbols</vt:lpstr>
      <vt:lpstr>Arial</vt:lpstr>
      <vt:lpstr>Calibri</vt:lpstr>
      <vt:lpstr>DividendVTI</vt:lpstr>
      <vt:lpstr>SMART HEALTHCARE SYSTEM</vt:lpstr>
      <vt:lpstr>AGENDA </vt:lpstr>
      <vt:lpstr>INTRODUCTION</vt:lpstr>
      <vt:lpstr>Problems with existing systems.</vt:lpstr>
      <vt:lpstr>ARCHITECTURE</vt:lpstr>
      <vt:lpstr>PowerPoint Presentation</vt:lpstr>
      <vt:lpstr>USER STORIES </vt:lpstr>
      <vt:lpstr>USER STORY 1</vt:lpstr>
      <vt:lpstr>USER STORY 2 </vt:lpstr>
      <vt:lpstr>USER STORY 3</vt:lpstr>
      <vt:lpstr>USER STORY 4 </vt:lpstr>
      <vt:lpstr>USER STORY 5 </vt:lpstr>
      <vt:lpstr>USER STORY 6 </vt:lpstr>
      <vt:lpstr>TESTING</vt:lpstr>
      <vt:lpstr>Future Goals: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HEALTHCARE SYSTEM</dc:title>
  <dc:creator>mohammad haadi</dc:creator>
  <cp:lastModifiedBy>i210519</cp:lastModifiedBy>
  <cp:revision>7</cp:revision>
  <dcterms:modified xsi:type="dcterms:W3CDTF">2024-05-08T17:37:39Z</dcterms:modified>
</cp:coreProperties>
</file>