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09-05-2024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5/9/2024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5/9/2024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5/9/2024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5/9/2024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5/9/2024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5/9/2024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5/9/2024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5/9/2024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5/9/2024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5/9/2024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5/9/2024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1048591" name="TextBox 3"/>
          <p:cNvSpPr txBox="1"/>
          <p:nvPr/>
        </p:nvSpPr>
        <p:spPr>
          <a:xfrm>
            <a:off x="1778001" y="4586365"/>
            <a:ext cx="8712200"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Aswin M-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 Information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Websites like </a:t>
            </a:r>
            <a:r>
              <a:rPr lang="en-US" sz="2400" b="0" i="0" dirty="0" err="1">
                <a:solidFill>
                  <a:srgbClr val="0D0D0D"/>
                </a:solidFill>
                <a:effectLst/>
                <a:latin typeface="Times New Roman" pitchFamily="18" charset="0"/>
                <a:cs typeface="Times New Roman" pitchFamily="18" charset="0"/>
              </a:rPr>
              <a:t>SecurityFocus</a:t>
            </a:r>
            <a:r>
              <a:rPr lang="en-US" sz="2400" b="0" i="0" dirty="0">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Times New Roman" pitchFamily="18" charset="0"/>
                <a:cs typeface="Times New Roman" pitchFamily="18" charset="0"/>
              </a:rPr>
              <a:t>Blogs and forums dedicated to cybersecurity, such as Reddit's r/</a:t>
            </a:r>
            <a:r>
              <a:rPr lang="en-US" sz="2400" b="0" i="0" dirty="0" err="1">
                <a:solidFill>
                  <a:srgbClr val="0D0D0D"/>
                </a:solidFill>
                <a:effectLst/>
                <a:latin typeface="Times New Roman" pitchFamily="18" charset="0"/>
                <a:cs typeface="Times New Roman" pitchFamily="18" charset="0"/>
              </a:rPr>
              <a:t>netsec</a:t>
            </a:r>
            <a:r>
              <a:rPr lang="en-US" sz="2400" b="0" i="0" dirty="0">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Times New Roman" pitchFamily="18" charset="0"/>
                <a:cs typeface="Times New Roman" pitchFamily="18" charset="0"/>
              </a:rPr>
              <a:t>Look into reputable anti-keylogger software solutions such as </a:t>
            </a:r>
            <a:r>
              <a:rPr lang="en-IN" sz="2400" b="0" i="0" dirty="0" err="1">
                <a:solidFill>
                  <a:srgbClr val="0D0D0D"/>
                </a:solidFill>
                <a:effectLst/>
                <a:latin typeface="Times New Roman" pitchFamily="18" charset="0"/>
                <a:cs typeface="Times New Roman" pitchFamily="18" charset="0"/>
              </a:rPr>
              <a:t>SpyShelter</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Zemana</a:t>
            </a:r>
            <a:r>
              <a:rPr lang="en-IN" sz="2400" b="0" i="0" dirty="0">
                <a:solidFill>
                  <a:srgbClr val="0D0D0D"/>
                </a:solidFill>
                <a:effectLst/>
                <a:latin typeface="Times New Roman" pitchFamily="18" charset="0"/>
                <a:cs typeface="Times New Roman" pitchFamily="18" charset="0"/>
              </a:rPr>
              <a:t> </a:t>
            </a:r>
            <a:r>
              <a:rPr lang="en-IN" sz="2400" b="0" i="0" dirty="0" err="1">
                <a:solidFill>
                  <a:srgbClr val="0D0D0D"/>
                </a:solidFill>
                <a:effectLst/>
                <a:latin typeface="Times New Roman" pitchFamily="18" charset="0"/>
                <a:cs typeface="Times New Roman" pitchFamily="18" charset="0"/>
              </a:rPr>
              <a:t>AntiLogger</a:t>
            </a:r>
            <a:r>
              <a:rPr lang="en-IN" sz="2400" b="0" i="0" dirty="0">
                <a:solidFill>
                  <a:srgbClr val="0D0D0D"/>
                </a:solidFill>
                <a:effectLst/>
                <a:latin typeface="Times New Roman" pitchFamily="18" charset="0"/>
                <a:cs typeface="Times New Roman" pitchFamily="18" charset="0"/>
              </a:rPr>
              <a:t>, and </a:t>
            </a:r>
            <a:r>
              <a:rPr lang="en-IN" sz="2400" b="0" i="0" dirty="0" err="1">
                <a:solidFill>
                  <a:srgbClr val="0D0D0D"/>
                </a:solidFill>
                <a:effectLst/>
                <a:latin typeface="Times New Roman" pitchFamily="18" charset="0"/>
                <a:cs typeface="Times New Roman" pitchFamily="18" charset="0"/>
              </a:rPr>
              <a:t>KeyScrambler</a:t>
            </a:r>
            <a:r>
              <a:rPr lang="en-IN" sz="2400" b="0" i="0" dirty="0">
                <a:solidFill>
                  <a:srgbClr val="0D0D0D"/>
                </a:solidFill>
                <a:effectLst/>
                <a:latin typeface="Times New Roman" pitchFamily="18" charset="0"/>
                <a:cs typeface="Times New Roman" pitchFamily="18" charset="0"/>
              </a:rPr>
              <a:t>. These tools can help prevent keyloggers from capturing sensitive information.</a:t>
            </a:r>
            <a:r>
              <a:rPr lang="en-IN" sz="2400" dirty="0">
                <a:solidFill>
                  <a:srgbClr val="0F0F0F"/>
                </a:solidFill>
                <a:latin typeface="Times New Roman" pitchFamily="18" charset="0"/>
                <a:ea typeface="+mn-lt"/>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9"/>
            <a:ext cx="10515600" cy="825832"/>
          </a:xfrm>
        </p:spPr>
        <p:txBody>
          <a:bodyPr>
            <a:normAutofit fontScale="90000"/>
          </a:bodyPr>
          <a:lstStyle/>
          <a:p>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r>
              <a:rPr lang="en-US" sz="3600" b="1" dirty="0">
                <a:solidFill>
                  <a:srgbClr val="00B0F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itchFamily="18" charset="0"/>
                <a:ea typeface="+mn-lt"/>
                <a:cs typeface="Times New Roman" pitchFamily="18" charset="0"/>
              </a:rPr>
              <a: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Problem Statement </a:t>
            </a:r>
          </a:p>
          <a:p>
            <a:pPr marL="305435" indent="-305435"/>
            <a:r>
              <a:rPr lang="en-US" sz="2400" b="1" dirty="0">
                <a:latin typeface="Times New Roman" pitchFamily="18" charset="0"/>
                <a:ea typeface="+mn-lt"/>
                <a:cs typeface="Times New Roman" pitchFamily="18" charset="0"/>
              </a:rPr>
              <a:t>Proposed System/Solution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System Development Approach </a:t>
            </a:r>
            <a:r>
              <a:rPr lang="en-US" sz="2400" dirty="0">
                <a:latin typeface="Times New Roman" pitchFamily="18" charset="0"/>
                <a:ea typeface="+mn-lt"/>
                <a:cs typeface="Times New Roman" pitchFamily="18" charset="0"/>
              </a:rPr>
              <a:t>(Technology Used) </a:t>
            </a:r>
          </a:p>
          <a:p>
            <a:pPr marL="305435" indent="-305435"/>
            <a:r>
              <a:rPr lang="en-US" sz="2400" b="1" dirty="0">
                <a:latin typeface="Times New Roman" pitchFamily="18" charset="0"/>
                <a:ea typeface="+mn-lt"/>
                <a:cs typeface="Times New Roman" pitchFamily="18" charset="0"/>
              </a:rPr>
              <a:t>Algorithm &amp; Deployment  </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Result (Output Image)</a:t>
            </a:r>
          </a:p>
          <a:p>
            <a:pPr marL="305435" indent="-305435"/>
            <a:r>
              <a:rPr lang="en-US" sz="2400" b="1" dirty="0">
                <a:latin typeface="Times New Roman" pitchFamily="18" charset="0"/>
                <a:ea typeface="+mn-lt"/>
                <a:cs typeface="Times New Roman" pitchFamily="18" charset="0"/>
              </a:rPr>
              <a:t>Conclusion</a:t>
            </a:r>
            <a:endParaRPr lang="en-US" sz="2400" dirty="0">
              <a:latin typeface="Times New Roman" pitchFamily="18" charset="0"/>
              <a:cs typeface="Times New Roman" pitchFamily="18" charset="0"/>
            </a:endParaRPr>
          </a:p>
          <a:p>
            <a:pPr marL="305435" indent="-305435"/>
            <a:r>
              <a:rPr lang="en-US" sz="2400" b="1" dirty="0">
                <a:latin typeface="Times New Roman" pitchFamily="18" charset="0"/>
                <a:ea typeface="+mn-lt"/>
                <a:cs typeface="Times New Roman" pitchFamily="18" charset="0"/>
              </a:rPr>
              <a:t>Future Scope</a:t>
            </a:r>
          </a:p>
          <a:p>
            <a:pPr marL="305435" indent="-305435"/>
            <a:r>
              <a:rPr lang="en-US" sz="2400" b="1" dirty="0">
                <a:latin typeface="Times New Roman" pitchFamily="18" charset="0"/>
                <a:ea typeface="+mn-lt"/>
                <a:cs typeface="Times New Roman" pitchFamily="18" charset="0"/>
              </a:rPr>
              <a:t>References</a:t>
            </a:r>
            <a:endParaRPr lang="en-US" sz="2400" dirty="0">
              <a:latin typeface="Times New Roman" pitchFamily="18" charset="0"/>
              <a:cs typeface="Times New Roman" pitchFamily="18" charset="0"/>
            </a:endParaRPr>
          </a:p>
          <a:p>
            <a:pPr marL="305435" indent="-305435"/>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itchFamily="18" charset="0"/>
                <a:cs typeface="Times New Roman" pitchFamily="18" charset="0"/>
              </a:rPr>
              <a:t>Detection and Prevention:</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itchFamily="18" charset="0"/>
                <a:cs typeface="Times New Roman" pitchFamily="18" charset="0"/>
              </a:rPr>
              <a:t>User Education and Awareness:</a:t>
            </a:r>
            <a:endParaRPr lang="en-US" b="0" i="0" dirty="0">
              <a:solidFill>
                <a:srgbClr val="0D0D0D"/>
              </a:solidFill>
              <a:effectLst/>
              <a:latin typeface="Times New Roman" pitchFamily="18" charset="0"/>
              <a:cs typeface="Times New Roman" pitchFamily="18" charset="0"/>
            </a:endParaRP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marL="305435" indent="-305435"/>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600" b="1" dirty="0">
              <a:latin typeface="Times New Roman" pitchFamily="18" charset="0"/>
              <a:cs typeface="Times New Roman" pitchFamily="18" charset="0"/>
            </a:endParaRPr>
          </a:p>
          <a:p>
            <a:pPr algn="l"/>
            <a:r>
              <a:rPr lang="en-US" sz="1600" b="0" i="0" dirty="0">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600" b="1" i="0" dirty="0">
                <a:solidFill>
                  <a:srgbClr val="0D0D0D"/>
                </a:solidFill>
                <a:effectLst/>
                <a:latin typeface="Times New Roman" pitchFamily="18" charset="0"/>
                <a:cs typeface="Times New Roman" pitchFamily="18" charset="0"/>
              </a:rPr>
              <a:t>Endpoint Security Software</a:t>
            </a:r>
            <a:r>
              <a:rPr lang="en-US" sz="1600" b="0" i="0" dirty="0">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600" b="1" i="0" dirty="0">
                <a:solidFill>
                  <a:srgbClr val="0D0D0D"/>
                </a:solidFill>
                <a:effectLst/>
                <a:latin typeface="Times New Roman" pitchFamily="18" charset="0"/>
                <a:cs typeface="Times New Roman" pitchFamily="18" charset="0"/>
              </a:rPr>
              <a:t>User Education and Awareness</a:t>
            </a:r>
            <a:r>
              <a:rPr lang="en-US" sz="1600" b="0" i="0" dirty="0">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600" b="1" i="0" dirty="0">
                <a:solidFill>
                  <a:srgbClr val="0D0D0D"/>
                </a:solidFill>
                <a:effectLst/>
                <a:latin typeface="Times New Roman" pitchFamily="18" charset="0"/>
                <a:cs typeface="Times New Roman" pitchFamily="18" charset="0"/>
              </a:rPr>
              <a:t>Implement Multi-factor Authentication (MFA)</a:t>
            </a:r>
            <a:r>
              <a:rPr lang="en-US" sz="1600" b="0" i="0" dirty="0">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600" b="1" i="0" dirty="0">
                <a:solidFill>
                  <a:srgbClr val="0D0D0D"/>
                </a:solidFill>
                <a:effectLst/>
                <a:latin typeface="Times New Roman" pitchFamily="18" charset="0"/>
                <a:cs typeface="Times New Roman" pitchFamily="18" charset="0"/>
              </a:rPr>
              <a:t>Regular Software Updates and Patch Management</a:t>
            </a:r>
            <a:r>
              <a:rPr lang="en-US" sz="1600" b="0" i="0" dirty="0">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600" b="1" i="0" dirty="0">
                <a:solidFill>
                  <a:srgbClr val="0D0D0D"/>
                </a:solidFill>
                <a:effectLst/>
                <a:latin typeface="Times New Roman" pitchFamily="18" charset="0"/>
                <a:cs typeface="Times New Roman" pitchFamily="18" charset="0"/>
              </a:rPr>
              <a:t>Network Monitoring and Intrusion Detection Systems (IDS)</a:t>
            </a:r>
            <a:r>
              <a:rPr lang="en-US" sz="1600" b="0" i="0" dirty="0">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algn="l"/>
            <a:r>
              <a:rPr lang="en-US" sz="2000" b="0" i="0" dirty="0">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Times New Roman" pitchFamily="18" charset="0"/>
                <a:cs typeface="Times New Roman" pitchFamily="18" charset="0"/>
              </a:rPr>
              <a:t>Define the Purpose</a:t>
            </a:r>
            <a:r>
              <a:rPr lang="en-US" sz="2000" b="0" i="0" dirty="0">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Times New Roman" pitchFamily="18" charset="0"/>
                <a:cs typeface="Times New Roman" pitchFamily="18" charset="0"/>
              </a:rPr>
              <a:t>Legal and Ethical Considerations</a:t>
            </a:r>
            <a:r>
              <a:rPr lang="en-US" sz="2000" b="0" i="0" dirty="0">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Times New Roman" pitchFamily="18" charset="0"/>
                <a:cs typeface="Times New Roman" pitchFamily="18" charset="0"/>
              </a:rPr>
              <a:t>Selecting the Right Keylogger</a:t>
            </a:r>
            <a:r>
              <a:rPr lang="en-US" sz="2000" b="0" i="0" dirty="0">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92857" lnSpcReduction="20000"/>
          </a:bodyPr>
          <a:lstStyle/>
          <a:p>
            <a:pPr marL="305435" indent="-305435"/>
            <a:r>
              <a:rPr lang="en-IN" sz="14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pPr algn="l"/>
            <a:r>
              <a:rPr lang="en-US" i="0" dirty="0">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lang="en-IN" dirty="0">
                <a:latin typeface="Times New Roman" pitchFamily="18" charset="0"/>
                <a:ea typeface="+mn-lt"/>
                <a:cs typeface="Times New Roman" pitchFamily="18" charset="0"/>
              </a:rPr>
              <a:t>.</a:t>
            </a:r>
            <a:endParaRPr lang="en-IN" dirty="0">
              <a:latin typeface="Times New Roman" pitchFamily="18" charset="0"/>
              <a:cs typeface="Times New Roman" pitchFamily="18" charset="0"/>
            </a:endParaRPr>
          </a:p>
          <a:p>
            <a:pPr marL="0" indent="0">
              <a:buNone/>
            </a:pPr>
            <a:r>
              <a:rPr lang="en-IN" sz="1400" b="1" dirty="0">
                <a:latin typeface="Times New Roman" pitchFamily="18" charset="0"/>
                <a:ea typeface="+mn-lt"/>
                <a:cs typeface="Times New Roman" pitchFamily="18" charset="0"/>
              </a:rPr>
              <a:t>        Training 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marL="324485" lvl="1" indent="0">
              <a:buNone/>
            </a:pPr>
            <a:r>
              <a:rPr lang="en-IN" sz="1400" b="1" dirty="0">
                <a:latin typeface="Times New Roman" pitchFamily="18" charset="0"/>
                <a:ea typeface="+mn-lt"/>
                <a:cs typeface="Times New Roman" pitchFamily="18" charset="0"/>
              </a:rPr>
              <a:t>Prediction Process:</a:t>
            </a:r>
            <a:endParaRPr lang="en-IN" sz="1400" dirty="0">
              <a:latin typeface="Times New Roman" pitchFamily="18" charset="0"/>
              <a:cs typeface="Times New Roman" pitchFamily="18" charset="0"/>
            </a:endParaRPr>
          </a:p>
          <a:p>
            <a:pPr marL="629920" lvl="1" indent="-305435"/>
            <a:r>
              <a:rPr lang="en-US" b="0" i="0" dirty="0">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2097153" name="Content Placeholder 3"/>
          <p:cNvPicPr>
            <a:picLocks noGrp="1" noChangeAspect="1"/>
          </p:cNvPicPr>
          <p:nvPr>
            <p:ph idx="1"/>
          </p:nvPr>
        </p:nvPicPr>
        <p:blipFill rotWithShape="1">
          <a:blip r:embed="rId2"/>
          <a:srcRect l="26155" t="1346" r="1903" b="6262"/>
          <a:stretch>
            <a:fillRect/>
          </a:stretch>
        </p:blipFill>
        <p:spPr>
          <a:xfrm>
            <a:off x="1888065" y="1409700"/>
            <a:ext cx="5977467" cy="431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Autofit/>
          </a:bodyPr>
          <a:lstStyle/>
          <a:p>
            <a:r>
              <a:rPr lang="en-US" sz="3200" dirty="0">
                <a:solidFill>
                  <a:srgbClr val="00B0F0"/>
                </a:solidFill>
              </a:rPr>
              <a:t>CONCLUSION</a:t>
            </a:r>
          </a:p>
        </p:txBody>
      </p:sp>
      <p:sp>
        <p:nvSpPr>
          <p:cNvPr id="1048607" name="Content Placeholder 2"/>
          <p:cNvSpPr>
            <a:spLocks noGrp="1"/>
          </p:cNvSpPr>
          <p:nvPr>
            <p:ph idx="1"/>
          </p:nvPr>
        </p:nvSpPr>
        <p:spPr/>
        <p:txBody>
          <a:bodyPr/>
          <a:lstStyle/>
          <a:p>
            <a:r>
              <a:rPr lang="en-US" sz="2400" dirty="0">
                <a:solidFill>
                  <a:srgbClr val="0D0D0D"/>
                </a:solidFill>
                <a:latin typeface="Söhne"/>
              </a:rPr>
              <a:t>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lang="en-US" sz="2400" dirty="0" err="1">
                <a:solidFill>
                  <a:srgbClr val="0D0D0D"/>
                </a:solidFill>
                <a:latin typeface="Times New Roman" pitchFamily="18" charset="0"/>
                <a:cs typeface="Times New Roman" pitchFamily="18" charset="0"/>
              </a:rPr>
              <a:t>keyloggers</a:t>
            </a:r>
            <a:r>
              <a:rPr lang="en-US" sz="2400" dirty="0">
                <a:solidFill>
                  <a:srgbClr val="0D0D0D"/>
                </a:solidFill>
                <a:latin typeface="Times New Roman" pitchFamily="18" charset="0"/>
                <a:cs typeface="Times New Roman" pitchFamily="18" charset="0"/>
              </a:rPr>
              <a:t> and maintaining overall </a:t>
            </a:r>
            <a:r>
              <a:rPr lang="en-US" sz="2400" dirty="0" err="1">
                <a:solidFill>
                  <a:srgbClr val="0D0D0D"/>
                </a:solidFill>
                <a:latin typeface="Times New Roman" pitchFamily="18" charset="0"/>
                <a:cs typeface="Times New Roman" pitchFamily="18" charset="0"/>
              </a:rPr>
              <a:t>cybersecurity</a:t>
            </a:r>
            <a:r>
              <a:rPr lang="en-US" sz="2400" dirty="0">
                <a:solidFill>
                  <a:srgbClr val="0D0D0D"/>
                </a:solidFill>
                <a:latin typeface="Times New Roman" pitchFamily="18" charset="0"/>
                <a:cs typeface="Times New Roman" pitchFamily="18" charset="0"/>
              </a:rPr>
              <a:t>.</a:t>
            </a:r>
            <a:endParaRPr lang="en-IN" sz="2400"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normAutofit/>
          </a:bodyPr>
          <a:lstStyle/>
          <a:p>
            <a:pPr marL="0" indent="0">
              <a:buNone/>
            </a:pPr>
            <a:endParaRPr lang="en-US" sz="2400" b="1" dirty="0">
              <a:latin typeface="Times New Roman" pitchFamily="18" charset="0"/>
              <a:cs typeface="Times New Roman" pitchFamily="18" charset="0"/>
            </a:endParaRPr>
          </a:p>
          <a:p>
            <a:pPr marL="305435" indent="-305435"/>
            <a:r>
              <a:rPr lang="en-US" sz="2400" b="0" i="0" dirty="0">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marL="305435" indent="-305435"/>
            <a:r>
              <a:rPr lang="en-US" sz="2400" dirty="0">
                <a:solidFill>
                  <a:srgbClr val="0D0D0D"/>
                </a:solidFill>
                <a:latin typeface="Times New Roman" pitchFamily="18" charset="0"/>
                <a:cs typeface="Times New Roman" pitchFamily="18" charset="0"/>
              </a:rPr>
              <a:t>T</a:t>
            </a:r>
            <a:r>
              <a:rPr lang="en-US" sz="2400" b="0" i="0" dirty="0">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lang="en-US" sz="2400" dirty="0">
              <a:latin typeface="Times New Roman" pitchFamily="18" charset="0"/>
              <a:cs typeface="Times New Roman" pitchFamily="18" charset="0"/>
            </a:endParaRPr>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CDB37F-8AAA-4715-9BEB-341CFAE406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1133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KEYLOGGER AND SECURITY</vt:lpstr>
      <vt:lpstr>    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cp:revision>
  <dcterms:created xsi:type="dcterms:W3CDTF">2021-05-25T18:50:10Z</dcterms:created>
  <dcterms:modified xsi:type="dcterms:W3CDTF">2024-05-09T08:28:43Z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ffeb6060ebe746b1a0305da3d44597b3</vt:lpwstr>
  </property>
</Properties>
</file>