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300" y="-3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viewProps" Target="viewProps.xml" /><Relationship Id="rId3" Type="http://schemas.openxmlformats.org/officeDocument/2006/relationships/customXml" Target="../customXml/item3.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presProps" Target="presProps.xml" /><Relationship Id="rId2" Type="http://schemas.openxmlformats.org/officeDocument/2006/relationships/customXml" Target="../customXml/item2.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5" Type="http://schemas.openxmlformats.org/officeDocument/2006/relationships/slide" Target="slides/slide1.xml" /><Relationship Id="rId15" Type="http://schemas.openxmlformats.org/officeDocument/2006/relationships/slide" Target="slides/slide11.xml" /><Relationship Id="rId10" Type="http://schemas.openxmlformats.org/officeDocument/2006/relationships/slide" Target="slides/slide6.xml" /><Relationship Id="rId19" Type="http://schemas.openxmlformats.org/officeDocument/2006/relationships/theme" Target="theme/theme1.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4/4/2024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4/4/2024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 AND SECURITY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endParaRPr lang="en-US" sz="3200" b="1" dirty="0">
              <a:solidFill>
                <a:schemeClr val="accent1">
                  <a:lumMod val="75000"/>
                </a:schemeClr>
              </a:solidFill>
              <a:latin typeface="Arial"/>
              <a:cs typeface="Arial"/>
            </a:endParaRPr>
          </a:p>
        </p:txBody>
      </p:sp>
      <p:sp>
        <p:nvSpPr>
          <p:cNvPr id="4" name="TextBox 3">
            <a:extLst>
              <a:ext uri="{C183D7F6-B498-43B3-948B-1728B52AA6E4}">
                <adec:decorative xmlns:adec="http://schemas.microsoft.com/office/drawing/2017/decorative" val="0"/>
              </a:ext>
            </a:extLst>
          </p:cNvPr>
          <p:cNvSpPr txBox="1"/>
          <p:nvPr/>
        </p:nvSpPr>
        <p:spPr>
          <a:xfrm>
            <a:off x="2668773" y="4586365"/>
            <a:ext cx="8428940"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GB" sz="2000" b="1" dirty="0">
                <a:solidFill>
                  <a:schemeClr val="accent1">
                    <a:lumMod val="75000"/>
                  </a:schemeClr>
                </a:solidFill>
                <a:latin typeface="Arial"/>
                <a:cs typeface="Arial"/>
              </a:rPr>
              <a:t>S. </a:t>
            </a:r>
            <a:r>
              <a:rPr lang="en-GB" sz="2000" b="1" dirty="0" err="1">
                <a:solidFill>
                  <a:schemeClr val="accent1">
                    <a:lumMod val="75000"/>
                  </a:schemeClr>
                </a:solidFill>
                <a:latin typeface="Arial"/>
                <a:cs typeface="Arial"/>
              </a:rPr>
              <a:t>Rajalakshmi</a:t>
            </a:r>
            <a:endParaRPr lang="en-GB" sz="2000" b="1" dirty="0">
              <a:solidFill>
                <a:schemeClr val="accent1">
                  <a:lumMod val="75000"/>
                </a:schemeClr>
              </a:solidFill>
              <a:latin typeface="Arial"/>
              <a:cs typeface="Arial"/>
            </a:endParaRPr>
          </a:p>
          <a:p>
            <a:r>
              <a:rPr lang="en-GB" sz="2000" b="1" dirty="0" err="1">
                <a:solidFill>
                  <a:schemeClr val="accent1">
                    <a:lumMod val="75000"/>
                  </a:schemeClr>
                </a:solidFill>
                <a:latin typeface="Arial"/>
                <a:cs typeface="Arial"/>
              </a:rPr>
              <a:t>M.P.Nachimuthu</a:t>
            </a:r>
            <a:r>
              <a:rPr lang="en-GB" sz="2000" b="1" dirty="0">
                <a:solidFill>
                  <a:schemeClr val="accent1">
                    <a:lumMod val="75000"/>
                  </a:schemeClr>
                </a:solidFill>
                <a:latin typeface="Arial"/>
                <a:cs typeface="Arial"/>
              </a:rPr>
              <a:t> </a:t>
            </a:r>
            <a:r>
              <a:rPr lang="en-GB" sz="2000" b="1" dirty="0" err="1">
                <a:solidFill>
                  <a:schemeClr val="accent1">
                    <a:lumMod val="75000"/>
                  </a:schemeClr>
                </a:solidFill>
                <a:latin typeface="Arial"/>
                <a:cs typeface="Arial"/>
              </a:rPr>
              <a:t>M.Jaganathan</a:t>
            </a:r>
            <a:r>
              <a:rPr lang="en-GB" sz="2000" b="1">
                <a:solidFill>
                  <a:schemeClr val="accent1">
                    <a:lumMod val="75000"/>
                  </a:schemeClr>
                </a:solidFill>
                <a:latin typeface="Arial"/>
                <a:cs typeface="Arial"/>
              </a:rPr>
              <a:t> Engineering college</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algn="l">
              <a:buFont typeface="Arial" panose="020B0604020202020204" pitchFamily="34" charset="0"/>
              <a:buChar char="•"/>
            </a:pPr>
            <a:r>
              <a:rPr lang="en-US" sz="2400" b="0" i="0" dirty="0">
                <a:solidFill>
                  <a:srgbClr val="0D0D0D"/>
                </a:solidFill>
                <a:effectLst/>
                <a:latin typeface="Söhne"/>
              </a:rPr>
              <a:t>Websites like </a:t>
            </a:r>
            <a:r>
              <a:rPr lang="en-US" sz="2400" b="0" i="0" dirty="0" err="1">
                <a:solidFill>
                  <a:srgbClr val="0D0D0D"/>
                </a:solidFill>
                <a:effectLst/>
                <a:latin typeface="Söhne"/>
              </a:rPr>
              <a:t>SecurityFocus</a:t>
            </a:r>
            <a:r>
              <a:rPr lang="en-US" sz="2400" b="0" i="0" dirty="0">
                <a:solidFill>
                  <a:srgbClr val="0D0D0D"/>
                </a:solidFill>
                <a:effectLst/>
                <a:latin typeface="Söhne"/>
              </a:rPr>
              <a:t>, SANS Institute, and Krebs on Security often cover security-related topics, including keyloggers and ways to protect against them.</a:t>
            </a:r>
          </a:p>
          <a:p>
            <a:pPr algn="l">
              <a:buFont typeface="Arial" panose="020B0604020202020204" pitchFamily="34" charset="0"/>
              <a:buChar char="•"/>
            </a:pPr>
            <a:r>
              <a:rPr lang="en-US" sz="2400" b="0" i="0" dirty="0">
                <a:solidFill>
                  <a:srgbClr val="0D0D0D"/>
                </a:solidFill>
                <a:effectLst/>
                <a:latin typeface="Söhne"/>
              </a:rPr>
              <a:t>Blogs and forums dedicated to cybersecurity, such as Reddit's r/</a:t>
            </a:r>
            <a:r>
              <a:rPr lang="en-US" sz="2400" b="0" i="0" dirty="0" err="1">
                <a:solidFill>
                  <a:srgbClr val="0D0D0D"/>
                </a:solidFill>
                <a:effectLst/>
                <a:latin typeface="Söhne"/>
              </a:rPr>
              <a:t>netsec</a:t>
            </a:r>
            <a:r>
              <a:rPr lang="en-US" sz="2400" b="0" i="0" dirty="0">
                <a:solidFill>
                  <a:srgbClr val="0D0D0D"/>
                </a:solidFill>
                <a:effectLst/>
                <a:latin typeface="Söhne"/>
              </a:rPr>
              <a:t>, often have discussions and resources on keyloggers and security best practices.</a:t>
            </a:r>
          </a:p>
          <a:p>
            <a:pPr algn="l">
              <a:buFont typeface="Arial" panose="020B0604020202020204" pitchFamily="34" charset="0"/>
              <a:buChar char="•"/>
            </a:pPr>
            <a:r>
              <a:rPr lang="en-IN" sz="2400" b="0" i="0" dirty="0">
                <a:solidFill>
                  <a:srgbClr val="0D0D0D"/>
                </a:solidFill>
                <a:effectLst/>
                <a:latin typeface="Söhne"/>
              </a:rPr>
              <a:t>Look into reputable anti-keylogger software solutions such as </a:t>
            </a:r>
            <a:r>
              <a:rPr lang="en-IN" sz="2400" b="0" i="0" dirty="0" err="1">
                <a:solidFill>
                  <a:srgbClr val="0D0D0D"/>
                </a:solidFill>
                <a:effectLst/>
                <a:latin typeface="Söhne"/>
              </a:rPr>
              <a:t>SpyShelter</a:t>
            </a:r>
            <a:r>
              <a:rPr lang="en-IN" sz="2400" b="0" i="0" dirty="0">
                <a:solidFill>
                  <a:srgbClr val="0D0D0D"/>
                </a:solidFill>
                <a:effectLst/>
                <a:latin typeface="Söhne"/>
              </a:rPr>
              <a:t>, </a:t>
            </a:r>
            <a:r>
              <a:rPr lang="en-IN" sz="2400" b="0" i="0" dirty="0" err="1">
                <a:solidFill>
                  <a:srgbClr val="0D0D0D"/>
                </a:solidFill>
                <a:effectLst/>
                <a:latin typeface="Söhne"/>
              </a:rPr>
              <a:t>Zemana</a:t>
            </a:r>
            <a:r>
              <a:rPr lang="en-IN" sz="2400" b="0" i="0" dirty="0">
                <a:solidFill>
                  <a:srgbClr val="0D0D0D"/>
                </a:solidFill>
                <a:effectLst/>
                <a:latin typeface="Söhne"/>
              </a:rPr>
              <a:t> </a:t>
            </a:r>
            <a:r>
              <a:rPr lang="en-IN" sz="2400" b="0" i="0" dirty="0" err="1">
                <a:solidFill>
                  <a:srgbClr val="0D0D0D"/>
                </a:solidFill>
                <a:effectLst/>
                <a:latin typeface="Söhne"/>
              </a:rPr>
              <a:t>AntiLogger</a:t>
            </a:r>
            <a:r>
              <a:rPr lang="en-IN" sz="2400" b="0" i="0" dirty="0">
                <a:solidFill>
                  <a:srgbClr val="0D0D0D"/>
                </a:solidFill>
                <a:effectLst/>
                <a:latin typeface="Söhne"/>
              </a:rPr>
              <a:t>, and </a:t>
            </a:r>
            <a:r>
              <a:rPr lang="en-IN" sz="2400" b="0" i="0" dirty="0" err="1">
                <a:solidFill>
                  <a:srgbClr val="0D0D0D"/>
                </a:solidFill>
                <a:effectLst/>
                <a:latin typeface="Söhne"/>
              </a:rPr>
              <a:t>KeyScrambler</a:t>
            </a:r>
            <a:r>
              <a:rPr lang="en-IN" sz="2400" b="0" i="0" dirty="0">
                <a:solidFill>
                  <a:srgbClr val="0D0D0D"/>
                </a:solidFill>
                <a:effectLst/>
                <a:latin typeface="Söhne"/>
              </a:rPr>
              <a:t>. These tools can help prevent keyloggers from capturing sensitive information.</a:t>
            </a:r>
            <a:r>
              <a:rPr lang="en-IN" sz="2400" dirty="0">
                <a:solidFill>
                  <a:srgbClr val="0F0F0F"/>
                </a:solidFill>
                <a:ea typeface="+mn-lt"/>
                <a:cs typeface="+mn-lt"/>
              </a:rPr>
              <a:t>.</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algn="l"/>
            <a:r>
              <a:rPr lang="en-US" b="0" i="0" dirty="0">
                <a:solidFill>
                  <a:srgbClr val="0D0D0D"/>
                </a:solidFill>
                <a:effectLst/>
                <a:latin typeface="Söhne"/>
              </a:rPr>
              <a:t>In today's digital age, where much of our personal and professional lives are conducted online, security is paramount. One of the significant threats to security is the presence of keyloggers. A keylogger is a malicious software or hardware that records keystrokes made by a user on a computer or mobile device. These keystrokes can include sensitive information such as passwords, credit card numbers, and other confidential data.</a:t>
            </a:r>
          </a:p>
          <a:p>
            <a:pPr algn="l"/>
            <a:r>
              <a:rPr lang="en-US" b="0" i="0" dirty="0">
                <a:solidFill>
                  <a:srgbClr val="0D0D0D"/>
                </a:solidFill>
                <a:effectLst/>
                <a:latin typeface="Söhne"/>
              </a:rPr>
              <a:t>The challenge is to address the threat posed by keyloggers and enhance security measures to protect against their infiltration and exploitation. This problem statement encompasses several key aspects:</a:t>
            </a:r>
          </a:p>
          <a:p>
            <a:pPr algn="l">
              <a:buFont typeface="+mj-lt"/>
              <a:buAutoNum type="arabicPeriod"/>
            </a:pPr>
            <a:r>
              <a:rPr lang="en-US" b="1" i="0" dirty="0">
                <a:solidFill>
                  <a:srgbClr val="0D0D0D"/>
                </a:solidFill>
                <a:effectLst/>
                <a:latin typeface="Söhne"/>
              </a:rPr>
              <a:t>Detection and Prevention:</a:t>
            </a:r>
            <a:endParaRPr lang="en-US" b="0" i="0" dirty="0">
              <a:solidFill>
                <a:srgbClr val="0D0D0D"/>
              </a:solidFill>
              <a:effectLst/>
              <a:latin typeface="Söhne"/>
            </a:endParaRPr>
          </a:p>
          <a:p>
            <a:pPr marL="742950" lvl="1" indent="-285750" algn="l">
              <a:buFont typeface="+mj-lt"/>
              <a:buAutoNum type="arabicPeriod"/>
            </a:pPr>
            <a:r>
              <a:rPr lang="en-US" b="0" i="0" dirty="0">
                <a:solidFill>
                  <a:srgbClr val="0D0D0D"/>
                </a:solidFill>
                <a:effectLst/>
                <a:latin typeface="Söhne"/>
              </a:rPr>
              <a:t>Develop robust methods for detecting the presence of keyloggers on various platforms, including computers, smartphones, and other connected devices.</a:t>
            </a:r>
          </a:p>
          <a:p>
            <a:pPr marL="742950" lvl="1" indent="-285750" algn="l">
              <a:buFont typeface="+mj-lt"/>
              <a:buAutoNum type="arabicPeriod"/>
            </a:pPr>
            <a:r>
              <a:rPr lang="en-US" b="0" i="0" dirty="0">
                <a:solidFill>
                  <a:srgbClr val="0D0D0D"/>
                </a:solidFill>
                <a:effectLst/>
                <a:latin typeface="Söhne"/>
              </a:rPr>
              <a:t>Implement preventive measures to stop keyloggers from installing or executing on systems.</a:t>
            </a:r>
          </a:p>
          <a:p>
            <a:pPr algn="l">
              <a:buFont typeface="+mj-lt"/>
              <a:buAutoNum type="arabicPeriod"/>
            </a:pPr>
            <a:r>
              <a:rPr lang="en-US" b="1" i="0" dirty="0">
                <a:solidFill>
                  <a:srgbClr val="0D0D0D"/>
                </a:solidFill>
                <a:effectLst/>
                <a:latin typeface="Söhne"/>
              </a:rPr>
              <a:t>User Education and Awareness:</a:t>
            </a:r>
            <a:endParaRPr lang="en-US" b="0" i="0" dirty="0">
              <a:solidFill>
                <a:srgbClr val="0D0D0D"/>
              </a:solidFill>
              <a:effectLst/>
              <a:latin typeface="Söhne"/>
            </a:endParaRPr>
          </a:p>
          <a:p>
            <a:pPr marL="742950" lvl="1" indent="-285750" algn="l">
              <a:buFont typeface="+mj-lt"/>
              <a:buAutoNum type="arabicPeriod"/>
            </a:pPr>
            <a:r>
              <a:rPr lang="en-US" b="0" i="0" dirty="0">
                <a:solidFill>
                  <a:srgbClr val="0D0D0D"/>
                </a:solidFill>
                <a:effectLst/>
                <a:latin typeface="Söhne"/>
              </a:rPr>
              <a:t>Educate users about the risks associated with keyloggers and how they can inadvertently install them.</a:t>
            </a:r>
          </a:p>
          <a:p>
            <a:pPr marL="742950" lvl="1" indent="-285750" algn="l">
              <a:buFont typeface="+mj-lt"/>
              <a:buAutoNum type="arabicPeriod"/>
            </a:pPr>
            <a:r>
              <a:rPr lang="en-US" b="0" i="0" dirty="0">
                <a:solidFill>
                  <a:srgbClr val="0D0D0D"/>
                </a:solidFill>
                <a:effectLst/>
                <a:latin typeface="Söhne"/>
              </a:rPr>
              <a:t>Raise awareness about safe computing practices to minimize the likelihood of falling victim to keylogger attacks.</a:t>
            </a:r>
          </a:p>
          <a:p>
            <a:pPr marL="305435" indent="-305435"/>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endParaRPr lang="en-IN" sz="1200" b="1" dirty="0">
              <a:latin typeface="Calibri"/>
              <a:cs typeface="Calibri"/>
            </a:endParaRPr>
          </a:p>
          <a:p>
            <a:pPr algn="l"/>
            <a:r>
              <a:rPr lang="en-US" sz="1200" b="0" i="0" dirty="0">
                <a:solidFill>
                  <a:srgbClr val="0D0D0D"/>
                </a:solidFill>
                <a:effectLst/>
                <a:latin typeface="Söhne"/>
              </a:rPr>
              <a:t>Implementing a keylogger as a security measure raises ethical and legal concerns, as it involves monitoring users' keystrokes without their consent, which could violate privacy laws and policies. However, if you are seeking a solution to enhance security without infringing on privacy, there are several alternatives you can consider:</a:t>
            </a:r>
          </a:p>
          <a:p>
            <a:pPr algn="l">
              <a:buFont typeface="+mj-lt"/>
              <a:buAutoNum type="arabicPeriod"/>
            </a:pPr>
            <a:r>
              <a:rPr lang="en-US" sz="1200" b="1" i="0" dirty="0">
                <a:solidFill>
                  <a:srgbClr val="0D0D0D"/>
                </a:solidFill>
                <a:effectLst/>
                <a:latin typeface="Söhne"/>
              </a:rPr>
              <a:t>Endpoint Security Software</a:t>
            </a:r>
            <a:r>
              <a:rPr lang="en-US" sz="1200" b="0" i="0" dirty="0">
                <a:solidFill>
                  <a:srgbClr val="0D0D0D"/>
                </a:solidFill>
                <a:effectLst/>
                <a:latin typeface="Söhne"/>
              </a:rPr>
              <a:t>: Invest in reputable endpoint security solutions that offer features like anti-malware, intrusion detection, and data loss prevention. These tools can help protect against various threats, including keyloggers, without compromising user privacy.</a:t>
            </a:r>
          </a:p>
          <a:p>
            <a:pPr algn="l">
              <a:buFont typeface="+mj-lt"/>
              <a:buAutoNum type="arabicPeriod"/>
            </a:pPr>
            <a:r>
              <a:rPr lang="en-US" sz="1200" b="1" i="0" dirty="0">
                <a:solidFill>
                  <a:srgbClr val="0D0D0D"/>
                </a:solidFill>
                <a:effectLst/>
                <a:latin typeface="Söhne"/>
              </a:rPr>
              <a:t>User Education and Awareness</a:t>
            </a:r>
            <a:r>
              <a:rPr lang="en-US" sz="1200" b="0" i="0" dirty="0">
                <a:solidFill>
                  <a:srgbClr val="0D0D0D"/>
                </a:solidFill>
                <a:effectLst/>
                <a:latin typeface="Söhne"/>
              </a:rPr>
              <a:t>: Educate users about the risks associated with downloading and installing software from untrusted sources. Encourage them to practice good cybersecurity habits, such as using strong, unique passwords and being cautious when clicking on links or downloading attachments.</a:t>
            </a:r>
          </a:p>
          <a:p>
            <a:pPr algn="l">
              <a:buFont typeface="+mj-lt"/>
              <a:buAutoNum type="arabicPeriod"/>
            </a:pPr>
            <a:r>
              <a:rPr lang="en-US" sz="1200" b="1" i="0" dirty="0">
                <a:solidFill>
                  <a:srgbClr val="0D0D0D"/>
                </a:solidFill>
                <a:effectLst/>
                <a:latin typeface="Söhne"/>
              </a:rPr>
              <a:t>Implement Multi-factor Authentication (MFA)</a:t>
            </a:r>
            <a:r>
              <a:rPr lang="en-US" sz="1200" b="0" i="0" dirty="0">
                <a:solidFill>
                  <a:srgbClr val="0D0D0D"/>
                </a:solidFill>
                <a:effectLst/>
                <a:latin typeface="Söhne"/>
              </a:rPr>
              <a:t>: Require users to provide multiple forms of authentication, such as a password and a one-time code sent to their mobile device, before accessing sensitive systems or data. MFA adds an extra layer of security and can help mitigate the risk of unauthorized access, even if a password is compromised.</a:t>
            </a:r>
          </a:p>
          <a:p>
            <a:pPr algn="l">
              <a:buFont typeface="+mj-lt"/>
              <a:buAutoNum type="arabicPeriod"/>
            </a:pPr>
            <a:r>
              <a:rPr lang="en-US" sz="1200" b="1" i="0" dirty="0">
                <a:solidFill>
                  <a:srgbClr val="0D0D0D"/>
                </a:solidFill>
                <a:effectLst/>
                <a:latin typeface="Söhne"/>
              </a:rPr>
              <a:t>Regular Software Updates and Patch Management</a:t>
            </a:r>
            <a:r>
              <a:rPr lang="en-US" sz="1200" b="0" i="0" dirty="0">
                <a:solidFill>
                  <a:srgbClr val="0D0D0D"/>
                </a:solidFill>
                <a:effectLst/>
                <a:latin typeface="Söhne"/>
              </a:rPr>
              <a:t>: Keep all software, including operating systems, web browsers, and security software, up to date with the latest security patches and updates. Vulnerabilities in software can be exploited by attackers to install keyloggers and other malware.</a:t>
            </a:r>
          </a:p>
          <a:p>
            <a:pPr algn="l">
              <a:buFont typeface="+mj-lt"/>
              <a:buAutoNum type="arabicPeriod"/>
            </a:pPr>
            <a:r>
              <a:rPr lang="en-US" sz="1200" b="1" i="0" dirty="0">
                <a:solidFill>
                  <a:srgbClr val="0D0D0D"/>
                </a:solidFill>
                <a:effectLst/>
                <a:latin typeface="Söhne"/>
              </a:rPr>
              <a:t>Network Monitoring and Intrusion Detection Systems (IDS)</a:t>
            </a:r>
            <a:r>
              <a:rPr lang="en-US" sz="1200" b="0" i="0" dirty="0">
                <a:solidFill>
                  <a:srgbClr val="0D0D0D"/>
                </a:solidFill>
                <a:effectLst/>
                <a:latin typeface="Söhne"/>
              </a:rPr>
              <a:t>: Deploy network monitoring tools and IDS to detect suspicious activities, such as unusual network traffic or unauthorized access attempts. These systems can help identify potential security threats before they cause significant harm.</a:t>
            </a: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algn="l"/>
            <a:r>
              <a:rPr lang="en-US" sz="2000" b="0" i="0" dirty="0">
                <a:solidFill>
                  <a:srgbClr val="0D0D0D"/>
                </a:solidFill>
                <a:effectLst/>
                <a:latin typeface="Söhne"/>
              </a:rPr>
              <a:t>Implementing a keylogger as part of a security system requires careful consideration of ethical and legal implications, as well as ensuring it is used responsibly and within the bounds of privacy laws. Here's a general approach to integrating a keylogger into a security system:</a:t>
            </a:r>
          </a:p>
          <a:p>
            <a:pPr algn="l">
              <a:buFont typeface="+mj-lt"/>
              <a:buAutoNum type="arabicPeriod"/>
            </a:pPr>
            <a:r>
              <a:rPr lang="en-US" sz="2000" b="1" i="0" dirty="0">
                <a:solidFill>
                  <a:srgbClr val="0D0D0D"/>
                </a:solidFill>
                <a:effectLst/>
                <a:latin typeface="Söhne"/>
              </a:rPr>
              <a:t>Define the Purpose</a:t>
            </a:r>
            <a:r>
              <a:rPr lang="en-US" sz="2000" b="0" i="0" dirty="0">
                <a:solidFill>
                  <a:srgbClr val="0D0D0D"/>
                </a:solidFill>
                <a:effectLst/>
                <a:latin typeface="Söhne"/>
              </a:rPr>
              <a:t>: Determine the specific reasons for integrating a keylogger into the security system. Common purposes include monitoring employee activity, detecting unauthorized access, or investigating security breaches.</a:t>
            </a:r>
          </a:p>
          <a:p>
            <a:pPr algn="l">
              <a:buFont typeface="+mj-lt"/>
              <a:buAutoNum type="arabicPeriod"/>
            </a:pPr>
            <a:r>
              <a:rPr lang="en-US" sz="2000" b="1" i="0" dirty="0">
                <a:solidFill>
                  <a:srgbClr val="0D0D0D"/>
                </a:solidFill>
                <a:effectLst/>
                <a:latin typeface="Söhne"/>
              </a:rPr>
              <a:t>Legal and Ethical Considerations</a:t>
            </a:r>
            <a:r>
              <a:rPr lang="en-US" sz="2000" b="0" i="0" dirty="0">
                <a:solidFill>
                  <a:srgbClr val="0D0D0D"/>
                </a:solidFill>
                <a:effectLst/>
                <a:latin typeface="Söhne"/>
              </a:rPr>
              <a:t>: Ensure compliance with relevant laws and regulations regarding privacy and data monitoring. Obtain necessary consent from users if required by law and establish clear policies regarding acceptable use of the keylogger.</a:t>
            </a:r>
          </a:p>
          <a:p>
            <a:pPr algn="l">
              <a:buFont typeface="+mj-lt"/>
              <a:buAutoNum type="arabicPeriod"/>
            </a:pPr>
            <a:r>
              <a:rPr lang="en-US" sz="2000" b="1" i="0" dirty="0">
                <a:solidFill>
                  <a:srgbClr val="0D0D0D"/>
                </a:solidFill>
                <a:effectLst/>
                <a:latin typeface="Söhne"/>
              </a:rPr>
              <a:t>Selecting the Right Keylogger</a:t>
            </a:r>
            <a:r>
              <a:rPr lang="en-US" sz="2000" b="0" i="0" dirty="0">
                <a:solidFill>
                  <a:srgbClr val="0D0D0D"/>
                </a:solidFill>
                <a:effectLst/>
                <a:latin typeface="Söhne"/>
              </a:rPr>
              <a:t>: Choose a keylogger tool or develop one that meets the requirements of the security system. Consider factors such as compatibility with the target system, stealth capabilities, logging features, and encryption of logged data.</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fontScale="85000" lnSpcReduction="10000"/>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algn="l"/>
            <a:r>
              <a:rPr lang="en-US" i="0" dirty="0">
                <a:solidFill>
                  <a:srgbClr val="0D0D0D"/>
                </a:solidFill>
                <a:effectLst/>
                <a:latin typeface="Söhne"/>
              </a:rPr>
              <a:t>Keyloggers are tools used to capture keystrokes made on a computer or mobile device. While they can have legitimate purposes such as monitoring children's internet activity or employee behavior in a corporate setting, they are also frequently used for malicious activities like stealing passwords and sensitive information. Security algorithms and deployment techniques play a crucial role</a:t>
            </a:r>
          </a:p>
          <a:p>
            <a:pPr marL="305435" indent="-305435"/>
            <a:r>
              <a:rPr lang="en-IN" sz="1400" b="1" dirty="0">
                <a:ea typeface="+mn-lt"/>
                <a:cs typeface="+mn-lt"/>
              </a:rPr>
              <a:t>Data Input:</a:t>
            </a:r>
            <a:endParaRPr lang="en-IN" sz="1400" dirty="0"/>
          </a:p>
          <a:p>
            <a:pPr algn="l">
              <a:buFont typeface="Arial" panose="020B0604020202020204" pitchFamily="34" charset="0"/>
              <a:buChar char="•"/>
            </a:pPr>
            <a:r>
              <a:rPr lang="en-US" b="0" i="0" dirty="0">
                <a:solidFill>
                  <a:srgbClr val="0D0D0D"/>
                </a:solidFill>
                <a:effectLst/>
                <a:latin typeface="Söhne"/>
              </a:rPr>
              <a:t>When deploying systems that handle sensitive data input, it's essential to implement robust security measures to protect the confidentiality, integrity, and availability of the data.</a:t>
            </a:r>
          </a:p>
          <a:p>
            <a:pPr algn="l">
              <a:buFont typeface="Arial" panose="020B0604020202020204" pitchFamily="34" charset="0"/>
              <a:buChar char="•"/>
            </a:pPr>
            <a:r>
              <a:rPr lang="en-US" b="0" i="0" dirty="0">
                <a:solidFill>
                  <a:srgbClr val="0D0D0D"/>
                </a:solidFill>
                <a:effectLst/>
                <a:latin typeface="Söhne"/>
              </a:rPr>
              <a:t>Secure data input mechanisms should include features such as input validation, authentication, authorization, encryption of data in transit and at rest, and logging and monitoring of access and activities.</a:t>
            </a:r>
          </a:p>
          <a:p>
            <a:pPr algn="l">
              <a:buFont typeface="Arial" panose="020B0604020202020204" pitchFamily="34" charset="0"/>
              <a:buChar char="•"/>
            </a:pPr>
            <a:r>
              <a:rPr lang="en-US" b="0" i="0" dirty="0">
                <a:solidFill>
                  <a:srgbClr val="0D0D0D"/>
                </a:solidFill>
                <a:effectLst/>
                <a:latin typeface="Söhne"/>
              </a:rPr>
              <a:t>Deployment strategies should consider factors such as network architecture, data flow, user access controls, compliance requirements (e.g., GDPR, HIPAA), and threat modeling to identify potential risks and vulnerabilities</a:t>
            </a:r>
            <a:r>
              <a:rPr lang="en-IN" dirty="0">
                <a:ea typeface="+mn-lt"/>
                <a:cs typeface="+mn-lt"/>
              </a:rPr>
              <a:t>.</a:t>
            </a:r>
            <a:endParaRPr lang="en-IN" dirty="0"/>
          </a:p>
          <a:p>
            <a:pPr marL="0" indent="0">
              <a:buNone/>
            </a:pPr>
            <a:r>
              <a:rPr lang="en-IN" sz="1400" b="1" dirty="0">
                <a:ea typeface="+mn-lt"/>
                <a:cs typeface="+mn-lt"/>
              </a:rPr>
              <a:t>	Training Process:</a:t>
            </a:r>
            <a:endParaRPr lang="en-IN" sz="1400" dirty="0"/>
          </a:p>
          <a:p>
            <a:pPr marL="629920" lvl="1" indent="-305435"/>
            <a:r>
              <a:rPr lang="en-US" b="0" i="0" dirty="0">
                <a:solidFill>
                  <a:srgbClr val="0D0D0D"/>
                </a:solidFill>
                <a:effectLst/>
                <a:latin typeface="Söhne"/>
              </a:rPr>
              <a:t> Learn about different types of keyloggers, including software-based, hardware-based, and kernel-based keyloggers.</a:t>
            </a:r>
          </a:p>
          <a:p>
            <a:pPr marL="324485" lvl="1" indent="0">
              <a:buNone/>
            </a:pPr>
            <a:r>
              <a:rPr lang="en-IN" sz="1400" b="1" dirty="0">
                <a:ea typeface="+mn-lt"/>
                <a:cs typeface="+mn-lt"/>
              </a:rPr>
              <a:t>Prediction Process:</a:t>
            </a:r>
            <a:endParaRPr lang="en-IN" sz="1400" dirty="0"/>
          </a:p>
          <a:p>
            <a:pPr marL="629920" lvl="1" indent="-305435"/>
            <a:r>
              <a:rPr lang="en-US" b="0" i="0" dirty="0">
                <a:solidFill>
                  <a:srgbClr val="0D0D0D"/>
                </a:solidFill>
                <a:effectLst/>
                <a:latin typeface="Söhne"/>
              </a:rPr>
              <a:t>Predicting the deployment of keyloggers and security algorithms involves considering various factors such as technological advancements, cybersecurity trends, regulatory requirements, and threat landscapes.</a:t>
            </a:r>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a:extLst>
              <a:ext uri="{FF2B5EF4-FFF2-40B4-BE49-F238E27FC236}">
                <a16:creationId xmlns:a16="http://schemas.microsoft.com/office/drawing/2014/main" id="{F17B1296-97B7-2064-F7D3-5808F215618F}"/>
              </a:ext>
            </a:extLst>
          </p:cNvPr>
          <p:cNvPicPr>
            <a:picLocks noGrp="1" noChangeAspect="1"/>
          </p:cNvPicPr>
          <p:nvPr>
            <p:ph idx="1"/>
          </p:nvPr>
        </p:nvPicPr>
        <p:blipFill rotWithShape="1">
          <a:blip r:embed="rId2"/>
          <a:srcRect l="26155" t="1495" r="1903"/>
          <a:stretch/>
        </p:blipFill>
        <p:spPr>
          <a:xfrm>
            <a:off x="1888065" y="1416628"/>
            <a:ext cx="5977467" cy="4603749"/>
          </a:xfr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0" indent="0">
              <a:buNone/>
            </a:pPr>
            <a:r>
              <a:rPr lang="en-US" sz="2000" dirty="0">
                <a:solidFill>
                  <a:srgbClr val="0D0D0D"/>
                </a:solidFill>
                <a:latin typeface="Söhne"/>
              </a:rPr>
              <a:t>	</a:t>
            </a:r>
            <a:r>
              <a:rPr lang="en-US" sz="2000" b="0" i="0" dirty="0">
                <a:solidFill>
                  <a:srgbClr val="0D0D0D"/>
                </a:solidFill>
                <a:effectLst/>
                <a:latin typeface="Söhne"/>
              </a:rPr>
              <a:t>keyloggers represent a significant security threat, and it's essential for individuals and organizations to be vigilant in protecting against them. Employing robust security measures, staying informed about emerging threats, and educating users about best practices are crucial steps in mitigating the risks associated with keyloggers and maintaining overall cybersecurity</a:t>
            </a:r>
            <a:endParaRPr lang="en-IN" sz="2000" dirty="0"/>
          </a:p>
        </p:txBody>
      </p:sp>
      <p:sp>
        <p:nvSpPr>
          <p:cNvPr id="4" name="Rectangle 2">
            <a:extLst>
              <a:ext uri="{FF2B5EF4-FFF2-40B4-BE49-F238E27FC236}">
                <a16:creationId xmlns:a16="http://schemas.microsoft.com/office/drawing/2014/main" id="{A29D7FD8-C61F-FEDA-FFFC-ECD323CA7725}"/>
              </a:ext>
            </a:extLst>
          </p:cNvPr>
          <p:cNvSpPr>
            <a:spLocks noChangeArrowheads="1"/>
          </p:cNvSpPr>
          <p:nvPr/>
        </p:nvSpPr>
        <p:spPr bwMode="auto">
          <a:xfrm>
            <a:off x="0" y="0"/>
            <a:ext cx="366395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0D37C10C-5876-F756-67B4-48B0ABEDA6EF}"/>
              </a:ext>
            </a:extLst>
          </p:cNvPr>
          <p:cNvSpPr>
            <a:spLocks noChangeArrowheads="1"/>
          </p:cNvSpPr>
          <p:nvPr/>
        </p:nvSpPr>
        <p:spPr bwMode="auto">
          <a:xfrm>
            <a:off x="152401" y="196334"/>
            <a:ext cx="11887200"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4">
            <a:extLst>
              <a:ext uri="{FF2B5EF4-FFF2-40B4-BE49-F238E27FC236}">
                <a16:creationId xmlns:a16="http://schemas.microsoft.com/office/drawing/2014/main" id="{6BFA137A-979D-3F54-FBC9-0FBB674F4A26}"/>
              </a:ext>
            </a:extLst>
          </p:cNvPr>
          <p:cNvSpPr>
            <a:spLocks noChangeArrowheads="1"/>
          </p:cNvSpPr>
          <p:nvPr/>
        </p:nvSpPr>
        <p:spPr bwMode="auto">
          <a:xfrm>
            <a:off x="152400" y="152400"/>
            <a:ext cx="366395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1800" b="0" i="0" dirty="0">
                <a:solidFill>
                  <a:srgbClr val="0D0D0D"/>
                </a:solidFill>
                <a:effectLst/>
                <a:latin typeface="Georgia" panose="02040502050405020303" pitchFamily="18" charset="0"/>
              </a:rPr>
              <a:t>Keyloggers, both benign and malicious, have been a topic of interest in both cybersecurity and privacy discussions</a:t>
            </a:r>
          </a:p>
          <a:p>
            <a:pPr marL="305435" indent="-305435"/>
            <a:r>
              <a:rPr lang="en-US" sz="1800" dirty="0">
                <a:solidFill>
                  <a:srgbClr val="0D0D0D"/>
                </a:solidFill>
                <a:latin typeface="Georgia" panose="02040502050405020303" pitchFamily="18" charset="0"/>
              </a:rPr>
              <a:t>T</a:t>
            </a:r>
            <a:r>
              <a:rPr lang="en-US" sz="1800" b="0" i="0" dirty="0">
                <a:solidFill>
                  <a:srgbClr val="0D0D0D"/>
                </a:solidFill>
                <a:effectLst/>
                <a:latin typeface="Georgia" panose="02040502050405020303" pitchFamily="18" charset="0"/>
              </a:rPr>
              <a:t>he future of keyloggers and security will likely involve a combination of technological advancements, regulatory measures, and user education efforts to effectively mitigate the risks posed by these threats.</a:t>
            </a:r>
            <a:endParaRPr lang="en-US" sz="1800" dirty="0">
              <a:latin typeface="Georgia" panose="02040502050405020303" pitchFamily="18" charset="0"/>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customXml/itemProps3.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docProps/app.xml><?xml version="1.0" encoding="utf-8"?>
<Properties xmlns="http://schemas.openxmlformats.org/officeDocument/2006/extended-properties" xmlns:vt="http://schemas.openxmlformats.org/officeDocument/2006/docPropsVTypes">
  <Template>Future forward</Template>
  <TotalTime>8</TotalTime>
  <Words>1128</Words>
  <Application>Microsoft Office PowerPoint</Application>
  <PresentationFormat>Widescreen</PresentationFormat>
  <Paragraphs>61</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KEYLOGGER AND SECURITY</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Rajalakshmi S</cp:lastModifiedBy>
  <cp:revision>26</cp:revision>
  <dcterms:created xsi:type="dcterms:W3CDTF">2021-05-26T16:50:10Z</dcterms:created>
  <dcterms:modified xsi:type="dcterms:W3CDTF">2024-04-04T14:04:40Z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