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12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655360" y="19800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655360" y="44244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14421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874520" y="1980000"/>
            <a:ext cx="14421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389400" y="1980000"/>
            <a:ext cx="14421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14421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1874520" y="4424400"/>
            <a:ext cx="14421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3389400" y="4424400"/>
            <a:ext cx="14421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18556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2655360" y="1980000"/>
            <a:ext cx="218556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655360" y="1980000"/>
            <a:ext cx="218556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18556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655360" y="19800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655360" y="44244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2655360" y="19800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12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12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2655360" y="19800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2655360" y="44244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14421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874520" y="1980000"/>
            <a:ext cx="14421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389400" y="1980000"/>
            <a:ext cx="14421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14421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1874520" y="4424400"/>
            <a:ext cx="14421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3389400" y="4424400"/>
            <a:ext cx="14421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18556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655360" y="1980000"/>
            <a:ext cx="218556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655360" y="1980000"/>
            <a:ext cx="218556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18556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655360" y="19800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655360" y="44244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BE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655360" y="1980000"/>
            <a:ext cx="218556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12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B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BE" sz="1800" spc="-1" strike="noStrike">
                <a:latin typeface="Arial"/>
              </a:rPr>
              <a:t>Cliquez pour éditer le format du texte-titre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Cliquez pour éditer le format du plan de texte</a:t>
            </a:r>
            <a:endParaRPr b="0" lang="fr-B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800" spc="-1" strike="noStrike">
                <a:latin typeface="Arial"/>
              </a:rPr>
              <a:t>Second niveau de plan</a:t>
            </a:r>
            <a:endParaRPr b="0" lang="fr-B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400" spc="-1" strike="noStrike">
                <a:latin typeface="Arial"/>
              </a:rPr>
              <a:t>Troisième niveau de plan</a:t>
            </a:r>
            <a:endParaRPr b="0" lang="fr-B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2000" spc="-1" strike="noStrike">
                <a:latin typeface="Arial"/>
              </a:rPr>
              <a:t>Quatrième niveau de plan</a:t>
            </a:r>
            <a:endParaRPr b="0" lang="fr-B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Cinquième niveau de plan</a:t>
            </a:r>
            <a:endParaRPr b="0" lang="fr-B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Sixième niveau de plan</a:t>
            </a:r>
            <a:endParaRPr b="0" lang="fr-B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Septième niveau de plan</a:t>
            </a:r>
            <a:endParaRPr b="0" lang="fr-B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fr-BE" sz="1800" spc="-1" strike="noStrike">
                <a:latin typeface="Arial"/>
              </a:rPr>
              <a:t>Cliquez pour éditer le format du texte-titre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12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Cliquez pour éditer le format du plan de texte</a:t>
            </a:r>
            <a:endParaRPr b="0" lang="fr-B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800" spc="-1" strike="noStrike">
                <a:latin typeface="Arial"/>
              </a:rPr>
              <a:t>Second niveau de plan</a:t>
            </a:r>
            <a:endParaRPr b="0" lang="fr-B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Troisième niveau de plan</a:t>
            </a:r>
            <a:endParaRPr b="0" lang="fr-B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800" spc="-1" strike="noStrike">
                <a:latin typeface="Arial"/>
              </a:rPr>
              <a:t>Quatrième niveau de plan</a:t>
            </a:r>
            <a:endParaRPr b="0" lang="fr-B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Cinquième niveau de plan</a:t>
            </a:r>
            <a:endParaRPr b="0" lang="fr-B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Sixième niveau de plan</a:t>
            </a:r>
            <a:endParaRPr b="0" lang="fr-B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Septième niveau de plan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120" cy="22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Cliquez pour éditer le format du plan de texte</a:t>
            </a:r>
            <a:endParaRPr b="0" lang="fr-B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800" spc="-1" strike="noStrike">
                <a:latin typeface="Arial"/>
              </a:rPr>
              <a:t>Second niveau de plan</a:t>
            </a:r>
            <a:endParaRPr b="0" lang="fr-B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Troisième niveau de plan</a:t>
            </a:r>
            <a:endParaRPr b="0" lang="fr-B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800" spc="-1" strike="noStrike">
                <a:latin typeface="Arial"/>
              </a:rPr>
              <a:t>Quatrième niveau de plan</a:t>
            </a:r>
            <a:endParaRPr b="0" lang="fr-B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Cinquième niveau de plan</a:t>
            </a:r>
            <a:endParaRPr b="0" lang="fr-B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Sixième niveau de plan</a:t>
            </a:r>
            <a:endParaRPr b="0" lang="fr-B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Septième niveau de plan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120" cy="223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Cliquez pour éditer le format du plan de texte</a:t>
            </a:r>
            <a:endParaRPr b="0" lang="fr-BE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800" spc="-1" strike="noStrike">
                <a:latin typeface="Arial"/>
              </a:rPr>
              <a:t>Second niveau de plan</a:t>
            </a:r>
            <a:endParaRPr b="0" lang="fr-BE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Troisième niveau de plan</a:t>
            </a:r>
            <a:endParaRPr b="0" lang="fr-BE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BE" sz="1800" spc="-1" strike="noStrike">
                <a:latin typeface="Arial"/>
              </a:rPr>
              <a:t>Quatrième niveau de plan</a:t>
            </a:r>
            <a:endParaRPr b="0" lang="fr-BE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Cinquième niveau de plan</a:t>
            </a:r>
            <a:endParaRPr b="0" lang="fr-BE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Sixième niveau de plan</a:t>
            </a:r>
            <a:endParaRPr b="0" lang="fr-BE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1800" spc="-1" strike="noStrike">
                <a:latin typeface="Arial"/>
              </a:rPr>
              <a:t>Septième niveau de plan</a:t>
            </a:r>
            <a:endParaRPr b="0" lang="fr-BE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BE" sz="3200" spc="-1" strike="noStrike">
                <a:solidFill>
                  <a:srgbClr val="ffffff"/>
                </a:solidFill>
                <a:latin typeface="Source Sans Pro Black"/>
              </a:rPr>
              <a:t>MOOC – SOFTWARE TESTING : FUZZER</a:t>
            </a:r>
            <a:endParaRPr b="0" lang="fr-BE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fr-BE" sz="2200" spc="-1" strike="noStrike">
                <a:solidFill>
                  <a:srgbClr val="1c1c1c"/>
                </a:solidFill>
                <a:latin typeface="Source Sans Pro Light"/>
              </a:rPr>
              <a:t>Présentation du problème set – 4</a:t>
            </a:r>
            <a:endParaRPr b="0" lang="fr-BE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BE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fr-BE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fr-BE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fr-BE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fr-BE" sz="2200" spc="-1" strike="noStrike">
                <a:solidFill>
                  <a:srgbClr val="1c1c1c"/>
                </a:solidFill>
                <a:latin typeface="Source Sans Pro Light"/>
              </a:rPr>
              <a:t>	</a:t>
            </a:r>
            <a:r>
              <a:rPr b="0" lang="fr-BE" sz="2200" spc="-1" strike="noStrike">
                <a:solidFill>
                  <a:srgbClr val="1c1c1c"/>
                </a:solidFill>
                <a:latin typeface="Source Sans Pro Light"/>
              </a:rPr>
              <a:t>INNOCENT YÉ  </a:t>
            </a:r>
            <a:endParaRPr b="0" lang="fr-BE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fr-BE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BE" sz="3200" spc="-1" strike="noStrike">
                <a:solidFill>
                  <a:srgbClr val="ffffff"/>
                </a:solidFill>
                <a:latin typeface="Source Sans Pro Black"/>
              </a:rPr>
              <a:t>Tester PYTHON3 ?</a:t>
            </a:r>
            <a:endParaRPr b="0" lang="fr-BE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60000" y="1980000"/>
            <a:ext cx="447912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6670440" y="2376000"/>
            <a:ext cx="2617560" cy="1368000"/>
          </a:xfrm>
          <a:prstGeom prst="rect">
            <a:avLst/>
          </a:prstGeom>
          <a:ln>
            <a:noFill/>
          </a:ln>
        </p:spPr>
      </p:pic>
      <p:sp>
        <p:nvSpPr>
          <p:cNvPr id="88" name="CustomShape 3"/>
          <p:cNvSpPr/>
          <p:nvPr/>
        </p:nvSpPr>
        <p:spPr>
          <a:xfrm>
            <a:off x="5063760" y="4424400"/>
            <a:ext cx="447912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Shape 4"/>
          <p:cNvSpPr txBox="1"/>
          <p:nvPr/>
        </p:nvSpPr>
        <p:spPr>
          <a:xfrm>
            <a:off x="792000" y="1944000"/>
            <a:ext cx="5688000" cy="22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BE" sz="2800" spc="-1" strike="noStrike">
                <a:latin typeface="Arial"/>
              </a:rPr>
              <a:t>Tester la validité syntaxique du langage python</a:t>
            </a:r>
            <a:endParaRPr b="0" lang="fr-BE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fr-BE" sz="2800" spc="-1" strike="noStrike">
              <a:latin typeface="Arial"/>
            </a:endParaRPr>
          </a:p>
        </p:txBody>
      </p:sp>
      <p:sp>
        <p:nvSpPr>
          <p:cNvPr id="90" name="TextShape 5"/>
          <p:cNvSpPr txBox="1"/>
          <p:nvPr/>
        </p:nvSpPr>
        <p:spPr>
          <a:xfrm>
            <a:off x="1198440" y="3312000"/>
            <a:ext cx="5713560" cy="223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But :</a:t>
            </a:r>
            <a:endParaRPr b="0" lang="fr-B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2000" spc="-1" strike="noStrike">
                <a:latin typeface="Arial"/>
              </a:rPr>
              <a:t>Vérifier si </a:t>
            </a:r>
            <a:r>
              <a:rPr b="0" lang="fr-BE" sz="2000" spc="-1" strike="noStrike">
                <a:latin typeface="Arial"/>
              </a:rPr>
              <a:t>python3 </a:t>
            </a:r>
            <a:r>
              <a:rPr b="0" lang="fr-BE" sz="2000" spc="-1" strike="noStrike">
                <a:latin typeface="Arial"/>
              </a:rPr>
              <a:t>détecte des </a:t>
            </a:r>
            <a:r>
              <a:rPr b="0" lang="fr-BE" sz="2000" spc="-1" strike="noStrike">
                <a:latin typeface="Arial"/>
              </a:rPr>
              <a:t>erreurs </a:t>
            </a:r>
            <a:r>
              <a:rPr b="0" lang="fr-BE" sz="2000" spc="-1" strike="noStrike">
                <a:latin typeface="Arial"/>
              </a:rPr>
              <a:t>syntaxiques, </a:t>
            </a:r>
            <a:r>
              <a:rPr b="0" lang="fr-BE" sz="2000" spc="-1" strike="noStrike">
                <a:latin typeface="Arial"/>
              </a:rPr>
              <a:t>d’index, de </a:t>
            </a:r>
            <a:r>
              <a:rPr b="0" lang="fr-BE" sz="2000" spc="-1" strike="noStrike">
                <a:latin typeface="Arial"/>
              </a:rPr>
              <a:t>déclarations</a:t>
            </a:r>
            <a:r>
              <a:rPr b="0" lang="fr-BE" sz="3200" spc="-1" strike="noStrike">
                <a:latin typeface="Arial"/>
              </a:rPr>
              <a:t>  </a:t>
            </a:r>
            <a:endParaRPr b="0" lang="fr-BE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BE" sz="4400" spc="-1" strike="noStrike">
                <a:latin typeface="Arial"/>
              </a:rPr>
              <a:t>Sénario</a:t>
            </a:r>
            <a:endParaRPr b="0" lang="fr-BE" sz="4400" spc="-1" strike="noStrike"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360000" y="1980000"/>
            <a:ext cx="921600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Liste contenant plusieurs fichiers py</a:t>
            </a:r>
            <a:endParaRPr b="0" lang="fr-B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Fuzzing avec une dérivée du code de Bart Miller</a:t>
            </a:r>
            <a:endParaRPr b="0" lang="fr-B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Création d’un fichier py contenant la modification des fichiers py d’origine</a:t>
            </a:r>
            <a:endParaRPr b="0" lang="fr-B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Exécution du nouveau fichier py par python3</a:t>
            </a:r>
            <a:endParaRPr b="0" lang="fr-B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2 types de résultats : Succès et Échec de l’excution   </a:t>
            </a:r>
            <a:endParaRPr b="0" lang="fr-BE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BE" sz="3200" spc="-1" strike="noStrike">
                <a:solidFill>
                  <a:srgbClr val="ffffff"/>
                </a:solidFill>
                <a:latin typeface="Source Sans Pro Black"/>
              </a:rPr>
              <a:t>Premier fuzz</a:t>
            </a:r>
            <a:endParaRPr b="0" lang="fr-BE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447912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Première tentative de fuzz : ÉCHEC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Arrêt du processus après le premier test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Pourquoi ?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Fuzzfactor très élevé (Fuzzfactor=250)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Modification aléatoire non contrôlée et  très faible des fichiers pythons 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Le code python modifié s’exécute normalement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Instruction « process.terminate() »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fr-BE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063400" y="1800000"/>
            <a:ext cx="4479120" cy="223164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5063760" y="4424400"/>
            <a:ext cx="447912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Idées d’amélioration ?</a:t>
            </a:r>
            <a:endParaRPr b="0" lang="fr-B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Contrôler la modification des fichiers</a:t>
            </a:r>
            <a:endParaRPr b="0" lang="fr-B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Réduire le Fuzzfactor pour augmenter la modification des fichiers</a:t>
            </a:r>
            <a:endParaRPr b="0" lang="fr-BE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  <a:ea typeface="Noto Sans CJK SC"/>
              </a:rPr>
              <a:t>Supprimer l’instruction «</a:t>
            </a: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process.terminate() » </a:t>
            </a:r>
            <a:endParaRPr b="0" lang="fr-BE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BE" sz="3200" spc="-1" strike="noStrike">
                <a:solidFill>
                  <a:srgbClr val="ffffff"/>
                </a:solidFill>
                <a:latin typeface="Source Sans Pro Black"/>
              </a:rPr>
              <a:t>Deuxième fuzz</a:t>
            </a:r>
            <a:endParaRPr b="0" lang="fr-BE" sz="32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60000" y="1980000"/>
            <a:ext cx="447912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La deuxième tentative de fuzzing est plus prometteuse mais incomplète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Pourquoi ?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La modification des codes pythons sont plus fréquentes mais peu ciblée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Toutes les fichiers py sont corrompu et les seules les erreurs de syntaxe sont révélées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5063760" y="4424400"/>
            <a:ext cx="447912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Idées d’amélioration ?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Modifications aléatoires des entiers des codes python par d’autre entiers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 </a:t>
            </a:r>
            <a:endParaRPr b="0" lang="fr-BE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040000" y="1944000"/>
            <a:ext cx="4153680" cy="223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fr-BE" sz="3200" spc="-1" strike="noStrike">
                <a:solidFill>
                  <a:srgbClr val="ffffff"/>
                </a:solidFill>
                <a:latin typeface="Source Sans Pro Black"/>
              </a:rPr>
              <a:t>Troisième fuzz</a:t>
            </a:r>
            <a:endParaRPr b="0" lang="fr-BE" sz="32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60000" y="1980000"/>
            <a:ext cx="447912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Meilleurs résultats pour la troisième tentative de fuzz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Plus le Fuzzfactor est faible, plus python3 détecte des erreurs (IndexError, NameError, SyntaxEerror, AssertionError)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Les cas sans erreurs sont plus rares</a:t>
            </a:r>
            <a:endParaRPr b="0" lang="fr-BE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endParaRPr b="0" lang="fr-BE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60000" y="4536000"/>
            <a:ext cx="4479120" cy="1768680"/>
          </a:xfrm>
          <a:prstGeom prst="rect">
            <a:avLst/>
          </a:prstGeom>
          <a:ln>
            <a:noFill/>
          </a:ln>
        </p:spPr>
      </p:pic>
      <p:sp>
        <p:nvSpPr>
          <p:cNvPr id="104" name="CustomShape 3"/>
          <p:cNvSpPr/>
          <p:nvPr/>
        </p:nvSpPr>
        <p:spPr>
          <a:xfrm>
            <a:off x="5063760" y="4424400"/>
            <a:ext cx="4479120" cy="223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5066640" y="2304000"/>
            <a:ext cx="4509360" cy="1152000"/>
          </a:xfrm>
          <a:prstGeom prst="rect">
            <a:avLst/>
          </a:prstGeom>
          <a:ln>
            <a:noFill/>
          </a:ln>
        </p:spPr>
      </p:pic>
      <p:sp>
        <p:nvSpPr>
          <p:cNvPr id="106" name="TextShape 4"/>
          <p:cNvSpPr txBox="1"/>
          <p:nvPr/>
        </p:nvSpPr>
        <p:spPr>
          <a:xfrm>
            <a:off x="5184000" y="4441680"/>
            <a:ext cx="4896000" cy="115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Seuls les nombres sont modifiés.</a:t>
            </a:r>
            <a:endParaRPr b="0" lang="fr-BE" sz="1800" spc="-1" strike="noStrike">
              <a:latin typeface="Arial"/>
            </a:endParaRPr>
          </a:p>
          <a:p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La modifications se base sur la partie de </a:t>
            </a:r>
            <a:endParaRPr b="0" lang="fr-BE" sz="1800" spc="-1" strike="noStrike">
              <a:latin typeface="Arial"/>
            </a:endParaRPr>
          </a:p>
          <a:p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La table Ascii correspondant aux entiers</a:t>
            </a:r>
            <a:endParaRPr b="0" lang="fr-BE" sz="1800" spc="-1" strike="noStrike">
              <a:latin typeface="Arial"/>
            </a:endParaRPr>
          </a:p>
          <a:p>
            <a:r>
              <a:rPr b="0" lang="fr-BE" sz="1800" spc="-1" strike="noStrike">
                <a:solidFill>
                  <a:srgbClr val="1c1c1c"/>
                </a:solidFill>
                <a:latin typeface="Source Sans Pro Semibold"/>
              </a:rPr>
              <a:t>(décimal 48 à 57)</a:t>
            </a:r>
            <a:endParaRPr b="0" lang="fr-BE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BE" sz="4400" spc="-1" strike="noStrike">
                <a:latin typeface="Arial"/>
              </a:rPr>
              <a:t>Exemple de fuzzing</a:t>
            </a:r>
            <a:endParaRPr b="0" lang="fr-BE" sz="4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478440" y="4536000"/>
            <a:ext cx="2761560" cy="16560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6624000" y="4467600"/>
            <a:ext cx="2545560" cy="1652400"/>
          </a:xfrm>
          <a:prstGeom prst="rect">
            <a:avLst/>
          </a:prstGeom>
          <a:ln>
            <a:noFill/>
          </a:ln>
        </p:spPr>
      </p:pic>
      <p:sp>
        <p:nvSpPr>
          <p:cNvPr id="110" name="TextShape 2"/>
          <p:cNvSpPr txBox="1"/>
          <p:nvPr/>
        </p:nvSpPr>
        <p:spPr>
          <a:xfrm>
            <a:off x="648000" y="4032000"/>
            <a:ext cx="22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BE" sz="1800" spc="-1" strike="noStrike">
                <a:latin typeface="Arial"/>
              </a:rPr>
              <a:t>Avant le fuzzing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6624000" y="4032000"/>
            <a:ext cx="25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fr-BE" sz="1800" spc="-1" strike="noStrike">
                <a:latin typeface="Arial"/>
              </a:rPr>
              <a:t>Après le fuzzing</a:t>
            </a:r>
            <a:endParaRPr b="0" lang="fr-BE" sz="1800" spc="-1" strike="noStrike">
              <a:latin typeface="Arial"/>
            </a:endParaRPr>
          </a:p>
        </p:txBody>
      </p:sp>
      <p:sp>
        <p:nvSpPr>
          <p:cNvPr id="112" name="TextShape 4"/>
          <p:cNvSpPr txBox="1"/>
          <p:nvPr/>
        </p:nvSpPr>
        <p:spPr>
          <a:xfrm>
            <a:off x="2376000" y="3024000"/>
            <a:ext cx="8136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fr-BE" sz="2200" spc="-1" strike="noStrike">
                <a:latin typeface="Arial"/>
              </a:rPr>
              <a:t>Exemple de code soumis au fuzzer</a:t>
            </a:r>
            <a:endParaRPr b="1" lang="fr-BE" sz="22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3744000" y="5040000"/>
            <a:ext cx="2520000" cy="576000"/>
          </a:xfrm>
          <a:custGeom>
            <a:avLst/>
            <a:gdLst/>
            <a:ahLst/>
            <a:rect l="0" t="0" r="r" b="b"/>
            <a:pathLst>
              <a:path w="7002" h="1601">
                <a:moveTo>
                  <a:pt x="0" y="400"/>
                </a:moveTo>
                <a:lnTo>
                  <a:pt x="5250" y="400"/>
                </a:lnTo>
                <a:lnTo>
                  <a:pt x="5250" y="0"/>
                </a:lnTo>
                <a:lnTo>
                  <a:pt x="7001" y="800"/>
                </a:lnTo>
                <a:lnTo>
                  <a:pt x="5250" y="1600"/>
                </a:lnTo>
                <a:lnTo>
                  <a:pt x="5250" y="1200"/>
                </a:lnTo>
                <a:lnTo>
                  <a:pt x="0" y="1200"/>
                </a:lnTo>
                <a:lnTo>
                  <a:pt x="0" y="4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fr-BE" sz="1800" spc="-1" strike="noStrike">
                <a:latin typeface="Arial"/>
              </a:rPr>
              <a:t>Fuzzing</a:t>
            </a:r>
            <a:endParaRPr b="0" lang="fr-BE" sz="18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fr-BE" sz="4400" spc="-1" strike="noStrike">
                <a:latin typeface="Arial"/>
              </a:rPr>
              <a:t>Améliorer encore plus le fuzzer</a:t>
            </a:r>
            <a:endParaRPr b="0" lang="fr-BE" sz="4400" spc="-1" strike="noStrike"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60000" y="1980000"/>
            <a:ext cx="8928000" cy="467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Ajouter des assertions</a:t>
            </a:r>
            <a:endParaRPr b="0" lang="fr-B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Augmenter le nombre test et des fichiers py</a:t>
            </a:r>
            <a:endParaRPr b="0" lang="fr-B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Complexifié les algorithmes des fichiers py</a:t>
            </a:r>
            <a:endParaRPr b="0" lang="fr-BE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BE" sz="3200" spc="-1" strike="noStrike">
                <a:latin typeface="Arial"/>
              </a:rPr>
              <a:t>Vérifier la validité des fichiers à tester</a:t>
            </a:r>
            <a:endParaRPr b="0" lang="fr-BE" sz="3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2019-12-19T22:54:39Z</dcterms:created>
  <dc:creator/>
  <dc:description/>
  <dc:language>fr-BE</dc:language>
  <cp:lastModifiedBy/>
  <dcterms:modified xsi:type="dcterms:W3CDTF">2019-12-20T19:55:59Z</dcterms:modified>
  <cp:revision>5</cp:revision>
  <dc:subject/>
  <dc:title>Alizarin</dc:title>
</cp:coreProperties>
</file>