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4"/>
  </p:notesMasterIdLst>
  <p:sldIdLst>
    <p:sldId id="418" r:id="rId3"/>
    <p:sldId id="386" r:id="rId4"/>
    <p:sldId id="445" r:id="rId5"/>
    <p:sldId id="429" r:id="rId6"/>
    <p:sldId id="460" r:id="rId7"/>
    <p:sldId id="582" r:id="rId8"/>
    <p:sldId id="757" r:id="rId9"/>
    <p:sldId id="800" r:id="rId10"/>
    <p:sldId id="801" r:id="rId11"/>
    <p:sldId id="804" r:id="rId12"/>
    <p:sldId id="802" r:id="rId13"/>
    <p:sldId id="803" r:id="rId14"/>
    <p:sldId id="805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13" r:id="rId23"/>
    <p:sldId id="815" r:id="rId24"/>
    <p:sldId id="814" r:id="rId25"/>
    <p:sldId id="816" r:id="rId26"/>
    <p:sldId id="817" r:id="rId27"/>
    <p:sldId id="818" r:id="rId28"/>
    <p:sldId id="819" r:id="rId29"/>
    <p:sldId id="820" r:id="rId30"/>
    <p:sldId id="821" r:id="rId31"/>
    <p:sldId id="480" r:id="rId32"/>
    <p:sldId id="479" r:id="rId33"/>
    <p:sldId id="575" r:id="rId34"/>
    <p:sldId id="791" r:id="rId35"/>
    <p:sldId id="511" r:id="rId36"/>
    <p:sldId id="501" r:id="rId37"/>
    <p:sldId id="510" r:id="rId38"/>
    <p:sldId id="452" r:id="rId39"/>
    <p:sldId id="451" r:id="rId40"/>
    <p:sldId id="513" r:id="rId41"/>
    <p:sldId id="514" r:id="rId42"/>
    <p:sldId id="449" r:id="rId4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24B"/>
    <a:srgbClr val="D04E1D"/>
    <a:srgbClr val="D1EEAC"/>
    <a:srgbClr val="9AC39A"/>
    <a:srgbClr val="96A8C3"/>
    <a:srgbClr val="FFFFCC"/>
    <a:srgbClr val="009900"/>
    <a:srgbClr val="A3B8CB"/>
    <a:srgbClr val="E59F84"/>
    <a:srgbClr val="F8D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89085" autoAdjust="0"/>
  </p:normalViewPr>
  <p:slideViewPr>
    <p:cSldViewPr>
      <p:cViewPr varScale="1">
        <p:scale>
          <a:sx n="100" d="100"/>
          <a:sy n="100" d="100"/>
        </p:scale>
        <p:origin x="90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8/7/2017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2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0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2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7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1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2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4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2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68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9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35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21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41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72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8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5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7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3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37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26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48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2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8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FEDD6D-D940-4A50-A99E-A3F5D89333E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2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FEDD6D-D940-4A50-A99E-A3F5D89333E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5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FEDD6D-D940-4A50-A99E-A3F5D89333E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2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4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8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9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07.08.2017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07.08.2017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liketauru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gif"/><Relationship Id="rId3" Type="http://schemas.openxmlformats.org/officeDocument/2006/relationships/hyperlink" Target="https://twitter.com/liketaurus" TargetMode="External"/><Relationship Id="rId7" Type="http://schemas.openxmlformats.org/officeDocument/2006/relationships/image" Target="../media/image6.jpe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op.it/t/workout-and-fitness" TargetMode="External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hyperlink" Target="http://www.linkedin.com/in/ababich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://itvd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338" name="Заголовок 1"/>
          <p:cNvSpPr txBox="1">
            <a:spLocks/>
          </p:cNvSpPr>
          <p:nvPr/>
        </p:nvSpPr>
        <p:spPr bwMode="auto">
          <a:xfrm>
            <a:off x="1828800" y="4124056"/>
            <a:ext cx="8991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rgbClr val="6D6D6D"/>
                </a:solidFill>
                <a:latin typeface="Segoe UI Light" pitchFamily="34" charset="0"/>
                <a:cs typeface="Segoe UI Light" pitchFamily="34" charset="0"/>
              </a:rPr>
              <a:t>Обработка событий от интерфейсных элементов</a:t>
            </a:r>
            <a:endParaRPr lang="en-US" sz="2800" dirty="0">
              <a:solidFill>
                <a:srgbClr val="6D6D6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1828800" y="2511692"/>
            <a:ext cx="94297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Профессиональное программирование </a:t>
            </a:r>
            <a:b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языке </a:t>
            </a:r>
            <a:r>
              <a:rPr lang="en-US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Результат пошуку зображень за запитом &quot;java 8 logo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1"/>
          <a:stretch/>
        </p:blipFill>
        <p:spPr bwMode="auto">
          <a:xfrm>
            <a:off x="685800" y="2362200"/>
            <a:ext cx="996950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Модель делегирования событий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Содержимое 3" descr="Без имени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95604" y="1522839"/>
            <a:ext cx="6000791" cy="4629182"/>
          </a:xfrm>
        </p:spPr>
      </p:pic>
    </p:spTree>
    <p:extLst>
      <p:ext uri="{BB962C8B-B14F-4D97-AF65-F5344CB8AC3E}">
        <p14:creationId xmlns:p14="http://schemas.microsoft.com/office/powerpoint/2010/main" val="38044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Модель делегирования событий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пример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3" y="1260933"/>
            <a:ext cx="4184482" cy="507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2701996"/>
            <a:ext cx="6391275" cy="17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4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65088" y="2743200"/>
            <a:ext cx="9631512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Категории событий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228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Категории событий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Содержимое 3" descr="Без имени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20289" y="1819275"/>
            <a:ext cx="9263742" cy="3505200"/>
          </a:xfrm>
        </p:spPr>
      </p:pic>
    </p:spTree>
    <p:extLst>
      <p:ext uri="{BB962C8B-B14F-4D97-AF65-F5344CB8AC3E}">
        <p14:creationId xmlns:p14="http://schemas.microsoft.com/office/powerpoint/2010/main" val="124830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Категории событий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76500" y="1697008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каждой категории –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свой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интерфейс, который должен быть 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реализован классом-слушателем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MouseListener</a:t>
            </a:r>
            <a:endParaRPr lang="ru-RU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MouseMotionListener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KeyListener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FocusListener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…</a:t>
            </a:r>
            <a:endParaRPr lang="ru-RU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Методы соответствуют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частным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событиям </a:t>
            </a:r>
          </a:p>
        </p:txBody>
      </p:sp>
    </p:spTree>
    <p:extLst>
      <p:ext uri="{BB962C8B-B14F-4D97-AF65-F5344CB8AC3E}">
        <p14:creationId xmlns:p14="http://schemas.microsoft.com/office/powerpoint/2010/main" val="30276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Категории событий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70163"/>
              </p:ext>
            </p:extLst>
          </p:nvPr>
        </p:nvGraphicFramePr>
        <p:xfrm>
          <a:off x="2590799" y="1358106"/>
          <a:ext cx="7010401" cy="492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813811061"/>
                    </a:ext>
                  </a:extLst>
                </a:gridCol>
                <a:gridCol w="2120367">
                  <a:extLst>
                    <a:ext uri="{9D8B030D-6E8A-4147-A177-3AD203B41FA5}">
                      <a16:colId xmlns:a16="http://schemas.microsoft.com/office/drawing/2014/main" val="1083237962"/>
                    </a:ext>
                  </a:extLst>
                </a:gridCol>
                <a:gridCol w="3416834">
                  <a:extLst>
                    <a:ext uri="{9D8B030D-6E8A-4147-A177-3AD203B41FA5}">
                      <a16:colId xmlns:a16="http://schemas.microsoft.com/office/drawing/2014/main" val="365943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err="1"/>
                        <a:t>Категория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400" dirty="0" err="1"/>
                        <a:t>Интерфейс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Метод</a:t>
                      </a:r>
                      <a:r>
                        <a:rPr lang="ru-RU" sz="1400" dirty="0"/>
                        <a:t>ы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21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Действие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A724B"/>
                          </a:solidFill>
                        </a:rPr>
                        <a:t>ActionListener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actionPerformed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ActionEvent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0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Элемент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ItemListener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itemStateChanged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ItemEvent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30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Мышь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MouseListener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mousePressed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mouseReleased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mouseEntered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mouseExited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mouseClicked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47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Движение мыши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MouseMotionListener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mouseDragged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mouseMoved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MouseEvent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8868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ru-RU" sz="1400" dirty="0"/>
                        <a:t>Клавиша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KeyListener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keyPressed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KeyEvent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keyReleased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KeyEvent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keyTyped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KeyEvent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Фокус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FocusListener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focusGained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FocusEvent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focusLost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FocusEvent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Настройка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AdjustmentListener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adjustmentValueChanged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AdjustmentEvent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23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Компонент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DA724B"/>
                          </a:solidFill>
                        </a:rPr>
                        <a:t>ComponentListener</a:t>
                      </a:r>
                      <a:endParaRPr lang="uk-UA" sz="1600" dirty="0">
                        <a:solidFill>
                          <a:srgbClr val="DA724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componentMoved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ComponentEvent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componentHidden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ComponentEvent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componentResized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ComponentEvent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 err="1"/>
                        <a:t>componentShown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ComponentEvent</a:t>
                      </a:r>
                      <a:r>
                        <a:rPr lang="en-US" sz="1200" dirty="0"/>
                        <a:t>)</a:t>
                      </a:r>
                      <a:endParaRPr lang="uk-U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4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4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65088" y="2743200"/>
            <a:ext cx="9631512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нескольких видов событий. Адаптеры событий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4225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Реализация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нескольких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интерфейсов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1419" y="2010281"/>
            <a:ext cx="7239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Если нужно уметь обработать несколько видов событий</a:t>
            </a: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2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Пример: перемещения мыши и нажатия ее кнопок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Реализуем несколько </a:t>
            </a:r>
            <a:r>
              <a:rPr lang="ru-RU" dirty="0" smtClean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интерфейсов</a:t>
            </a:r>
            <a:r>
              <a:rPr lang="en-US" dirty="0" smtClean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ru-RU" dirty="0" smtClean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нужно 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реализовать все методы!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27" y="3198647"/>
            <a:ext cx="890167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0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Реализация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нескольких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интерфейсов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: пример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98437"/>
            <a:ext cx="5181600" cy="4117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566662"/>
            <a:ext cx="4768161" cy="3565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274849"/>
            <a:ext cx="2840603" cy="9490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01346" y="1954144"/>
            <a:ext cx="2101161" cy="203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0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Несколько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слушателей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161461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Один класс или несколько разных классов</a:t>
            </a:r>
          </a:p>
        </p:txBody>
      </p:sp>
      <p:pic>
        <p:nvPicPr>
          <p:cNvPr id="16" name="Содержимое 3" descr="Без имени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4751" y="1994284"/>
            <a:ext cx="6337711" cy="3796916"/>
          </a:xfrm>
        </p:spPr>
      </p:pic>
    </p:spTree>
    <p:extLst>
      <p:ext uri="{BB962C8B-B14F-4D97-AF65-F5344CB8AC3E}">
        <p14:creationId xmlns:p14="http://schemas.microsoft.com/office/powerpoint/2010/main" val="28988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1" name="Picture 2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9252" y1="26168" x2="37383" y2="66355"/>
                        <a14:foregroundMark x1="67290" y1="43925" x2="51402" y2="46729"/>
                        <a14:foregroundMark x1="65421" y1="81308" x2="42991" y2="72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490" y="1671182"/>
            <a:ext cx="445231" cy="44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28" y="1697370"/>
            <a:ext cx="389279" cy="3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59" y="1699751"/>
            <a:ext cx="390470" cy="3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6000" y1="48000" x2="46000" y2="65000"/>
                        <a14:foregroundMark x1="70000" y1="43000" x2="75000" y2="48000"/>
                        <a14:foregroundMark x1="79000" y1="61000" x2="79000" y2="72000"/>
                        <a14:foregroundMark x1="27000" y1="72000" x2="27000" y2="52000"/>
                        <a14:foregroundMark x1="27000" y1="26000" x2="24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2" y="1685465"/>
            <a:ext cx="414279" cy="41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53" y="4995165"/>
            <a:ext cx="574804" cy="7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 bwMode="auto">
          <a:xfrm>
            <a:off x="8039111" y="4121161"/>
            <a:ext cx="1491256" cy="1601116"/>
          </a:xfrm>
          <a:prstGeom prst="rect">
            <a:avLst/>
          </a:prstGeom>
          <a:solidFill>
            <a:srgbClr val="9BBB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68579" tIns="34290" rIns="34290" bIns="68579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55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Лауреат</a:t>
            </a:r>
            <a:r>
              <a:rPr kumimoji="0" lang="uk-UA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uk-UA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uk-UA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премии</a:t>
            </a:r>
            <a:r>
              <a:rPr kumimoji="0" lang="uk-UA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uk-UA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им</a:t>
            </a:r>
            <a:r>
              <a:rPr kumimoji="0" lang="uk-UA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Макаренко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477000" y="4121161"/>
            <a:ext cx="1485065" cy="1601116"/>
          </a:xfrm>
          <a:prstGeom prst="rect">
            <a:avLst/>
          </a:prstGeom>
          <a:solidFill>
            <a:srgbClr val="00AE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68579" tIns="34290" rIns="34290" bIns="68579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55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5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039110" y="2419778"/>
            <a:ext cx="1491258" cy="1601116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68579" tIns="34290" rIns="34290" bIns="68579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altLang="en-US" sz="147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altLang="en-US" sz="147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Intel, INTSPEI, </a:t>
            </a:r>
            <a:r>
              <a:rPr kumimoji="0" lang="en-US" altLang="en-US" sz="1471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Incom</a:t>
            </a:r>
            <a:r>
              <a: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kumimoji="0" lang="en-US" altLang="en-US" sz="1471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Retratech</a:t>
            </a:r>
            <a:r>
              <a: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, RUSSEE...</a:t>
            </a:r>
          </a:p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altLang="en-US" sz="147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altLang="en-US" sz="147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altLang="en-US" sz="77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2419778"/>
            <a:ext cx="1485065" cy="1601116"/>
          </a:xfrm>
          <a:prstGeom prst="rect">
            <a:avLst/>
          </a:prstGeom>
          <a:solidFill>
            <a:srgbClr val="FF8C0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68579" tIns="34290" rIns="34290" bIns="68579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7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ru-RU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более</a:t>
            </a:r>
            <a:r>
              <a: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20 лет</a:t>
            </a:r>
            <a:r>
              <a: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преподавания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789331" y="2419779"/>
            <a:ext cx="1610623" cy="3312005"/>
            <a:chOff x="9223477" y="1767991"/>
            <a:chExt cx="1877137" cy="3860049"/>
          </a:xfrm>
        </p:grpSpPr>
        <p:sp>
          <p:nvSpPr>
            <p:cNvPr id="49" name="Rectangle 48"/>
            <p:cNvSpPr/>
            <p:nvPr/>
          </p:nvSpPr>
          <p:spPr bwMode="auto">
            <a:xfrm>
              <a:off x="9223477" y="3750905"/>
              <a:ext cx="1877135" cy="1877135"/>
            </a:xfrm>
            <a:prstGeom prst="rect">
              <a:avLst/>
            </a:prstGeom>
            <a:solidFill>
              <a:srgbClr val="8064A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70" tIns="34285" rIns="34285" bIns="6857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7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0" lang="uk-UA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2 </a:t>
              </a:r>
              <a:r>
                <a:rPr kumimoji="0" lang="ru-RU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книги</a:t>
              </a:r>
              <a:r>
                <a:rPr kumimoji="0" lang="uk-UA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kumimoji="0" lang="uk-UA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&amp;</a:t>
              </a:r>
              <a:r>
                <a:rPr lang="ru-RU" altLang="en-US" sz="1765" kern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более</a:t>
              </a:r>
              <a:r>
                <a:rPr kumimoji="0" lang="en-US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 50 </a:t>
              </a:r>
              <a:r>
                <a:rPr kumimoji="0" lang="ru-RU" alt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публикаций</a:t>
              </a:r>
              <a:endParaRPr kumimoji="0" lang="en-US" alt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9223479" y="1767991"/>
              <a:ext cx="1877135" cy="1877135"/>
            </a:xfrm>
            <a:prstGeom prst="rect">
              <a:avLst/>
            </a:prstGeom>
            <a:solidFill>
              <a:srgbClr val="F7964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70" tIns="34285" rIns="34285" bIns="6857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7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MCT</a:t>
              </a:r>
              <a:b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MCLC</a:t>
              </a:r>
              <a:b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MCITP</a:t>
              </a:r>
              <a:b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MCPD</a:t>
              </a:r>
              <a:b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OCUP Advanced</a:t>
              </a:r>
              <a:r>
                <a:rPr kumimoji="0" lang="ru-RU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kumimoji="0" lang="ru-RU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kumimoji="0" lang="en-US" altLang="en-US" sz="147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JAVA 8 </a:t>
              </a: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rPr>
                <a:t>programmer</a:t>
              </a:r>
              <a:endParaRPr kumimoji="0" lang="en-US" altLang="en-US" sz="147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7302" y="2436271"/>
            <a:ext cx="2134980" cy="2500495"/>
          </a:xfrm>
          <a:prstGeom prst="rect">
            <a:avLst/>
          </a:prstGeom>
          <a:noFill/>
          <a:ln>
            <a:solidFill>
              <a:srgbClr val="EEECE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7301" y="4989318"/>
            <a:ext cx="1503506" cy="732959"/>
          </a:xfrm>
          <a:prstGeom prst="rect">
            <a:avLst/>
          </a:prstGeom>
        </p:spPr>
      </p:pic>
      <p:sp>
        <p:nvSpPr>
          <p:cNvPr id="35" name="Title 24"/>
          <p:cNvSpPr txBox="1">
            <a:spLocks/>
          </p:cNvSpPr>
          <p:nvPr/>
        </p:nvSpPr>
        <p:spPr>
          <a:xfrm>
            <a:off x="2542704" y="1555277"/>
            <a:ext cx="4370069" cy="674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Бабич</a:t>
            </a:r>
            <a:endParaRPr kumimoji="0" lang="uk-UA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9951" y="5744295"/>
            <a:ext cx="3188709" cy="3639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55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765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ProductivityBlog.com.ua</a:t>
            </a:r>
          </a:p>
        </p:txBody>
      </p:sp>
      <p:pic>
        <p:nvPicPr>
          <p:cNvPr id="37" name="Picture 36" descr="\\MAGNUM\Projects\Microsoft\Cloud Power FY12\Design\ICONS_PNG\Devices.png"/>
          <p:cNvPicPr>
            <a:picLocks noChangeAspect="1" noChangeArrowheads="1"/>
          </p:cNvPicPr>
          <p:nvPr/>
        </p:nvPicPr>
        <p:blipFill>
          <a:blip r:embed="rId16" cstate="print">
            <a:lum bright="100000" contrast="100000"/>
          </a:blip>
          <a:stretch>
            <a:fillRect/>
          </a:stretch>
        </p:blipFill>
        <p:spPr bwMode="auto">
          <a:xfrm>
            <a:off x="8200519" y="4173111"/>
            <a:ext cx="1040117" cy="104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C:\Users\sakuu\Documents\Ballmer WPC\PNGS\Timer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6901998" y="2517502"/>
            <a:ext cx="584602" cy="8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6637337" y="4527316"/>
            <a:ext cx="1158323" cy="903335"/>
            <a:chOff x="6985417" y="4364559"/>
            <a:chExt cx="1722609" cy="1243836"/>
          </a:xfrm>
        </p:grpSpPr>
        <p:sp>
          <p:nvSpPr>
            <p:cNvPr id="44" name="Flowchart: Magnetic Disk 43"/>
            <p:cNvSpPr/>
            <p:nvPr/>
          </p:nvSpPr>
          <p:spPr bwMode="auto">
            <a:xfrm>
              <a:off x="7421155" y="4700561"/>
              <a:ext cx="896107" cy="548634"/>
            </a:xfrm>
            <a:prstGeom prst="flowChartMagneticDisk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57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765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04213" y="4718949"/>
              <a:ext cx="6316" cy="812234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46" name="Diamond 45"/>
            <p:cNvSpPr/>
            <p:nvPr/>
          </p:nvSpPr>
          <p:spPr bwMode="auto">
            <a:xfrm>
              <a:off x="6985417" y="4364559"/>
              <a:ext cx="1722609" cy="628708"/>
            </a:xfrm>
            <a:prstGeom prst="diamond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57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765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flipH="1">
              <a:off x="8424274" y="5386317"/>
              <a:ext cx="182879" cy="222078"/>
            </a:xfrm>
            <a:prstGeom prst="triangl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57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765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578" y="5318091"/>
              <a:ext cx="142273" cy="18287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57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765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0" name="TextBox 87"/>
          <p:cNvSpPr txBox="1"/>
          <p:nvPr/>
        </p:nvSpPr>
        <p:spPr>
          <a:xfrm>
            <a:off x="5326948" y="2329018"/>
            <a:ext cx="739543" cy="13882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lnSpc>
                <a:spcPct val="90000"/>
              </a:lnSpc>
              <a:spcAft>
                <a:spcPts val="441"/>
              </a:spcAft>
            </a:pPr>
            <a:r>
              <a:rPr lang="uk-UA" sz="8455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</a:t>
            </a:r>
            <a:endParaRPr lang="uk-UA" sz="8455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5526559" y="4052097"/>
            <a:ext cx="951227" cy="950457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lnSpc>
                <a:spcPct val="90000"/>
              </a:lnSpc>
              <a:spcAft>
                <a:spcPts val="441"/>
              </a:spcAft>
            </a:pPr>
            <a:r>
              <a:rPr lang="uk-UA" sz="5294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</a:t>
            </a:r>
            <a:endParaRPr lang="uk-UA" sz="5294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89"/>
          <p:cNvSpPr txBox="1"/>
          <p:nvPr/>
        </p:nvSpPr>
        <p:spPr>
          <a:xfrm>
            <a:off x="8827294" y="3295621"/>
            <a:ext cx="826193" cy="889350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lnSpc>
                <a:spcPct val="90000"/>
              </a:lnSpc>
              <a:spcAft>
                <a:spcPts val="441"/>
              </a:spcAft>
            </a:pPr>
            <a:r>
              <a:rPr lang="uk-UA" sz="4853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</a:t>
            </a:r>
            <a:endParaRPr lang="uk-UA" sz="4853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Picture 42" descr="http://i014.radikal.ru/1207/7f/3db3d7af842b.gif"/>
          <p:cNvPicPr>
            <a:picLocks noChangeAspect="1" noChangeArrowheads="1" noCrop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66" y="1628749"/>
            <a:ext cx="806792" cy="60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Адаптеры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событий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1558621"/>
            <a:ext cx="8534400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Адаптер – приспособление, устройство или деталь, предназначенные для соединения устройств,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не имеющих иного 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совместимого способа соединения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1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Классы,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реализующие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каждый интерфейс, содержащий более одного </a:t>
            </a:r>
            <a:b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метода-обработчика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пустые «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заглушки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» методов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наследуемся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 переопределяем</a:t>
            </a:r>
            <a:b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только то, что нужно!</a:t>
            </a:r>
          </a:p>
        </p:txBody>
      </p:sp>
      <p:pic>
        <p:nvPicPr>
          <p:cNvPr id="17" name="Picture 2" descr="Результат пошуку зображень за запитом &quot;wikipedia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775" y="1761373"/>
            <a:ext cx="628825" cy="6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037619"/>
            <a:ext cx="4152415" cy="103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221775"/>
            <a:ext cx="4953000" cy="287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03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65088" y="2743200"/>
            <a:ext cx="9631512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Способы организации обработчиков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2726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Способы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организации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обработчиков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2527926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другом (или том же) классе – все предыдущие примеры</a:t>
            </a:r>
            <a:endParaRPr lang="en-US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4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Во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внутреннем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классе – наследнике класса-адаптера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en-US" sz="4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Использование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анонимного класса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7926"/>
            <a:ext cx="1547812" cy="15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событий во внутреннем классе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66021"/>
            <a:ext cx="4673103" cy="4275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03" y="1556987"/>
            <a:ext cx="565132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0373" y="1566414"/>
            <a:ext cx="5447623" cy="133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2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событий в анонимном классе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2546808"/>
            <a:ext cx="7044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Внутри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в</a:t>
            </a:r>
            <a:r>
              <a:rPr lang="ru-RU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ыражения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можно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разместить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целое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описание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класса</a:t>
            </a:r>
            <a:endParaRPr lang="en-US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4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Одновременно можно создать объект такого класса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endParaRPr lang="en-US" sz="4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«Одноразовые» обработчики событий</a:t>
            </a:r>
            <a:endParaRPr lang="ru-RU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46808"/>
            <a:ext cx="1565676" cy="1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событий в анонимном классе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47812"/>
            <a:ext cx="7143750" cy="46196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43519" y="3124200"/>
            <a:ext cx="70104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65088" y="2743200"/>
            <a:ext cx="9631512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Распараллеливание обработки в </a:t>
            </a:r>
            <a:r>
              <a:rPr lang="ru-RU" sz="54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Swing</a:t>
            </a:r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-приложении, </a:t>
            </a:r>
            <a:b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 класса </a:t>
            </a:r>
            <a:r>
              <a:rPr lang="ru-RU" sz="54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SwingWorker</a:t>
            </a:r>
            <a:endParaRPr lang="ru-RU" sz="5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4353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447800" y="808038"/>
            <a:ext cx="9296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Графическому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приложению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недостаточно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одного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потока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Рисунок 4" descr="Без имени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600200"/>
            <a:ext cx="5334914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447800" y="808038"/>
            <a:ext cx="9296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Рабочие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потоки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1" y="1550397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Ожидание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доступа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общим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ресурсам</a:t>
            </a: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Ожидание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пользовательского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ввода</a:t>
            </a:r>
            <a:endParaRPr lang="uk-UA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Блокировка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доступа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 сети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или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диску</a:t>
            </a:r>
          </a:p>
          <a:p>
            <a:pPr lvl="0" algn="ctr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</a:t>
            </a:r>
            <a:r>
              <a:rPr lang="ru-RU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ыполнение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ресурсоемких вычислений</a:t>
            </a:r>
          </a:p>
        </p:txBody>
      </p:sp>
      <p:pic>
        <p:nvPicPr>
          <p:cNvPr id="15" name="Рисунок 4" descr="Без имени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3529083"/>
            <a:ext cx="6797977" cy="21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447800" y="808038"/>
            <a:ext cx="9296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SwingWorker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1600673"/>
            <a:ext cx="922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Стандартн</a:t>
            </a:r>
            <a:r>
              <a:rPr lang="ru-RU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ый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класс для рабочих потоков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Содержит метод 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doInBackground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в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полнения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простых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фоновых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операций</a:t>
            </a:r>
            <a:endParaRPr lang="uk-UA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Методы </a:t>
            </a: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publish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process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для выполнения задач с немедленными результатами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Метод </a:t>
            </a:r>
            <a:r>
              <a:rPr lang="en-US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cancel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отмен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 фоновой обработки</a:t>
            </a:r>
          </a:p>
        </p:txBody>
      </p:sp>
      <p:pic>
        <p:nvPicPr>
          <p:cNvPr id="15" name="Рисунок 4" descr="Без имени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3529083"/>
            <a:ext cx="6797977" cy="21097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36" y="4495800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3241" y="2743200"/>
            <a:ext cx="1143775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Обработка событий от интерфейсных элементов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3753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77200" y="2743200"/>
            <a:ext cx="11786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Лабораторная работа</a:t>
            </a:r>
            <a:endParaRPr lang="en-US" sz="5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1334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ЛР: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Обработка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соб</a:t>
            </a:r>
            <a:r>
              <a:rPr lang="ru-RU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ытий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от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GUI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2105025"/>
            <a:ext cx="7847359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Доработка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GUI 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чат-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клиента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(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отправка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сообщений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 в</a:t>
            </a:r>
            <a:r>
              <a:rPr lang="ru-RU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ыход</a:t>
            </a: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Доработка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модели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банкомата</a:t>
            </a:r>
            <a:b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(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работа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клиентами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и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счетами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b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uk-UA" sz="24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2" name="Graphic 1" descr="Compu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24800" y="2105025"/>
            <a:ext cx="2590800" cy="2590800"/>
          </a:xfrm>
          <a:prstGeom prst="rect">
            <a:avLst/>
          </a:prstGeom>
        </p:spPr>
      </p:pic>
      <p:pic>
        <p:nvPicPr>
          <p:cNvPr id="8196" name="Picture 4" descr="Пов’язане зображенн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949386"/>
            <a:ext cx="633244" cy="6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97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ЛР: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GUI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19" y="1379538"/>
            <a:ext cx="7010400" cy="47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3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ЛР: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GUI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71600"/>
            <a:ext cx="9325363" cy="45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Подведение итогов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0700" y="2209800"/>
            <a:ext cx="86106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 typeface="Palace Script MT" panose="030303020206070C0B05" pitchFamily="66" charset="0"/>
              <a:buChar char="–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Обсуждение лабораторной работы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 typeface="Palace Script MT" panose="030303020206070C0B05" pitchFamily="66" charset="0"/>
              <a:buChar char="–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 чем мы узнали в этом уроке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 typeface="Palace Script MT" panose="030303020206070C0B05" pitchFamily="66" charset="0"/>
              <a:buChar char="–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Вопросы для размышлений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 typeface="Palace Script MT" panose="030303020206070C0B05" pitchFamily="66" charset="0"/>
              <a:buChar char="–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Рекомендации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362200"/>
            <a:ext cx="214849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797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Вопросы для самоконтроля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0200" y="1600200"/>
            <a:ext cx="99060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Что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такое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событие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Каких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видов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события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вы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знаете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Что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такое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адаптеры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событий</a:t>
            </a:r>
            <a:r>
              <a:rPr lang="uk-UA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 </a:t>
            </a:r>
            <a:endParaRPr lang="ru-RU" sz="24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Какие способы организации вам известны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b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чем их достоинства и недостатки?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Почему графическому приложению нужно более одного потока?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чего предназначен класс </a:t>
            </a:r>
            <a:r>
              <a:rPr lang="en-US" sz="2400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SwingWorker</a:t>
            </a:r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endParaRPr lang="uk-UA" sz="2400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95088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04115" y="3622747"/>
            <a:ext cx="1384970" cy="1119420"/>
            <a:chOff x="7315200" y="2971800"/>
            <a:chExt cx="1384970" cy="11194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7145" y="2986320"/>
              <a:ext cx="1343025" cy="1104900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7315200" y="29718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3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843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3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0114" y="2670456"/>
            <a:ext cx="11379199" cy="1589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Многопоточность</a:t>
            </a:r>
            <a:r>
              <a:rPr lang="ru-RU" sz="32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en-US" sz="32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 bwMode="auto">
          <a:xfrm>
            <a:off x="2464514" y="2438400"/>
            <a:ext cx="73152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6D6D6D"/>
                </a:solidFill>
                <a:latin typeface="Segoe UI Light" pitchFamily="34" charset="0"/>
                <a:cs typeface="Segoe UI Light" pitchFamily="34" charset="0"/>
              </a:rPr>
              <a:t>Следующий урок:</a:t>
            </a:r>
            <a:endParaRPr lang="en-US" sz="2800" dirty="0">
              <a:solidFill>
                <a:srgbClr val="6D6D6D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7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9703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каждого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10200" y="4250185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410200" y="3177049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10200" y="2411688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978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 txBox="1">
            <a:spLocks/>
          </p:cNvSpPr>
          <p:nvPr/>
        </p:nvSpPr>
        <p:spPr bwMode="auto">
          <a:xfrm>
            <a:off x="61119" y="1004527"/>
            <a:ext cx="1203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Создание графического интерфейса пользователя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3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843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3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743200" y="2362200"/>
            <a:ext cx="7323366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Понятие о событиях и обработчиках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Категории событий 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Обработка нескольких видов событий. Адаптеры событий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Способы организации обработчиков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Распараллеливание обработки в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Swing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-приложении, </a:t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использование класса </a:t>
            </a: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SwingWorker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3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843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3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0114" y="2670456"/>
            <a:ext cx="11379199" cy="1589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Спасибо за внимание! До новых встреч!</a:t>
            </a:r>
            <a:endParaRPr lang="en-US" sz="32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8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265088" y="2743200"/>
            <a:ext cx="9631512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Понятие о событиях и обработчиках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77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Понятие события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9150" y="1607344"/>
            <a:ext cx="11049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Изменение состояния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некоего объекта, «то, что произошло, хотя могло и не произойти»  </a:t>
            </a:r>
            <a:b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Сообщение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, которое возникает в различных точках кода при выполнении определённых условий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События позволяют предусмотреть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реакцию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программного обеспечения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 только программа попадает в заданное состояние, происходит событие, </a:t>
            </a:r>
            <a:b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посылается сообщение, а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обработчик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перехватывает это сообщение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обработчик передаётся ссылка на объект,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инициировавший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(породивший) обрабатываемое событие плюс,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значения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некоторых переменных или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ссылки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какие-то другие объекты, </a:t>
            </a:r>
            <a:b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чтобы обработчик мог учесть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контекст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возникновения события</a:t>
            </a:r>
          </a:p>
        </p:txBody>
      </p:sp>
      <p:pic>
        <p:nvPicPr>
          <p:cNvPr id="1026" name="Picture 2" descr="Результат пошуку зображень за запитом &quot;wikipedia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36" y="4876799"/>
            <a:ext cx="1338263" cy="13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 если короче?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487488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Событие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это объект, содержащий информацию о том, что произошло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200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Источник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события – его генератор (инициатор)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200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Обработчик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события – метод некоторого объекта, получающий объект-событие, извлекающий из него контекст и выполняющий некоторые действия в ответ</a:t>
            </a:r>
            <a:endParaRPr lang="en-US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5" name="Содержимое 4" descr="Без имени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05200" y="3305779"/>
            <a:ext cx="6346249" cy="2999771"/>
          </a:xfrm>
        </p:spPr>
      </p:pic>
    </p:spTree>
    <p:extLst>
      <p:ext uri="{BB962C8B-B14F-4D97-AF65-F5344CB8AC3E}">
        <p14:creationId xmlns:p14="http://schemas.microsoft.com/office/powerpoint/2010/main" val="329026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Источники событий и их обработчики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1712756"/>
            <a:ext cx="9391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Источник события – это его генератор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клик на компоненте 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Button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генерирует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ActionEvent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c </a:t>
            </a:r>
            <a:r>
              <a:rPr lang="uk-UA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источником</a:t>
            </a:r>
            <a:r>
              <a:rPr lang="uk-UA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Button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Экземпляр </a:t>
            </a:r>
            <a:r>
              <a:rPr lang="en-US" dirty="0" err="1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ActionEvent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содержит информацию о событии</a:t>
            </a: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getActionCommand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getModifiers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getWhen</a:t>
            </a:r>
            <a:endParaRPr lang="en-US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	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paramString</a:t>
            </a:r>
            <a:endParaRPr lang="ru-RU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Обработчик события получает экземпляр события, расшифровывает его, и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обрабатывает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предоставляя некоторую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реакцию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на действия пользователя</a:t>
            </a:r>
            <a:endParaRPr lang="en-US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7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Модель делегирования событий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5238" y="228600"/>
            <a:ext cx="9631362" cy="5715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Профессиональное программирование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языке </a:t>
            </a:r>
            <a:r>
              <a:rPr lang="ru-RU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Java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1947891"/>
            <a:ext cx="9525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Событие перенаправляется компонентом к одному или нескольким зарегистрированным классам –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слушателям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событий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Слушатели содержат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обработчики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которые получают и обрабатывают событие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Обработка событий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отделена от компонентов, она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делегируется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другим классам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Слушатели реализуют интерфейс </a:t>
            </a:r>
            <a:r>
              <a:rPr lang="en-US" dirty="0" err="1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EventListener</a:t>
            </a:r>
            <a:endParaRPr lang="ru-RU" dirty="0">
              <a:solidFill>
                <a:srgbClr val="DA724B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sz="3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каждого типа событий – свой интерфейс со своими </a:t>
            </a:r>
            <a:r>
              <a:rPr lang="ru-RU" dirty="0">
                <a:solidFill>
                  <a:srgbClr val="DA724B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специфичными</a:t>
            </a:r>
            <a:r>
              <a:rPr lang="ru-RU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методами</a:t>
            </a:r>
          </a:p>
          <a:p>
            <a:pPr lvl="0" algn="just">
              <a:lnSpc>
                <a:spcPct val="150000"/>
              </a:lnSpc>
              <a:buClr>
                <a:srgbClr val="D04E1D"/>
              </a:buClr>
              <a:buSzPct val="99000"/>
            </a:pPr>
            <a:endParaRPr lang="ru-RU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73334"/>
      </p:ext>
    </p:extLst>
  </p:cSld>
  <p:clrMapOvr>
    <a:masterClrMapping/>
  </p:clrMapOvr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44085</TotalTime>
  <Words>1286</Words>
  <Application>Microsoft Office PowerPoint</Application>
  <PresentationFormat>Широкоэкранный</PresentationFormat>
  <Paragraphs>353</Paragraphs>
  <Slides>41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Arial</vt:lpstr>
      <vt:lpstr>Calibri</vt:lpstr>
      <vt:lpstr>Palace Script MT</vt:lpstr>
      <vt:lpstr>Segoe UI</vt:lpstr>
      <vt:lpstr>Segoe UI Light</vt:lpstr>
      <vt:lpstr>Webdings</vt:lpstr>
      <vt:lpstr>Wingdings</vt:lpstr>
      <vt:lpstr>Введение в Enterprise Library</vt:lpstr>
      <vt:lpstr>1_Введение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Vladimir Vinohradov</cp:lastModifiedBy>
  <cp:revision>3068</cp:revision>
  <dcterms:created xsi:type="dcterms:W3CDTF">2010-11-10T13:30:04Z</dcterms:created>
  <dcterms:modified xsi:type="dcterms:W3CDTF">2017-08-07T09:50:42Z</dcterms:modified>
</cp:coreProperties>
</file>