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6" r:id="rId2"/>
    <p:sldId id="264" r:id="rId3"/>
    <p:sldId id="257" r:id="rId4"/>
    <p:sldId id="258" r:id="rId5"/>
    <p:sldId id="259" r:id="rId6"/>
    <p:sldId id="260" r:id="rId7"/>
    <p:sldId id="261"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48A87A34-81AB-432B-8DAE-1953F412C126}" type="datetimeFigureOut">
              <a:rPr lang="en-US" smtClean="0"/>
              <a:t>6/23/2024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1762934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4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8456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688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8A87A34-81AB-432B-8DAE-1953F412C126}" type="datetimeFigureOut">
              <a:rPr lang="en-US" smtClean="0"/>
              <a:t>6/23/2024</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70202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974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7646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5953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462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6D22F896-40B5-4ADD-8801-0D06FADFA095}"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94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48A87A34-81AB-432B-8DAE-1953F412C126}" type="datetimeFigureOut">
              <a:rPr lang="en-US" smtClean="0"/>
              <a:t>6/23/2024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6D22F896-40B5-4ADD-8801-0D06FADFA095}"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626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8A87A34-81AB-432B-8DAE-1953F412C126}" type="datetimeFigureOut">
              <a:rPr lang="en-US" smtClean="0"/>
              <a:pPr/>
              <a:t>6/23/2024</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D22F896-40B5-4ADD-8801-0D06FADFA095}" type="slidenum">
              <a:rPr lang="en-US" smtClean="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96155178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F42E-7232-4FA0-86AE-400F0F616507}"/>
              </a:ext>
            </a:extLst>
          </p:cNvPr>
          <p:cNvSpPr>
            <a:spLocks noGrp="1"/>
          </p:cNvSpPr>
          <p:nvPr>
            <p:ph type="ctrTitle"/>
          </p:nvPr>
        </p:nvSpPr>
        <p:spPr>
          <a:xfrm>
            <a:off x="1337096" y="1944166"/>
            <a:ext cx="6357668" cy="2023988"/>
          </a:xfrm>
        </p:spPr>
        <p:txBody>
          <a:bodyPr>
            <a:normAutofit/>
          </a:bodyPr>
          <a:lstStyle/>
          <a:p>
            <a:r>
              <a:rPr lang="en-US" sz="4000" dirty="0">
                <a:latin typeface="Times New Roman" panose="02020603050405020304" pitchFamily="18" charset="0"/>
                <a:cs typeface="Times New Roman" panose="02020603050405020304" pitchFamily="18" charset="0"/>
              </a:rPr>
              <a:t>EXPRESS – CLOUD: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STREAMLINED FILE MANAGEMENT PROJECT</a:t>
            </a:r>
          </a:p>
        </p:txBody>
      </p:sp>
      <p:pic>
        <p:nvPicPr>
          <p:cNvPr id="6" name="Picture 5">
            <a:extLst>
              <a:ext uri="{FF2B5EF4-FFF2-40B4-BE49-F238E27FC236}">
                <a16:creationId xmlns:a16="http://schemas.microsoft.com/office/drawing/2014/main" id="{FFBE8D42-0407-BDD1-9BEE-501F8768A247}"/>
              </a:ext>
            </a:extLst>
          </p:cNvPr>
          <p:cNvPicPr>
            <a:picLocks noChangeAspect="1"/>
          </p:cNvPicPr>
          <p:nvPr/>
        </p:nvPicPr>
        <p:blipFill rotWithShape="1">
          <a:blip r:embed="rId2"/>
          <a:srcRect l="11309" t="7797" r="18386" b="21762"/>
          <a:stretch/>
        </p:blipFill>
        <p:spPr>
          <a:xfrm>
            <a:off x="7211684" y="2956160"/>
            <a:ext cx="3322955" cy="236149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518877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9F9046-1453-7104-C96B-1CCA0FF9B8B7}"/>
              </a:ext>
            </a:extLst>
          </p:cNvPr>
          <p:cNvPicPr>
            <a:picLocks noChangeAspect="1"/>
          </p:cNvPicPr>
          <p:nvPr/>
        </p:nvPicPr>
        <p:blipFill>
          <a:blip r:embed="rId2"/>
          <a:stretch>
            <a:fillRect/>
          </a:stretch>
        </p:blipFill>
        <p:spPr>
          <a:xfrm>
            <a:off x="671819" y="576606"/>
            <a:ext cx="4840459" cy="2799490"/>
          </a:xfrm>
          <a:prstGeom prst="rect">
            <a:avLst/>
          </a:prstGeom>
        </p:spPr>
      </p:pic>
      <p:pic>
        <p:nvPicPr>
          <p:cNvPr id="5" name="Picture 4">
            <a:extLst>
              <a:ext uri="{FF2B5EF4-FFF2-40B4-BE49-F238E27FC236}">
                <a16:creationId xmlns:a16="http://schemas.microsoft.com/office/drawing/2014/main" id="{0DB71C45-5A9B-7D27-5828-EB700CC5CA0A}"/>
              </a:ext>
            </a:extLst>
          </p:cNvPr>
          <p:cNvPicPr>
            <a:picLocks noChangeAspect="1"/>
          </p:cNvPicPr>
          <p:nvPr/>
        </p:nvPicPr>
        <p:blipFill>
          <a:blip r:embed="rId3"/>
          <a:stretch>
            <a:fillRect/>
          </a:stretch>
        </p:blipFill>
        <p:spPr>
          <a:xfrm>
            <a:off x="6159259" y="3534497"/>
            <a:ext cx="4935925" cy="2736907"/>
          </a:xfrm>
          <a:prstGeom prst="rect">
            <a:avLst/>
          </a:prstGeom>
        </p:spPr>
      </p:pic>
      <p:sp>
        <p:nvSpPr>
          <p:cNvPr id="8" name="TextBox 7">
            <a:extLst>
              <a:ext uri="{FF2B5EF4-FFF2-40B4-BE49-F238E27FC236}">
                <a16:creationId xmlns:a16="http://schemas.microsoft.com/office/drawing/2014/main" id="{A04345F8-E7F3-8F38-EE3C-EB675170AEBD}"/>
              </a:ext>
            </a:extLst>
          </p:cNvPr>
          <p:cNvSpPr txBox="1"/>
          <p:nvPr/>
        </p:nvSpPr>
        <p:spPr>
          <a:xfrm>
            <a:off x="5960853" y="793630"/>
            <a:ext cx="4935925" cy="1754326"/>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Main Page: </a:t>
            </a:r>
            <a:r>
              <a:rPr lang="en-US" dirty="0">
                <a:latin typeface="Times New Roman" panose="02020603050405020304" pitchFamily="18" charset="0"/>
                <a:cs typeface="Times New Roman" panose="02020603050405020304" pitchFamily="18" charset="0"/>
              </a:rPr>
              <a:t>This is the main dashboard where authenticated users land post-login. It displays options like uploading files to AWS S3, viewing uploaded files, and managing user profile settings. It acts as the central hub for user interaction and file management tasks.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541A338-FC66-29C7-1074-04D7D3EF1A35}"/>
              </a:ext>
            </a:extLst>
          </p:cNvPr>
          <p:cNvSpPr txBox="1"/>
          <p:nvPr/>
        </p:nvSpPr>
        <p:spPr>
          <a:xfrm>
            <a:off x="983411" y="3881887"/>
            <a:ext cx="4597880" cy="2308324"/>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AWS S3 Page: </a:t>
            </a:r>
            <a:r>
              <a:rPr lang="en-US" dirty="0">
                <a:latin typeface="Times New Roman" panose="02020603050405020304" pitchFamily="18" charset="0"/>
                <a:cs typeface="Times New Roman" panose="02020603050405020304" pitchFamily="18" charset="0"/>
              </a:rPr>
              <a:t>The AWS S3 page allows users to interact with their stored files. They can download specific files from their designated S3 bucket, managed securely with folder-based organization. This page integrates AWS SDK commands for seamless file operations and ensures reliable storage management.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72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722416-68D1-C96D-2CE6-EFC1583C5982}"/>
              </a:ext>
            </a:extLst>
          </p:cNvPr>
          <p:cNvPicPr>
            <a:picLocks noChangeAspect="1"/>
          </p:cNvPicPr>
          <p:nvPr/>
        </p:nvPicPr>
        <p:blipFill>
          <a:blip r:embed="rId2"/>
          <a:stretch>
            <a:fillRect/>
          </a:stretch>
        </p:blipFill>
        <p:spPr>
          <a:xfrm>
            <a:off x="381000" y="428625"/>
            <a:ext cx="11430000" cy="6000750"/>
          </a:xfrm>
          <a:prstGeom prst="rect">
            <a:avLst/>
          </a:prstGeom>
        </p:spPr>
      </p:pic>
      <p:pic>
        <p:nvPicPr>
          <p:cNvPr id="3" name="Picture 2">
            <a:extLst>
              <a:ext uri="{FF2B5EF4-FFF2-40B4-BE49-F238E27FC236}">
                <a16:creationId xmlns:a16="http://schemas.microsoft.com/office/drawing/2014/main" id="{20DE1059-8FBA-EEA3-5D44-B4FDCF7ECAE0}"/>
              </a:ext>
            </a:extLst>
          </p:cNvPr>
          <p:cNvPicPr>
            <a:picLocks noChangeAspect="1"/>
          </p:cNvPicPr>
          <p:nvPr/>
        </p:nvPicPr>
        <p:blipFill>
          <a:blip r:embed="rId3"/>
          <a:stretch>
            <a:fillRect/>
          </a:stretch>
        </p:blipFill>
        <p:spPr>
          <a:xfrm>
            <a:off x="5098212" y="2850132"/>
            <a:ext cx="3105510" cy="1847850"/>
          </a:xfrm>
          <a:prstGeom prst="rect">
            <a:avLst/>
          </a:prstGeom>
        </p:spPr>
      </p:pic>
    </p:spTree>
    <p:extLst>
      <p:ext uri="{BB962C8B-B14F-4D97-AF65-F5344CB8AC3E}">
        <p14:creationId xmlns:p14="http://schemas.microsoft.com/office/powerpoint/2010/main" val="139963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529E70-CC23-2D5B-271D-C8871880C89E}"/>
              </a:ext>
            </a:extLst>
          </p:cNvPr>
          <p:cNvPicPr>
            <a:picLocks noChangeAspect="1"/>
          </p:cNvPicPr>
          <p:nvPr/>
        </p:nvPicPr>
        <p:blipFill rotWithShape="1">
          <a:blip r:embed="rId2"/>
          <a:srcRect r="33138" b="8549"/>
          <a:stretch/>
        </p:blipFill>
        <p:spPr>
          <a:xfrm>
            <a:off x="2800260" y="2934195"/>
            <a:ext cx="6191250" cy="33971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42DA0779-4052-8A99-6976-FEB0FE0F2B78}"/>
              </a:ext>
            </a:extLst>
          </p:cNvPr>
          <p:cNvPicPr>
            <a:picLocks noChangeAspect="1"/>
          </p:cNvPicPr>
          <p:nvPr/>
        </p:nvPicPr>
        <p:blipFill>
          <a:blip r:embed="rId3"/>
          <a:stretch>
            <a:fillRect/>
          </a:stretch>
        </p:blipFill>
        <p:spPr>
          <a:xfrm>
            <a:off x="2800260" y="1063656"/>
            <a:ext cx="6191250" cy="1809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B5670722-267C-4F26-9A9D-8D712FB67089}"/>
              </a:ext>
            </a:extLst>
          </p:cNvPr>
          <p:cNvSpPr txBox="1"/>
          <p:nvPr/>
        </p:nvSpPr>
        <p:spPr>
          <a:xfrm>
            <a:off x="628109" y="541202"/>
            <a:ext cx="400265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ARCHITECTURE</a:t>
            </a:r>
            <a:r>
              <a:rPr lang="en-US"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87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14AFB1-7DBF-4D63-8BF4-CF93A11E1926}"/>
              </a:ext>
            </a:extLst>
          </p:cNvPr>
          <p:cNvSpPr txBox="1"/>
          <p:nvPr/>
        </p:nvSpPr>
        <p:spPr>
          <a:xfrm>
            <a:off x="1359763" y="585927"/>
            <a:ext cx="213943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8365A464-3982-4CAA-9DA9-F359E6558EA6}"/>
              </a:ext>
            </a:extLst>
          </p:cNvPr>
          <p:cNvSpPr txBox="1"/>
          <p:nvPr/>
        </p:nvSpPr>
        <p:spPr>
          <a:xfrm>
            <a:off x="1359763" y="1649489"/>
            <a:ext cx="9472474" cy="4401205"/>
          </a:xfrm>
          <a:prstGeom prst="rect">
            <a:avLst/>
          </a:prstGeom>
          <a:noFill/>
        </p:spPr>
        <p:txBody>
          <a:bodyPr wrap="square" rtlCol="0">
            <a:sp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project is a comprehensive web application that leverages the power of Express.js and Amazon S3 to offer a robust solution for user management and file storage. The primary objective of this application is to facilitate seamless user registration, authentication, and efficient file management operations, including upload, listing, downloading, and deletion of files.</a:t>
            </a:r>
          </a:p>
          <a:p>
            <a:pPr marL="342900" indent="-34290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This project is also a web application designed to manage user registration, authentication, and file operations using Express.js and Amazon S3. Users can register, log in, upload files, list their files, download specific files, and delete files. The backend uses Node.js and Express.js for server-side logic, MongoDB for user data storage, and AWS S3 for scalable file storage. Security is ensured through </a:t>
            </a:r>
            <a:r>
              <a:rPr lang="en-US" sz="2000" dirty="0" err="1">
                <a:latin typeface="Times New Roman" panose="02020603050405020304" pitchFamily="18" charset="0"/>
                <a:cs typeface="Times New Roman" panose="02020603050405020304" pitchFamily="18" charset="0"/>
              </a:rPr>
              <a:t>bcrypt</a:t>
            </a:r>
            <a:r>
              <a:rPr lang="en-US" sz="2000" dirty="0">
                <a:latin typeface="Times New Roman" panose="02020603050405020304" pitchFamily="18" charset="0"/>
                <a:cs typeface="Times New Roman" panose="02020603050405020304" pitchFamily="18" charset="0"/>
              </a:rPr>
              <a:t> for password hashing and environment variables for configuration. The application employs </a:t>
            </a:r>
            <a:r>
              <a:rPr lang="en-US" sz="2000" dirty="0" err="1">
                <a:latin typeface="Times New Roman" panose="02020603050405020304" pitchFamily="18" charset="0"/>
                <a:cs typeface="Times New Roman" panose="02020603050405020304" pitchFamily="18" charset="0"/>
              </a:rPr>
              <a:t>multer</a:t>
            </a:r>
            <a:r>
              <a:rPr lang="en-US" sz="2000" dirty="0">
                <a:latin typeface="Times New Roman" panose="02020603050405020304" pitchFamily="18" charset="0"/>
                <a:cs typeface="Times New Roman" panose="02020603050405020304" pitchFamily="18" charset="0"/>
              </a:rPr>
              <a:t> for efficient file handling and AWS SDK for seamless S3 integration, providing a robust solution for secure and efficient file management.</a:t>
            </a:r>
          </a:p>
        </p:txBody>
      </p:sp>
    </p:spTree>
    <p:extLst>
      <p:ext uri="{BB962C8B-B14F-4D97-AF65-F5344CB8AC3E}">
        <p14:creationId xmlns:p14="http://schemas.microsoft.com/office/powerpoint/2010/main" val="237086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93557B-1ABF-423C-B72A-05D5F43F3BC6}"/>
              </a:ext>
            </a:extLst>
          </p:cNvPr>
          <p:cNvSpPr txBox="1"/>
          <p:nvPr/>
        </p:nvSpPr>
        <p:spPr>
          <a:xfrm>
            <a:off x="1124510" y="534974"/>
            <a:ext cx="10209321" cy="984885"/>
          </a:xfrm>
          <a:prstGeom prst="rect">
            <a:avLst/>
          </a:prstGeom>
          <a:noFill/>
        </p:spPr>
        <p:txBody>
          <a:bodyPr wrap="square" rtlCol="0">
            <a:spAutoFit/>
          </a:bodyPr>
          <a:lstStyle/>
          <a:p>
            <a:r>
              <a:rPr lang="en-US" sz="4000" dirty="0">
                <a:latin typeface="Times New Roman" panose="02020603050405020304" pitchFamily="18" charset="0"/>
                <a:ea typeface="Source Serif Pro" panose="02040603050405020204" pitchFamily="18" charset="0"/>
                <a:cs typeface="Times New Roman" panose="02020603050405020304" pitchFamily="18" charset="0"/>
              </a:rPr>
              <a:t>Where and How this project can be useful?</a:t>
            </a:r>
          </a:p>
          <a:p>
            <a:endParaRPr lang="en-US" dirty="0"/>
          </a:p>
        </p:txBody>
      </p:sp>
      <p:sp>
        <p:nvSpPr>
          <p:cNvPr id="3" name="TextBox 2">
            <a:extLst>
              <a:ext uri="{FF2B5EF4-FFF2-40B4-BE49-F238E27FC236}">
                <a16:creationId xmlns:a16="http://schemas.microsoft.com/office/drawing/2014/main" id="{3D3DEE3D-36FC-419C-817D-E13F9D9EBC7D}"/>
              </a:ext>
            </a:extLst>
          </p:cNvPr>
          <p:cNvSpPr txBox="1"/>
          <p:nvPr/>
        </p:nvSpPr>
        <p:spPr>
          <a:xfrm>
            <a:off x="1349406" y="1473693"/>
            <a:ext cx="5273336" cy="2123658"/>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Business Document Management:</a:t>
            </a:r>
            <a:endParaRPr lang="en-US" sz="2400" dirty="0"/>
          </a:p>
          <a:p>
            <a:r>
              <a:rPr lang="en-US" dirty="0">
                <a:latin typeface="Times New Roman" panose="02020603050405020304" pitchFamily="18" charset="0"/>
                <a:cs typeface="Times New Roman" panose="02020603050405020304" pitchFamily="18" charset="0"/>
              </a:rPr>
              <a:t>Companies can use your system to securely store and access business documents such as contracts, reports, and presentations. Employees across different locations can easily collaborate and retrieve necessary files as needed.</a:t>
            </a:r>
          </a:p>
          <a:p>
            <a:endParaRPr lang="en-US" dirty="0"/>
          </a:p>
        </p:txBody>
      </p:sp>
      <p:pic>
        <p:nvPicPr>
          <p:cNvPr id="8" name="Picture 7">
            <a:extLst>
              <a:ext uri="{FF2B5EF4-FFF2-40B4-BE49-F238E27FC236}">
                <a16:creationId xmlns:a16="http://schemas.microsoft.com/office/drawing/2014/main" id="{A774A986-1DBA-4BEC-83F1-FC650C850692}"/>
              </a:ext>
            </a:extLst>
          </p:cNvPr>
          <p:cNvPicPr>
            <a:picLocks noChangeAspect="1"/>
          </p:cNvPicPr>
          <p:nvPr/>
        </p:nvPicPr>
        <p:blipFill>
          <a:blip r:embed="rId2"/>
          <a:stretch>
            <a:fillRect/>
          </a:stretch>
        </p:blipFill>
        <p:spPr>
          <a:xfrm>
            <a:off x="7226316" y="1519859"/>
            <a:ext cx="3883988" cy="2031326"/>
          </a:xfrm>
          <a:prstGeom prst="rect">
            <a:avLst/>
          </a:prstGeom>
        </p:spPr>
      </p:pic>
      <p:sp>
        <p:nvSpPr>
          <p:cNvPr id="10" name="TextBox 9">
            <a:extLst>
              <a:ext uri="{FF2B5EF4-FFF2-40B4-BE49-F238E27FC236}">
                <a16:creationId xmlns:a16="http://schemas.microsoft.com/office/drawing/2014/main" id="{276B090E-08DF-4AA9-B942-4444609E8E89}"/>
              </a:ext>
            </a:extLst>
          </p:cNvPr>
          <p:cNvSpPr txBox="1"/>
          <p:nvPr/>
        </p:nvSpPr>
        <p:spPr>
          <a:xfrm>
            <a:off x="5624105" y="3927222"/>
            <a:ext cx="6183197" cy="2123658"/>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Educational Platforms:</a:t>
            </a:r>
          </a:p>
          <a:p>
            <a:r>
              <a:rPr lang="en-US" dirty="0">
                <a:latin typeface="Times New Roman" panose="02020603050405020304" pitchFamily="18" charset="0"/>
                <a:cs typeface="Times New Roman" panose="02020603050405020304" pitchFamily="18" charset="0"/>
              </a:rPr>
              <a:t>Educational institutions can utilize your project to manage and distribute course materials, assignments, and resources to students and faculty members. It ensures easy access to educational content from anywhere, promoting remote learning and collaboration.</a:t>
            </a:r>
          </a:p>
          <a:p>
            <a:endParaRPr lang="en-US" dirty="0"/>
          </a:p>
        </p:txBody>
      </p:sp>
      <p:pic>
        <p:nvPicPr>
          <p:cNvPr id="12" name="Picture 11">
            <a:extLst>
              <a:ext uri="{FF2B5EF4-FFF2-40B4-BE49-F238E27FC236}">
                <a16:creationId xmlns:a16="http://schemas.microsoft.com/office/drawing/2014/main" id="{4414EE44-0ECF-4AF1-8AA5-DE06472D8751}"/>
              </a:ext>
            </a:extLst>
          </p:cNvPr>
          <p:cNvPicPr>
            <a:picLocks noChangeAspect="1"/>
          </p:cNvPicPr>
          <p:nvPr/>
        </p:nvPicPr>
        <p:blipFill>
          <a:blip r:embed="rId3"/>
          <a:stretch>
            <a:fillRect/>
          </a:stretch>
        </p:blipFill>
        <p:spPr>
          <a:xfrm>
            <a:off x="1526961" y="3828170"/>
            <a:ext cx="3621058" cy="2031325"/>
          </a:xfrm>
          <a:prstGeom prst="rect">
            <a:avLst/>
          </a:prstGeom>
        </p:spPr>
      </p:pic>
    </p:spTree>
    <p:extLst>
      <p:ext uri="{BB962C8B-B14F-4D97-AF65-F5344CB8AC3E}">
        <p14:creationId xmlns:p14="http://schemas.microsoft.com/office/powerpoint/2010/main" val="305822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7FBD5B-9923-40E9-BB8C-1D00D350112B}"/>
              </a:ext>
            </a:extLst>
          </p:cNvPr>
          <p:cNvSpPr txBox="1"/>
          <p:nvPr/>
        </p:nvSpPr>
        <p:spPr>
          <a:xfrm>
            <a:off x="1109707" y="988225"/>
            <a:ext cx="6107837" cy="1846659"/>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Media and Entertainment Industry:</a:t>
            </a:r>
          </a:p>
          <a:p>
            <a:r>
              <a:rPr lang="en-US" dirty="0">
                <a:latin typeface="Times New Roman" panose="02020603050405020304" pitchFamily="18" charset="0"/>
                <a:cs typeface="Times New Roman" panose="02020603050405020304" pitchFamily="18" charset="0"/>
              </a:rPr>
              <a:t>Media production teams can upload and share multimedia files such as videos, images, and audio recordings. This facilitates efficient collaboration among team members and external stakeholders like clients and partners.</a:t>
            </a:r>
          </a:p>
          <a:p>
            <a:endParaRPr lang="en-US" dirty="0"/>
          </a:p>
        </p:txBody>
      </p:sp>
      <p:pic>
        <p:nvPicPr>
          <p:cNvPr id="5" name="Picture 4">
            <a:extLst>
              <a:ext uri="{FF2B5EF4-FFF2-40B4-BE49-F238E27FC236}">
                <a16:creationId xmlns:a16="http://schemas.microsoft.com/office/drawing/2014/main" id="{75BDDA41-9E24-4092-8B0B-1515F14A369A}"/>
              </a:ext>
            </a:extLst>
          </p:cNvPr>
          <p:cNvPicPr>
            <a:picLocks noChangeAspect="1"/>
          </p:cNvPicPr>
          <p:nvPr/>
        </p:nvPicPr>
        <p:blipFill>
          <a:blip r:embed="rId2"/>
          <a:stretch>
            <a:fillRect/>
          </a:stretch>
        </p:blipFill>
        <p:spPr>
          <a:xfrm>
            <a:off x="7306322" y="711148"/>
            <a:ext cx="3844032" cy="2400814"/>
          </a:xfrm>
          <a:prstGeom prst="rect">
            <a:avLst/>
          </a:prstGeom>
        </p:spPr>
      </p:pic>
      <p:sp>
        <p:nvSpPr>
          <p:cNvPr id="6" name="TextBox 5">
            <a:extLst>
              <a:ext uri="{FF2B5EF4-FFF2-40B4-BE49-F238E27FC236}">
                <a16:creationId xmlns:a16="http://schemas.microsoft.com/office/drawing/2014/main" id="{89B56C17-8CE2-45ED-8AC2-C9BE01DD8207}"/>
              </a:ext>
            </a:extLst>
          </p:cNvPr>
          <p:cNvSpPr txBox="1"/>
          <p:nvPr/>
        </p:nvSpPr>
        <p:spPr>
          <a:xfrm>
            <a:off x="5539666" y="3746039"/>
            <a:ext cx="5939161" cy="2123658"/>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Healthcare Records Management:</a:t>
            </a:r>
            <a:endParaRPr lang="en-US" sz="2400" dirty="0"/>
          </a:p>
          <a:p>
            <a:r>
              <a:rPr lang="en-US" dirty="0">
                <a:latin typeface="Times New Roman" panose="02020603050405020304" pitchFamily="18" charset="0"/>
                <a:ea typeface="Tahoma" panose="020B0604030504040204" pitchFamily="34" charset="0"/>
                <a:cs typeface="Times New Roman" panose="02020603050405020304" pitchFamily="18" charset="0"/>
              </a:rPr>
              <a:t>Healthcare providers can securely store and manage patient records, medical images, and other sensitive information. This ensures compliance with data protection regulations while allowing authorized personnel to access patient data whenever necessary.</a:t>
            </a:r>
          </a:p>
          <a:p>
            <a:endParaRPr lang="en-US" dirty="0"/>
          </a:p>
        </p:txBody>
      </p:sp>
      <p:pic>
        <p:nvPicPr>
          <p:cNvPr id="8" name="Picture 7">
            <a:extLst>
              <a:ext uri="{FF2B5EF4-FFF2-40B4-BE49-F238E27FC236}">
                <a16:creationId xmlns:a16="http://schemas.microsoft.com/office/drawing/2014/main" id="{8E01D77A-7D10-43B2-A5FD-418E40D79183}"/>
              </a:ext>
            </a:extLst>
          </p:cNvPr>
          <p:cNvPicPr>
            <a:picLocks noChangeAspect="1"/>
          </p:cNvPicPr>
          <p:nvPr/>
        </p:nvPicPr>
        <p:blipFill>
          <a:blip r:embed="rId3"/>
          <a:stretch>
            <a:fillRect/>
          </a:stretch>
        </p:blipFill>
        <p:spPr>
          <a:xfrm>
            <a:off x="1029810" y="3348193"/>
            <a:ext cx="4270160" cy="2521504"/>
          </a:xfrm>
          <a:prstGeom prst="rect">
            <a:avLst/>
          </a:prstGeom>
        </p:spPr>
      </p:pic>
    </p:spTree>
    <p:extLst>
      <p:ext uri="{BB962C8B-B14F-4D97-AF65-F5344CB8AC3E}">
        <p14:creationId xmlns:p14="http://schemas.microsoft.com/office/powerpoint/2010/main" val="294831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DC8CB-D34B-4D80-8B84-225391E2B026}"/>
              </a:ext>
            </a:extLst>
          </p:cNvPr>
          <p:cNvSpPr txBox="1"/>
          <p:nvPr/>
        </p:nvSpPr>
        <p:spPr>
          <a:xfrm>
            <a:off x="1340527" y="384067"/>
            <a:ext cx="3915053"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Advantages</a:t>
            </a:r>
          </a:p>
        </p:txBody>
      </p:sp>
      <p:sp>
        <p:nvSpPr>
          <p:cNvPr id="3" name="TextBox 2">
            <a:extLst>
              <a:ext uri="{FF2B5EF4-FFF2-40B4-BE49-F238E27FC236}">
                <a16:creationId xmlns:a16="http://schemas.microsoft.com/office/drawing/2014/main" id="{FC8CE2E2-502B-42C1-A101-A7FCC7F19432}"/>
              </a:ext>
            </a:extLst>
          </p:cNvPr>
          <p:cNvSpPr txBox="1"/>
          <p:nvPr/>
        </p:nvSpPr>
        <p:spPr>
          <a:xfrm>
            <a:off x="1237010" y="1091953"/>
            <a:ext cx="10391398" cy="5355312"/>
          </a:xfrm>
          <a:prstGeom prst="rect">
            <a:avLst/>
          </a:prstGeom>
          <a:noFill/>
        </p:spPr>
        <p:txBody>
          <a:bodyPr wrap="square" rtlCol="0">
            <a:spAutoFit/>
          </a:bodyPr>
          <a:lstStyle/>
          <a:p>
            <a:pPr marL="342900" indent="-34290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Scalability and Performance :</a:t>
            </a:r>
            <a:r>
              <a:rPr lang="en-US" dirty="0">
                <a:latin typeface="Times New Roman" panose="02020603050405020304" pitchFamily="18" charset="0"/>
                <a:cs typeface="Times New Roman" panose="02020603050405020304" pitchFamily="18" charset="0"/>
              </a:rPr>
              <a:t>The integration with AWS S3 ensures exceptional scalability and performance. S3 is designed to handle virtually unlimited concurrent connections and massive amounts of data, making it ideal for applications that require seamless scalability as user numbers and file sizes grow. </a:t>
            </a:r>
          </a:p>
          <a:p>
            <a:pPr marL="342900" indent="-342900">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Robust Security Features : </a:t>
            </a:r>
            <a:r>
              <a:rPr lang="en-US" dirty="0">
                <a:latin typeface="Times New Roman" panose="02020603050405020304" pitchFamily="18" charset="0"/>
                <a:cs typeface="Times New Roman" panose="02020603050405020304" pitchFamily="18" charset="0"/>
              </a:rPr>
              <a:t>Security is paramount in any file management application, and leveraging AWS S3 enhances this aspect significantly. AWS provides a range of security features such as encryption at rest and in transit, access control via AWS Identity and Access Management (IAM), and audit logging through AWS CloudTrail.</a:t>
            </a:r>
          </a:p>
          <a:p>
            <a:pPr marL="342900" indent="-342900">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Reliability and Durability : </a:t>
            </a:r>
            <a:r>
              <a:rPr lang="en-US" dirty="0">
                <a:latin typeface="Times New Roman" panose="02020603050405020304" pitchFamily="18" charset="0"/>
                <a:cs typeface="Times New Roman" panose="02020603050405020304" pitchFamily="18" charset="0"/>
              </a:rPr>
              <a:t>AWS S3 offers unmatched reliability and durability for stored data. It is designed to provide 99.999999999% (11 nines) durability by automatically replicating data across multiple devices and facilities within a region. </a:t>
            </a:r>
          </a:p>
          <a:p>
            <a:pPr marL="342900" indent="-342900">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Seamless Integration and Ecosystem : </a:t>
            </a:r>
            <a:r>
              <a:rPr lang="en-US" dirty="0">
                <a:latin typeface="Times New Roman" panose="02020603050405020304" pitchFamily="18" charset="0"/>
                <a:cs typeface="Times New Roman" panose="02020603050405020304" pitchFamily="18" charset="0"/>
              </a:rPr>
              <a:t>The project's architecture, built on Node.js and Express.js, seamlessly integrates with AWS S3 through the AWS SDK for JavaScript. This integration allows developers to leverage AWS's extensive ecosystem of services.</a:t>
            </a:r>
          </a:p>
          <a:p>
            <a:endParaRPr lang="en-US"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Cost-Effectiveness and Efficiency : </a:t>
            </a:r>
            <a:r>
              <a:rPr lang="en-US" dirty="0">
                <a:latin typeface="Times New Roman" panose="02020603050405020304" pitchFamily="18" charset="0"/>
                <a:cs typeface="Times New Roman" panose="02020603050405020304" pitchFamily="18" charset="0"/>
              </a:rPr>
              <a:t>By using AWS S3, the project benefits from a pay-as-you-go pricing model, where users only pay for the storage and bandwidth they actually use. </a:t>
            </a:r>
          </a:p>
        </p:txBody>
      </p:sp>
    </p:spTree>
    <p:extLst>
      <p:ext uri="{BB962C8B-B14F-4D97-AF65-F5344CB8AC3E}">
        <p14:creationId xmlns:p14="http://schemas.microsoft.com/office/powerpoint/2010/main" val="294391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16B90-C9D7-4FA5-953D-5A590C102679}"/>
              </a:ext>
            </a:extLst>
          </p:cNvPr>
          <p:cNvSpPr txBox="1"/>
          <p:nvPr/>
        </p:nvSpPr>
        <p:spPr>
          <a:xfrm>
            <a:off x="1324755" y="1100245"/>
            <a:ext cx="9986206" cy="4985980"/>
          </a:xfrm>
          <a:prstGeom prst="rect">
            <a:avLst/>
          </a:prstGeom>
          <a:noFill/>
        </p:spPr>
        <p:txBody>
          <a:bodyPr wrap="square" rtlCol="0">
            <a:spAutoFit/>
          </a:bodyPr>
          <a:lstStyle/>
          <a:p>
            <a:endParaRPr lang="en-US" dirty="0"/>
          </a:p>
          <a:p>
            <a:endParaRPr lang="en-US" dirty="0"/>
          </a:p>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Secure Document Storage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Law firms and financial institutions can securely store sensitive documents and ensure compliance with data protection regulations.</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Client File Management: </a:t>
            </a:r>
            <a:r>
              <a:rPr lang="en-US" dirty="0">
                <a:latin typeface="Times New Roman" panose="02020603050405020304" pitchFamily="18" charset="0"/>
                <a:cs typeface="Times New Roman" panose="02020603050405020304" pitchFamily="18" charset="0"/>
              </a:rPr>
              <a:t>Lawyers and financial advisors can manage client files efficiently, ensuring quick access when needed.</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Contract and Agreement Storage:</a:t>
            </a: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Important contracts and agreements can be securely stored and accessed as required.</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Data Encryption:</a:t>
            </a: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Ensures that sensitive client information is encrypted both in transit and at rest, maintaining confidentiality.</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Compliance:</a:t>
            </a: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Helps law firms comply with data protection regulations such as GDPR, HIPAA, and others by providing secure storage solutions.</a:t>
            </a:r>
          </a:p>
        </p:txBody>
      </p:sp>
      <p:sp>
        <p:nvSpPr>
          <p:cNvPr id="3" name="TextBox 2">
            <a:extLst>
              <a:ext uri="{FF2B5EF4-FFF2-40B4-BE49-F238E27FC236}">
                <a16:creationId xmlns:a16="http://schemas.microsoft.com/office/drawing/2014/main" id="{249454F0-766E-5F00-17A6-FFE9B840FC49}"/>
              </a:ext>
            </a:extLst>
          </p:cNvPr>
          <p:cNvSpPr txBox="1"/>
          <p:nvPr/>
        </p:nvSpPr>
        <p:spPr>
          <a:xfrm>
            <a:off x="1324755" y="625272"/>
            <a:ext cx="9523562"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Project uses in Legal and Financial services:</a:t>
            </a:r>
          </a:p>
        </p:txBody>
      </p:sp>
    </p:spTree>
    <p:extLst>
      <p:ext uri="{BB962C8B-B14F-4D97-AF65-F5344CB8AC3E}">
        <p14:creationId xmlns:p14="http://schemas.microsoft.com/office/powerpoint/2010/main" val="87994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FE2A90-2B16-480A-8D89-F0B5F89D2E40}"/>
              </a:ext>
            </a:extLst>
          </p:cNvPr>
          <p:cNvSpPr txBox="1"/>
          <p:nvPr/>
        </p:nvSpPr>
        <p:spPr>
          <a:xfrm>
            <a:off x="1083076" y="465833"/>
            <a:ext cx="9139226" cy="1323439"/>
          </a:xfrm>
          <a:prstGeom prst="rect">
            <a:avLst/>
          </a:prstGeom>
          <a:noFill/>
        </p:spPr>
        <p:txBody>
          <a:bodyPr wrap="square" rtlCol="0">
            <a:spAutoFit/>
          </a:bodyPr>
          <a:lstStyle/>
          <a:p>
            <a:r>
              <a:rPr lang="en-US" sz="4000" dirty="0">
                <a:latin typeface="Times New Roman" panose="02020603050405020304" pitchFamily="18" charset="0"/>
                <a:ea typeface="Source Serif Pro" panose="02040603050405020204" pitchFamily="18" charset="0"/>
                <a:cs typeface="Times New Roman" panose="02020603050405020304" pitchFamily="18" charset="0"/>
              </a:rPr>
              <a:t>How we plan to improve this project</a:t>
            </a:r>
          </a:p>
          <a:p>
            <a:endParaRPr lang="en-US" sz="4000" dirty="0"/>
          </a:p>
        </p:txBody>
      </p:sp>
      <p:sp>
        <p:nvSpPr>
          <p:cNvPr id="3" name="TextBox 2">
            <a:extLst>
              <a:ext uri="{FF2B5EF4-FFF2-40B4-BE49-F238E27FC236}">
                <a16:creationId xmlns:a16="http://schemas.microsoft.com/office/drawing/2014/main" id="{55F09AF8-F5AF-4595-AD0F-759A80B4F1CB}"/>
              </a:ext>
            </a:extLst>
          </p:cNvPr>
          <p:cNvSpPr txBox="1"/>
          <p:nvPr/>
        </p:nvSpPr>
        <p:spPr>
          <a:xfrm flipH="1">
            <a:off x="1083076" y="1159549"/>
            <a:ext cx="10279755" cy="5355312"/>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Load Balancing:</a:t>
            </a:r>
            <a:r>
              <a:rPr lang="en-US" dirty="0">
                <a:latin typeface="Times New Roman" panose="02020603050405020304" pitchFamily="18" charset="0"/>
                <a:cs typeface="Times New Roman" panose="02020603050405020304" pitchFamily="18" charset="0"/>
              </a:rPr>
              <a:t> Implement advanced load balancing techniques to ensure consistent performance and reliability, even during peak usage times.</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Customization Options:</a:t>
            </a:r>
            <a:r>
              <a:rPr lang="en-US" dirty="0">
                <a:latin typeface="Times New Roman" panose="02020603050405020304" pitchFamily="18" charset="0"/>
                <a:cs typeface="Times New Roman" panose="02020603050405020304" pitchFamily="18" charset="0"/>
              </a:rPr>
              <a:t> Allow users to customize their interface according to their preferences for a more personalized experience.</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Intuitive Dashboard:</a:t>
            </a:r>
            <a:r>
              <a:rPr lang="en-US" dirty="0">
                <a:latin typeface="Times New Roman" panose="02020603050405020304" pitchFamily="18" charset="0"/>
                <a:cs typeface="Times New Roman" panose="02020603050405020304" pitchFamily="18" charset="0"/>
              </a:rPr>
              <a:t> Redesign the user dashboard to make navigation more intuitive and user-friendly.</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Mobile and Offline Capabilities: </a:t>
            </a:r>
            <a:r>
              <a:rPr lang="en-US" dirty="0">
                <a:latin typeface="Times New Roman" panose="02020603050405020304" pitchFamily="18" charset="0"/>
                <a:cs typeface="Times New Roman" panose="02020603050405020304" pitchFamily="18" charset="0"/>
              </a:rPr>
              <a:t>The project aims to develop mobile applications that synchronize seamlessly with the web platform, enabling users to manage files offline and ensuring consistent access across devices.</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Machine Learning and AI Integration: </a:t>
            </a:r>
            <a:r>
              <a:rPr lang="en-US" dirty="0">
                <a:latin typeface="Times New Roman" panose="02020603050405020304" pitchFamily="18" charset="0"/>
                <a:cs typeface="Times New Roman" panose="02020603050405020304" pitchFamily="18" charset="0"/>
              </a:rPr>
              <a:t>Leveraging AWS AI/ML services such as Amazon </a:t>
            </a:r>
            <a:r>
              <a:rPr lang="en-US" dirty="0" err="1">
                <a:latin typeface="Times New Roman" panose="02020603050405020304" pitchFamily="18" charset="0"/>
                <a:cs typeface="Times New Roman" panose="02020603050405020304" pitchFamily="18" charset="0"/>
              </a:rPr>
              <a:t>Rekognition</a:t>
            </a:r>
            <a:r>
              <a:rPr lang="en-US" dirty="0">
                <a:latin typeface="Times New Roman" panose="02020603050405020304" pitchFamily="18" charset="0"/>
                <a:cs typeface="Times New Roman" panose="02020603050405020304" pitchFamily="18" charset="0"/>
              </a:rPr>
              <a:t> and Amazon </a:t>
            </a:r>
            <a:r>
              <a:rPr lang="en-US" dirty="0" err="1">
                <a:latin typeface="Times New Roman" panose="02020603050405020304" pitchFamily="18" charset="0"/>
                <a:cs typeface="Times New Roman" panose="02020603050405020304" pitchFamily="18" charset="0"/>
              </a:rPr>
              <a:t>Textract</a:t>
            </a:r>
            <a:r>
              <a:rPr lang="en-US" dirty="0">
                <a:latin typeface="Times New Roman" panose="02020603050405020304" pitchFamily="18" charset="0"/>
                <a:cs typeface="Times New Roman" panose="02020603050405020304" pitchFamily="18" charset="0"/>
              </a:rPr>
              <a:t> to automate file tagging, content analysis, and document management, enhancing productivity and efficiency.</a:t>
            </a:r>
          </a:p>
          <a:p>
            <a:pPr marL="285750" indent="-285750">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Community and Collaboration Features: </a:t>
            </a:r>
            <a:r>
              <a:rPr lang="en-US" dirty="0">
                <a:latin typeface="Times New Roman" panose="02020603050405020304" pitchFamily="18" charset="0"/>
                <a:cs typeface="Times New Roman" panose="02020603050405020304" pitchFamily="18" charset="0"/>
              </a:rPr>
              <a:t>Introducing collaborative tools like file versioning, comments, and integrations with third-party productivity tools (e.g., Slack, Microsoft Teams) to foster seamless project collaboration and improve team workflows.</a:t>
            </a:r>
          </a:p>
        </p:txBody>
      </p:sp>
    </p:spTree>
    <p:extLst>
      <p:ext uri="{BB962C8B-B14F-4D97-AF65-F5344CB8AC3E}">
        <p14:creationId xmlns:p14="http://schemas.microsoft.com/office/powerpoint/2010/main" val="305189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491490-4837-CF0C-08B4-6CE82084581F}"/>
              </a:ext>
            </a:extLst>
          </p:cNvPr>
          <p:cNvSpPr txBox="1"/>
          <p:nvPr/>
        </p:nvSpPr>
        <p:spPr>
          <a:xfrm>
            <a:off x="972333" y="519665"/>
            <a:ext cx="196682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OUTPUTS : </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0F44E64-B78A-4174-A776-4371F5E13877}"/>
              </a:ext>
            </a:extLst>
          </p:cNvPr>
          <p:cNvPicPr>
            <a:picLocks noChangeAspect="1"/>
          </p:cNvPicPr>
          <p:nvPr/>
        </p:nvPicPr>
        <p:blipFill>
          <a:blip r:embed="rId2"/>
          <a:stretch>
            <a:fillRect/>
          </a:stretch>
        </p:blipFill>
        <p:spPr>
          <a:xfrm>
            <a:off x="1052418" y="981330"/>
            <a:ext cx="4915874" cy="2749817"/>
          </a:xfrm>
          <a:prstGeom prst="rect">
            <a:avLst/>
          </a:prstGeom>
        </p:spPr>
      </p:pic>
      <p:pic>
        <p:nvPicPr>
          <p:cNvPr id="7" name="Picture 6">
            <a:extLst>
              <a:ext uri="{FF2B5EF4-FFF2-40B4-BE49-F238E27FC236}">
                <a16:creationId xmlns:a16="http://schemas.microsoft.com/office/drawing/2014/main" id="{488D135F-E67D-553B-78C2-AD43CF23DDD2}"/>
              </a:ext>
            </a:extLst>
          </p:cNvPr>
          <p:cNvPicPr>
            <a:picLocks noChangeAspect="1"/>
          </p:cNvPicPr>
          <p:nvPr/>
        </p:nvPicPr>
        <p:blipFill>
          <a:blip r:embed="rId3"/>
          <a:stretch>
            <a:fillRect/>
          </a:stretch>
        </p:blipFill>
        <p:spPr>
          <a:xfrm>
            <a:off x="6424564" y="3670538"/>
            <a:ext cx="4715018" cy="2749817"/>
          </a:xfrm>
          <a:prstGeom prst="rect">
            <a:avLst/>
          </a:prstGeom>
        </p:spPr>
      </p:pic>
      <p:sp>
        <p:nvSpPr>
          <p:cNvPr id="10" name="TextBox 9">
            <a:extLst>
              <a:ext uri="{FF2B5EF4-FFF2-40B4-BE49-F238E27FC236}">
                <a16:creationId xmlns:a16="http://schemas.microsoft.com/office/drawing/2014/main" id="{39B017CB-CAA0-FB1A-5AA8-7C2F0C8B925F}"/>
              </a:ext>
            </a:extLst>
          </p:cNvPr>
          <p:cNvSpPr txBox="1"/>
          <p:nvPr/>
        </p:nvSpPr>
        <p:spPr>
          <a:xfrm>
            <a:off x="6424564" y="1207698"/>
            <a:ext cx="4715018" cy="1754326"/>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LOGIN PAGE : </a:t>
            </a:r>
            <a:r>
              <a:rPr lang="en-US" dirty="0">
                <a:latin typeface="Times New Roman" panose="02020603050405020304" pitchFamily="18" charset="0"/>
                <a:cs typeface="Times New Roman" panose="02020603050405020304" pitchFamily="18" charset="0"/>
              </a:rPr>
              <a:t>The login page provides a secure interface for existing users to authenticate with their credentials. It verifies username and password against stored records in MongoDB, ensuring secure access to the application.</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73CC53F-D1A0-64A0-25A1-71576F927492}"/>
              </a:ext>
            </a:extLst>
          </p:cNvPr>
          <p:cNvSpPr txBox="1"/>
          <p:nvPr/>
        </p:nvSpPr>
        <p:spPr>
          <a:xfrm>
            <a:off x="1155940" y="4226943"/>
            <a:ext cx="4715018" cy="1754326"/>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Register Page: </a:t>
            </a:r>
            <a:r>
              <a:rPr lang="en-US" dirty="0">
                <a:latin typeface="Times New Roman" panose="02020603050405020304" pitchFamily="18" charset="0"/>
                <a:cs typeface="Times New Roman" panose="02020603050405020304" pitchFamily="18" charset="0"/>
              </a:rPr>
              <a:t>Users access the register page to create new accounts. They input username, password, email, and mobile number. Upon submission, </a:t>
            </a:r>
            <a:r>
              <a:rPr lang="en-US" dirty="0" err="1">
                <a:latin typeface="Times New Roman" panose="02020603050405020304" pitchFamily="18" charset="0"/>
                <a:cs typeface="Times New Roman" panose="02020603050405020304" pitchFamily="18" charset="0"/>
              </a:rPr>
              <a:t>bcrypt</a:t>
            </a:r>
            <a:r>
              <a:rPr lang="en-US" dirty="0">
                <a:latin typeface="Times New Roman" panose="02020603050405020304" pitchFamily="18" charset="0"/>
                <a:cs typeface="Times New Roman" panose="02020603050405020304" pitchFamily="18" charset="0"/>
              </a:rPr>
              <a:t> hashes the password and stores user data securely in MongoDB for future authentication.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233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173</TotalTime>
  <Words>1043</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Garamond</vt:lpstr>
      <vt:lpstr>Times New Roman</vt:lpstr>
      <vt:lpstr>Wingdings</vt:lpstr>
      <vt:lpstr>Savon</vt:lpstr>
      <vt:lpstr>EXPRESS – CLOUD:  STREAMLINED FILE MANAGEMENT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 – CLOUD:   STREAMLINED FILE  MANAGEMENT PROJECT</dc:title>
  <dc:creator>Tarun Pavan Kumar Uggina</dc:creator>
  <cp:lastModifiedBy>21MH1A05E0</cp:lastModifiedBy>
  <cp:revision>16</cp:revision>
  <dcterms:created xsi:type="dcterms:W3CDTF">2024-06-21T10:43:04Z</dcterms:created>
  <dcterms:modified xsi:type="dcterms:W3CDTF">2024-06-23T07:46:46Z</dcterms:modified>
</cp:coreProperties>
</file>