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slides/slide22.xml" Type="http://schemas.openxmlformats.org/officeDocument/2006/relationships/slide"/><Relationship Id="rId38" Target="slides/slide23.xml" Type="http://schemas.openxmlformats.org/officeDocument/2006/relationships/slide"/><Relationship Id="rId39" Target="slides/slide24.xml" Type="http://schemas.openxmlformats.org/officeDocument/2006/relationships/slide"/><Relationship Id="rId4" Target="theme/theme1.xml" Type="http://schemas.openxmlformats.org/officeDocument/2006/relationships/theme"/><Relationship Id="rId40" Target="slides/slide25.xml" Type="http://schemas.openxmlformats.org/officeDocument/2006/relationships/slide"/><Relationship Id="rId41" Target="slides/slide26.xml" Type="http://schemas.openxmlformats.org/officeDocument/2006/relationships/slide"/><Relationship Id="rId42" Target="slides/slide27.xml" Type="http://schemas.openxmlformats.org/officeDocument/2006/relationships/slide"/><Relationship Id="rId43" Target="slides/slide28.xml" Type="http://schemas.openxmlformats.org/officeDocument/2006/relationships/slide"/><Relationship Id="rId44" Target="slides/slide29.xml" Type="http://schemas.openxmlformats.org/officeDocument/2006/relationships/slide"/><Relationship Id="rId45" Target="slides/slide30.xml" Type="http://schemas.openxmlformats.org/officeDocument/2006/relationships/slide"/><Relationship Id="rId46" Target="slides/slide31.xml" Type="http://schemas.openxmlformats.org/officeDocument/2006/relationships/slide"/><Relationship Id="rId47" Target="slides/slide32.xml" Type="http://schemas.openxmlformats.org/officeDocument/2006/relationships/slide"/><Relationship Id="rId48" Target="slides/slide3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developer.mozilla.org/en-US/docs/Web/CSS/display" TargetMode="External" Type="http://schemas.openxmlformats.org/officeDocument/2006/relationships/hyperlink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developer.mozilla.org/en-US/docs/Web/CSS/CSS_flexible_box_layout" TargetMode="External" Type="http://schemas.openxmlformats.org/officeDocument/2006/relationships/hyperlink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developer.mozilla.org/en-US/docs/Web/CSS/grid-template-rows" TargetMode="External" Type="http://schemas.openxmlformats.org/officeDocument/2006/relationships/hyperlink"/><Relationship Id="rId4" Target="https://developer.mozilla.org/en-US/docs/Web/CSS/grid-template-columns" TargetMode="External" Type="http://schemas.openxmlformats.org/officeDocument/2006/relationships/hyperlink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www.geeksforgeeks.org/css/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01-css-ppt-1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60632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945" y="655320"/>
            <a:ext cx="9753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How to link .css file with HTML file?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945" y="2485647"/>
            <a:ext cx="10061876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&lt;head&gt;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&lt;link rel="stylesheet" href="mystyle.css"&gt;</a:t>
            </a:r>
          </a:p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&lt;/head&gt;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04-css-ppt-4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05-css-ppt-5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06-css-ppt-6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08-css-ppt-8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09-css-ppt-9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0-css-ppt-10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8409" y="-148015"/>
            <a:ext cx="10410418" cy="7006064"/>
            <a:chOff x="0" y="0"/>
            <a:chExt cx="13880558" cy="93414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80558" cy="9341418"/>
            </a:xfrm>
            <a:custGeom>
              <a:avLst/>
              <a:gdLst/>
              <a:ahLst/>
              <a:cxnLst/>
              <a:rect r="r" b="b" t="t" l="l"/>
              <a:pathLst>
                <a:path h="9341418" w="13880558">
                  <a:moveTo>
                    <a:pt x="0" y="0"/>
                  </a:moveTo>
                  <a:lnTo>
                    <a:pt x="13880558" y="0"/>
                  </a:lnTo>
                  <a:lnTo>
                    <a:pt x="13880558" y="9341418"/>
                  </a:lnTo>
                  <a:lnTo>
                    <a:pt x="0" y="9341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5352" t="-32094" r="-56253" b="-19697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8735" y="344660"/>
              <a:ext cx="2438961" cy="1594188"/>
            </a:xfrm>
            <a:custGeom>
              <a:avLst/>
              <a:gdLst/>
              <a:ahLst/>
              <a:cxnLst/>
              <a:rect r="r" b="b" t="t" l="l"/>
              <a:pathLst>
                <a:path h="1594188" w="2438961">
                  <a:moveTo>
                    <a:pt x="0" y="0"/>
                  </a:moveTo>
                  <a:lnTo>
                    <a:pt x="2438961" y="0"/>
                  </a:lnTo>
                  <a:lnTo>
                    <a:pt x="2438961" y="1594188"/>
                  </a:lnTo>
                  <a:lnTo>
                    <a:pt x="0" y="1594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9135" t="-671384" r="-768724" b="-12177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320741" y="50218"/>
              <a:ext cx="2438961" cy="588883"/>
            </a:xfrm>
            <a:custGeom>
              <a:avLst/>
              <a:gdLst/>
              <a:ahLst/>
              <a:cxnLst/>
              <a:rect r="r" b="b" t="t" l="l"/>
              <a:pathLst>
                <a:path h="588883" w="2438961">
                  <a:moveTo>
                    <a:pt x="0" y="0"/>
                  </a:moveTo>
                  <a:lnTo>
                    <a:pt x="2438962" y="0"/>
                  </a:lnTo>
                  <a:lnTo>
                    <a:pt x="2438962" y="588883"/>
                  </a:lnTo>
                  <a:lnTo>
                    <a:pt x="0" y="58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9135" t="-1817532" r="-768724" b="-50036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991698" y="-1669396"/>
            <a:ext cx="14411323" cy="9321601"/>
            <a:chOff x="0" y="0"/>
            <a:chExt cx="19215098" cy="124288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752507" y="10715964"/>
              <a:ext cx="15365151" cy="1712837"/>
            </a:xfrm>
            <a:custGeom>
              <a:avLst/>
              <a:gdLst/>
              <a:ahLst/>
              <a:cxnLst/>
              <a:rect r="r" b="b" t="t" l="l"/>
              <a:pathLst>
                <a:path h="1712837" w="15365151">
                  <a:moveTo>
                    <a:pt x="0" y="0"/>
                  </a:moveTo>
                  <a:lnTo>
                    <a:pt x="15365151" y="0"/>
                  </a:lnTo>
                  <a:lnTo>
                    <a:pt x="15365151" y="1712837"/>
                  </a:lnTo>
                  <a:lnTo>
                    <a:pt x="0" y="17128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5338" t="-877237" r="-86610" b="-193166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416285"/>
              <a:ext cx="3448237" cy="2253885"/>
            </a:xfrm>
            <a:custGeom>
              <a:avLst/>
              <a:gdLst/>
              <a:ahLst/>
              <a:cxnLst/>
              <a:rect r="r" b="b" t="t" l="l"/>
              <a:pathLst>
                <a:path h="2253885" w="3448237">
                  <a:moveTo>
                    <a:pt x="0" y="0"/>
                  </a:moveTo>
                  <a:lnTo>
                    <a:pt x="3448237" y="0"/>
                  </a:lnTo>
                  <a:lnTo>
                    <a:pt x="3448237" y="2253885"/>
                  </a:lnTo>
                  <a:lnTo>
                    <a:pt x="0" y="22538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9135" t="-671384" r="-768724" b="-12177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66860" y="0"/>
              <a:ext cx="3448237" cy="832571"/>
            </a:xfrm>
            <a:custGeom>
              <a:avLst/>
              <a:gdLst/>
              <a:ahLst/>
              <a:cxnLst/>
              <a:rect r="r" b="b" t="t" l="l"/>
              <a:pathLst>
                <a:path h="832571" w="3448237">
                  <a:moveTo>
                    <a:pt x="0" y="0"/>
                  </a:moveTo>
                  <a:lnTo>
                    <a:pt x="3448238" y="0"/>
                  </a:lnTo>
                  <a:lnTo>
                    <a:pt x="3448238" y="832571"/>
                  </a:lnTo>
                  <a:lnTo>
                    <a:pt x="0" y="832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9135" t="-1817532" r="-768724" b="-500363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2759" y="0"/>
            <a:ext cx="14149131" cy="9248351"/>
          </a:xfrm>
          <a:custGeom>
            <a:avLst/>
            <a:gdLst/>
            <a:ahLst/>
            <a:cxnLst/>
            <a:rect r="r" b="b" t="t" l="l"/>
            <a:pathLst>
              <a:path h="9248351" w="14149131">
                <a:moveTo>
                  <a:pt x="0" y="0"/>
                </a:moveTo>
                <a:lnTo>
                  <a:pt x="14149131" y="0"/>
                </a:lnTo>
                <a:lnTo>
                  <a:pt x="14149131" y="9248351"/>
                </a:lnTo>
                <a:lnTo>
                  <a:pt x="0" y="9248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135" t="-671384" r="-768724" b="-1217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7784" y="534061"/>
            <a:ext cx="5658032" cy="1292706"/>
          </a:xfrm>
          <a:custGeom>
            <a:avLst/>
            <a:gdLst/>
            <a:ahLst/>
            <a:cxnLst/>
            <a:rect r="r" b="b" t="t" l="l"/>
            <a:pathLst>
              <a:path h="1292706" w="5658032">
                <a:moveTo>
                  <a:pt x="0" y="0"/>
                </a:moveTo>
                <a:lnTo>
                  <a:pt x="5658032" y="0"/>
                </a:lnTo>
                <a:lnTo>
                  <a:pt x="5658032" y="1292706"/>
                </a:lnTo>
                <a:lnTo>
                  <a:pt x="0" y="1292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3554" t="-198471" r="-128217" b="-49373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5594" y="1826767"/>
            <a:ext cx="8216486" cy="4756913"/>
          </a:xfrm>
          <a:custGeom>
            <a:avLst/>
            <a:gdLst/>
            <a:ahLst/>
            <a:cxnLst/>
            <a:rect r="r" b="b" t="t" l="l"/>
            <a:pathLst>
              <a:path h="4756913" w="8216486">
                <a:moveTo>
                  <a:pt x="0" y="0"/>
                </a:moveTo>
                <a:lnTo>
                  <a:pt x="8216486" y="0"/>
                </a:lnTo>
                <a:lnTo>
                  <a:pt x="8216486" y="4756913"/>
                </a:lnTo>
                <a:lnTo>
                  <a:pt x="0" y="4756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3924" y="731520"/>
            <a:ext cx="10708987" cy="5830841"/>
          </a:xfrm>
          <a:custGeom>
            <a:avLst/>
            <a:gdLst/>
            <a:ahLst/>
            <a:cxnLst/>
            <a:rect r="r" b="b" t="t" l="l"/>
            <a:pathLst>
              <a:path h="5830841" w="10708987">
                <a:moveTo>
                  <a:pt x="0" y="0"/>
                </a:moveTo>
                <a:lnTo>
                  <a:pt x="10708988" y="0"/>
                </a:lnTo>
                <a:lnTo>
                  <a:pt x="10708988" y="5830841"/>
                </a:lnTo>
                <a:lnTo>
                  <a:pt x="0" y="5830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827" t="-51846" r="-60663" b="-408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743" y="731520"/>
            <a:ext cx="3765206" cy="1431283"/>
          </a:xfrm>
          <a:custGeom>
            <a:avLst/>
            <a:gdLst/>
            <a:ahLst/>
            <a:cxnLst/>
            <a:rect r="r" b="b" t="t" l="l"/>
            <a:pathLst>
              <a:path h="1431283" w="3765206">
                <a:moveTo>
                  <a:pt x="0" y="0"/>
                </a:moveTo>
                <a:lnTo>
                  <a:pt x="3765206" y="0"/>
                </a:lnTo>
                <a:lnTo>
                  <a:pt x="3765206" y="1431283"/>
                </a:lnTo>
                <a:lnTo>
                  <a:pt x="0" y="1431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3120" t="-183459" r="0" b="-2834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0346" y="0"/>
            <a:ext cx="6072072" cy="1109591"/>
          </a:xfrm>
          <a:custGeom>
            <a:avLst/>
            <a:gdLst/>
            <a:ahLst/>
            <a:cxnLst/>
            <a:rect r="r" b="b" t="t" l="l"/>
            <a:pathLst>
              <a:path h="1109591" w="6072072">
                <a:moveTo>
                  <a:pt x="0" y="0"/>
                </a:moveTo>
                <a:lnTo>
                  <a:pt x="6072072" y="0"/>
                </a:lnTo>
                <a:lnTo>
                  <a:pt x="6072072" y="1109591"/>
                </a:lnTo>
                <a:lnTo>
                  <a:pt x="0" y="110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434" t="-505867" r="-257360" b="-80947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02-css-ppt-2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28674" y="259033"/>
            <a:ext cx="4296251" cy="85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90"/>
              </a:lnSpc>
            </a:pPr>
            <a:r>
              <a:rPr lang="en-US" sz="4993">
                <a:solidFill>
                  <a:srgbClr val="000000"/>
                </a:solidFill>
                <a:latin typeface="Canva Sans Bold"/>
              </a:rPr>
              <a:t>CSS Selectors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0543" y="3205276"/>
            <a:ext cx="7434977" cy="2980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Universal Selector(*)</a:t>
            </a:r>
          </a:p>
          <a:p>
            <a:pPr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Element Selector(p)</a:t>
            </a:r>
          </a:p>
          <a:p>
            <a:pPr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Id Selector(#id)</a:t>
            </a:r>
          </a:p>
          <a:p>
            <a:pPr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Class Selector(.class)</a:t>
            </a:r>
          </a:p>
          <a:p>
            <a:pPr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Group Selector(h1,h2,p)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2202" y="2003640"/>
            <a:ext cx="4890167" cy="71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3"/>
              </a:lnSpc>
            </a:pPr>
            <a:r>
              <a:rPr lang="en-US" sz="4281">
                <a:solidFill>
                  <a:srgbClr val="000000"/>
                </a:solidFill>
                <a:latin typeface="Canva Sans Bold"/>
              </a:rPr>
              <a:t>Types of Selectors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3-css-ppt-13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4-css-ppt-14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6-css-ppt-16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7-css-ppt-17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15-css-ppt-15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-2765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12993" y="355985"/>
            <a:ext cx="472761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CSS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658303"/>
            <a:ext cx="9598231" cy="5499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Canva Sans"/>
              </a:rPr>
              <a:t>CSS page layout techniques allow us to take elements contained in a web page and control where they're positioned relative to the following factors: their default position in normal layout flow, the other elements around them, their parent container, and the main viewport/window. The page layout techniques we'll be covering in more detail in this module are:</a:t>
            </a:r>
          </a:p>
          <a:p>
            <a:pPr algn="just"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Normal flow</a:t>
            </a:r>
          </a:p>
          <a:p>
            <a:pPr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1996" u="sng">
                <a:solidFill>
                  <a:srgbClr val="000000"/>
                </a:solidFill>
                <a:latin typeface="Canva Sans"/>
                <a:hlinkClick r:id="rId3" tooltip="https://developer.mozilla.org/en-US/docs/Web/CSS/display"/>
              </a:rPr>
              <a:t>display</a:t>
            </a:r>
            <a:r>
              <a:rPr lang="en-US" sz="1996">
                <a:solidFill>
                  <a:srgbClr val="000000"/>
                </a:solidFill>
                <a:latin typeface="Canva Sans"/>
              </a:rPr>
              <a:t> property</a:t>
            </a:r>
          </a:p>
          <a:p>
            <a:pPr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Flexbox</a:t>
            </a:r>
          </a:p>
          <a:p>
            <a:pPr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Grid</a:t>
            </a:r>
          </a:p>
          <a:p>
            <a:pPr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Floats</a:t>
            </a:r>
          </a:p>
          <a:p>
            <a:pPr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Positioning</a:t>
            </a:r>
          </a:p>
          <a:p>
            <a:pPr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Table layout</a:t>
            </a:r>
          </a:p>
          <a:p>
            <a:pPr marL="431146" indent="-215573" lvl="1">
              <a:lnSpc>
                <a:spcPts val="2795"/>
              </a:lnSpc>
              <a:buFont typeface="Arial"/>
              <a:buChar char="•"/>
            </a:pPr>
            <a:r>
              <a:rPr lang="en-US" sz="1996">
                <a:solidFill>
                  <a:srgbClr val="000000"/>
                </a:solidFill>
                <a:latin typeface="Canva Sans"/>
              </a:rPr>
              <a:t>Multiple-column layout</a:t>
            </a:r>
          </a:p>
          <a:p>
            <a:pPr>
              <a:lnSpc>
                <a:spcPts val="2795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1520" y="355985"/>
            <a:ext cx="287988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Flexbox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7" y="1947114"/>
            <a:ext cx="9746233" cy="427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Flexbox is the short name for the </a:t>
            </a:r>
            <a:r>
              <a:rPr lang="en-US" sz="2199" u="sng">
                <a:solidFill>
                  <a:srgbClr val="000000"/>
                </a:solidFill>
                <a:latin typeface="Canva Sans"/>
                <a:hlinkClick r:id="rId3" tooltip="https://developer.mozilla.org/en-US/docs/Web/CSS/CSS_flexible_box_layout"/>
              </a:rPr>
              <a:t>Flexible Box Layout</a:t>
            </a:r>
            <a:r>
              <a:rPr lang="en-US" sz="2199">
                <a:solidFill>
                  <a:srgbClr val="000000"/>
                </a:solidFill>
                <a:latin typeface="Canva Sans"/>
              </a:rPr>
              <a:t> CSS module, designed to make it easy for us to lay things out in one dimension — either as a row or as a column. To use flexbox, you apply display: flex to the parent element of the elements you want to lay out; all its direct children then become flex items.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8" r="0" b="-298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6234" y="1116012"/>
            <a:ext cx="52860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Nested Flexbox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6234" y="2019730"/>
            <a:ext cx="8135846" cy="278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"/>
              </a:rPr>
              <a:t>It's possible to create some pretty complex layouts with flexbox. It's perfectly OK to set a flex item to also be a flex container, so that its children are also laid out like flexible boxes.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-2765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814" y="2869192"/>
            <a:ext cx="9431655" cy="481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The selector points to the HTML element you want to style.</a:t>
            </a:r>
          </a:p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The declaration block contains one or more declarations separated by semicolons.</a:t>
            </a:r>
          </a:p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Each declaration includes a CSS property name and a value, separated by a colon.</a:t>
            </a:r>
          </a:p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Multiple CSS declarations are separated with semicolons, and declaration blocks are surrounded by curly braces.</a:t>
            </a:r>
          </a:p>
          <a:p>
            <a:pPr>
              <a:lnSpc>
                <a:spcPts val="383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907949" y="1479468"/>
            <a:ext cx="5686310" cy="1207580"/>
          </a:xfrm>
          <a:custGeom>
            <a:avLst/>
            <a:gdLst/>
            <a:ahLst/>
            <a:cxnLst/>
            <a:rect r="r" b="b" t="t" l="l"/>
            <a:pathLst>
              <a:path h="1207580" w="5686310">
                <a:moveTo>
                  <a:pt x="0" y="0"/>
                </a:moveTo>
                <a:lnTo>
                  <a:pt x="5686310" y="0"/>
                </a:lnTo>
                <a:lnTo>
                  <a:pt x="5686310" y="1207579"/>
                </a:lnTo>
                <a:lnTo>
                  <a:pt x="0" y="1207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35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1945" y="489183"/>
            <a:ext cx="9753600" cy="6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86"/>
              </a:lnSpc>
              <a:spcBef>
                <a:spcPct val="0"/>
              </a:spcBef>
            </a:pPr>
            <a:r>
              <a:rPr lang="en-US" sz="3990">
                <a:solidFill>
                  <a:srgbClr val="000000"/>
                </a:solidFill>
                <a:latin typeface="Canva Sans Bold"/>
              </a:rPr>
              <a:t>CSS Syntax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006" y="-195273"/>
            <a:ext cx="9889923" cy="7317965"/>
          </a:xfrm>
          <a:custGeom>
            <a:avLst/>
            <a:gdLst/>
            <a:ahLst/>
            <a:cxnLst/>
            <a:rect r="r" b="b" t="t" l="l"/>
            <a:pathLst>
              <a:path h="7317965" w="9889923">
                <a:moveTo>
                  <a:pt x="0" y="0"/>
                </a:moveTo>
                <a:lnTo>
                  <a:pt x="9889923" y="0"/>
                </a:lnTo>
                <a:lnTo>
                  <a:pt x="9889923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7" r="0" b="-71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1520" y="373485"/>
            <a:ext cx="325004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CSS Grid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5760" y="1773555"/>
            <a:ext cx="9022080" cy="436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Canva Sans"/>
              </a:rPr>
              <a:t>It's possible to create some pretty complex layouts with flexbox. It's perfectly OK to set a flex item to also be a flex container, so that its children are also laid out like flexible boxes.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Similar to flexbox, we enable Grid Layout with its specific display value — display: grid. The below example uses similar markup to the flex example, with a container and some child elements. In addition to using display: grid, we also define some row and column tracks for the parent using the </a:t>
            </a:r>
            <a:r>
              <a:rPr lang="en-US" sz="2199" u="sng">
                <a:solidFill>
                  <a:srgbClr val="000000"/>
                </a:solidFill>
                <a:latin typeface="Canva Sans"/>
                <a:hlinkClick r:id="rId3" tooltip="https://developer.mozilla.org/en-US/docs/Web/CSS/grid-template-rows"/>
              </a:rPr>
              <a:t>grid-template-rows</a:t>
            </a:r>
            <a:r>
              <a:rPr lang="en-US" sz="2199">
                <a:solidFill>
                  <a:srgbClr val="000000"/>
                </a:solidFill>
                <a:latin typeface="Canva Sans"/>
              </a:rPr>
              <a:t> and </a:t>
            </a:r>
            <a:r>
              <a:rPr lang="en-US" sz="2199" u="sng">
                <a:solidFill>
                  <a:srgbClr val="000000"/>
                </a:solidFill>
                <a:latin typeface="Canva Sans"/>
                <a:hlinkClick r:id="rId4" tooltip="https://developer.mozilla.org/en-US/docs/Web/CSS/grid-template-columns"/>
              </a:rPr>
              <a:t>grid-template-columns</a:t>
            </a:r>
            <a:r>
              <a:rPr lang="en-US" sz="2199">
                <a:solidFill>
                  <a:srgbClr val="000000"/>
                </a:solidFill>
                <a:latin typeface="Canva Sans"/>
              </a:rPr>
              <a:t> properties respectively. 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876800" y="377289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4"/>
                </a:lnTo>
                <a:lnTo>
                  <a:pt x="0" y="7317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27" t="0" r="-2827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2198" y="617220"/>
            <a:ext cx="881288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Responsive Web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2198" y="3452177"/>
            <a:ext cx="8948888" cy="275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Responsive web design is an approach to web development aimed at creating websites that adapt and respond to different screen sizes and devices.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The primary goal of responsive design is to provide an optimal and consistent user experience across a wide range of platforms, including desktop computers, laptops, tablets, and smartphones.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24-css-ppt-24-638.jpg"/>
          <p:cNvSpPr/>
          <p:nvPr/>
        </p:nvSpPr>
        <p:spPr>
          <a:xfrm flipH="false" flipV="false" rot="0">
            <a:off x="0" y="4876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655320"/>
            <a:ext cx="9753600" cy="6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6"/>
              </a:lnSpc>
              <a:spcBef>
                <a:spcPct val="0"/>
              </a:spcBef>
            </a:pPr>
            <a:r>
              <a:rPr lang="en-US" sz="3990">
                <a:solidFill>
                  <a:srgbClr val="000000"/>
                </a:solidFill>
                <a:latin typeface="Canva Sans Bold"/>
              </a:rPr>
              <a:t>There are three types of CSS</a:t>
            </a:r>
            <a:r>
              <a:rPr lang="en-US" sz="3990">
                <a:solidFill>
                  <a:srgbClr val="000000"/>
                </a:solidFill>
                <a:latin typeface="Canva Sans Bold"/>
              </a:rPr>
              <a:t> which are: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258" y="2975560"/>
            <a:ext cx="7888486" cy="29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0301" indent="-460150" lvl="1">
              <a:lnSpc>
                <a:spcPts val="5967"/>
              </a:lnSpc>
              <a:buFont typeface="Arial"/>
              <a:buChar char="•"/>
            </a:pPr>
            <a:r>
              <a:rPr lang="en-US" sz="4262">
                <a:solidFill>
                  <a:srgbClr val="000000"/>
                </a:solidFill>
                <a:latin typeface="Canva Sans Bold"/>
              </a:rPr>
              <a:t>Inline CSS</a:t>
            </a:r>
          </a:p>
          <a:p>
            <a:pPr marL="920301" indent="-460150" lvl="1">
              <a:lnSpc>
                <a:spcPts val="5967"/>
              </a:lnSpc>
              <a:buFont typeface="Arial"/>
              <a:buChar char="•"/>
            </a:pPr>
            <a:r>
              <a:rPr lang="en-US" sz="4262">
                <a:solidFill>
                  <a:srgbClr val="000000"/>
                </a:solidFill>
                <a:latin typeface="Canva Sans Bold"/>
              </a:rPr>
              <a:t>Internal or Embedded CSS</a:t>
            </a:r>
          </a:p>
          <a:p>
            <a:pPr marL="920301" indent="-460150" lvl="1">
              <a:lnSpc>
                <a:spcPts val="5967"/>
              </a:lnSpc>
              <a:buFont typeface="Arial"/>
              <a:buChar char="•"/>
            </a:pPr>
            <a:r>
              <a:rPr lang="en-US" sz="4262">
                <a:solidFill>
                  <a:srgbClr val="000000"/>
                </a:solidFill>
                <a:latin typeface="Canva Sans Bold"/>
              </a:rPr>
              <a:t>External CSS</a:t>
            </a:r>
          </a:p>
          <a:p>
            <a:pPr>
              <a:lnSpc>
                <a:spcPts val="59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945" y="655320"/>
            <a:ext cx="9753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Inline CSS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945" y="1909292"/>
            <a:ext cx="9431655" cy="2878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Inline CSS contains the </a:t>
            </a:r>
            <a:r>
              <a:rPr lang="en-US" sz="2740" u="sng">
                <a:solidFill>
                  <a:srgbClr val="000000"/>
                </a:solidFill>
                <a:latin typeface="Canva Sans Medium"/>
                <a:hlinkClick r:id="rId3" tooltip="https://www.geeksforgeeks.org/css/"/>
              </a:rPr>
              <a:t>CSS</a:t>
            </a:r>
            <a:r>
              <a:rPr lang="en-US" sz="2740">
                <a:solidFill>
                  <a:srgbClr val="000000"/>
                </a:solidFill>
                <a:latin typeface="Canva Sans"/>
              </a:rPr>
              <a:t> property in the body section attached to the element is known as inline CSS. </a:t>
            </a:r>
          </a:p>
          <a:p>
            <a:pPr>
              <a:lnSpc>
                <a:spcPts val="3837"/>
              </a:lnSpc>
            </a:pPr>
          </a:p>
          <a:p>
            <a:pPr marL="591746" indent="-295873" lvl="1">
              <a:lnSpc>
                <a:spcPts val="3837"/>
              </a:lnSpc>
              <a:spcBef>
                <a:spcPct val="0"/>
              </a:spcBef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This kind of style is specified within an HTML tag using the style attribute.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740433"/>
          </a:xfrm>
          <a:custGeom>
            <a:avLst/>
            <a:gdLst/>
            <a:ahLst/>
            <a:cxnLst/>
            <a:rect r="r" b="b" t="t" l="l"/>
            <a:pathLst>
              <a:path h="7740433" w="9749917">
                <a:moveTo>
                  <a:pt x="0" y="0"/>
                </a:moveTo>
                <a:lnTo>
                  <a:pt x="9749917" y="0"/>
                </a:lnTo>
                <a:lnTo>
                  <a:pt x="9749917" y="7740433"/>
                </a:lnTo>
                <a:lnTo>
                  <a:pt x="0" y="7740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86" t="0" r="-288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4324" y="3228136"/>
            <a:ext cx="5412776" cy="1273027"/>
          </a:xfrm>
          <a:custGeom>
            <a:avLst/>
            <a:gdLst/>
            <a:ahLst/>
            <a:cxnLst/>
            <a:rect r="r" b="b" t="t" l="l"/>
            <a:pathLst>
              <a:path h="1273027" w="5412776">
                <a:moveTo>
                  <a:pt x="0" y="0"/>
                </a:moveTo>
                <a:lnTo>
                  <a:pt x="5412777" y="0"/>
                </a:lnTo>
                <a:lnTo>
                  <a:pt x="5412777" y="1273027"/>
                </a:lnTo>
                <a:lnTo>
                  <a:pt x="0" y="1273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992" r="0" b="-399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1945" y="6080231"/>
            <a:ext cx="4722772" cy="1513999"/>
          </a:xfrm>
          <a:custGeom>
            <a:avLst/>
            <a:gdLst/>
            <a:ahLst/>
            <a:cxnLst/>
            <a:rect r="r" b="b" t="t" l="l"/>
            <a:pathLst>
              <a:path h="1513999" w="4722772">
                <a:moveTo>
                  <a:pt x="0" y="0"/>
                </a:moveTo>
                <a:lnTo>
                  <a:pt x="4722772" y="0"/>
                </a:lnTo>
                <a:lnTo>
                  <a:pt x="4722772" y="1513999"/>
                </a:lnTo>
                <a:lnTo>
                  <a:pt x="0" y="151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1945" y="655320"/>
            <a:ext cx="9753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Syntax of Inline CSS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4324" y="1929769"/>
            <a:ext cx="6530011" cy="14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Canva Sans Bold"/>
              </a:rPr>
              <a:t>&lt;h1 style="background-color:yellow"&gt;</a:t>
            </a:r>
          </a:p>
          <a:p>
            <a:pPr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Canva Sans Bold"/>
              </a:rPr>
              <a:t>           Hello coder</a:t>
            </a:r>
          </a:p>
          <a:p>
            <a:pPr>
              <a:lnSpc>
                <a:spcPts val="3881"/>
              </a:lnSpc>
              <a:spcBef>
                <a:spcPct val="0"/>
              </a:spcBef>
            </a:pPr>
            <a:r>
              <a:rPr lang="en-US" sz="2772">
                <a:solidFill>
                  <a:srgbClr val="000000"/>
                </a:solidFill>
                <a:latin typeface="Canva Sans Bold"/>
              </a:rPr>
              <a:t> &lt;/h1&gt;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324" y="4453538"/>
            <a:ext cx="5028609" cy="14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Canva Sans Bold"/>
              </a:rPr>
              <a:t>&lt;h1 style="font-family:arial"&gt;</a:t>
            </a:r>
          </a:p>
          <a:p>
            <a:pPr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Canva Sans Bold"/>
              </a:rPr>
              <a:t>           Hello coder</a:t>
            </a:r>
          </a:p>
          <a:p>
            <a:pPr>
              <a:lnSpc>
                <a:spcPts val="3881"/>
              </a:lnSpc>
              <a:spcBef>
                <a:spcPct val="0"/>
              </a:spcBef>
            </a:pPr>
            <a:r>
              <a:rPr lang="en-US" sz="2772">
                <a:solidFill>
                  <a:srgbClr val="000000"/>
                </a:solidFill>
                <a:latin typeface="Canva Sans Bold"/>
              </a:rPr>
              <a:t> &lt;/h1&gt;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44791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945" y="655320"/>
            <a:ext cx="9753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Internal or Embedded CSS: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945" y="1909292"/>
            <a:ext cx="9431655" cy="33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This can be used when a single HTML document must be styled uniquely. </a:t>
            </a:r>
          </a:p>
          <a:p>
            <a:pPr>
              <a:lnSpc>
                <a:spcPts val="3837"/>
              </a:lnSpc>
            </a:pPr>
          </a:p>
          <a:p>
            <a:pPr>
              <a:lnSpc>
                <a:spcPts val="3837"/>
              </a:lnSpc>
            </a:pPr>
          </a:p>
          <a:p>
            <a:pPr marL="591746" indent="-295873" lvl="1">
              <a:lnSpc>
                <a:spcPts val="3837"/>
              </a:lnSpc>
              <a:spcBef>
                <a:spcPct val="0"/>
              </a:spcBef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The CSS</a:t>
            </a:r>
            <a:r>
              <a:rPr lang="en-US" sz="2740">
                <a:solidFill>
                  <a:srgbClr val="000000"/>
                </a:solidFill>
                <a:latin typeface="Canva Sans"/>
              </a:rPr>
              <a:t> rule set should be within the HTML file in the head section i.e. the CSS is embedded within the &lt;style&gt; tag inside the head section of the HTML file.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945" y="655320"/>
            <a:ext cx="9753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Syntax of  Internal CSS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945" y="1909292"/>
            <a:ext cx="9431655" cy="52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&lt;head&gt;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&lt;style&gt;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.main {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       text-align: center;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       }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</a:t>
            </a:r>
            <a:r>
              <a:rPr lang="en-US" sz="2740">
                <a:solidFill>
                  <a:srgbClr val="000000"/>
                </a:solidFill>
                <a:latin typeface="Canva Sans"/>
              </a:rPr>
              <a:t>#first {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       color: #009900;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       font-size: 50px;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       font-weight: bold;</a:t>
            </a:r>
          </a:p>
          <a:p>
            <a:pPr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                     }</a:t>
            </a:r>
          </a:p>
          <a:p>
            <a:pPr>
              <a:lnSpc>
                <a:spcPts val="3837"/>
              </a:lnSpc>
              <a:spcBef>
                <a:spcPct val="0"/>
              </a:spcBef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&lt;/style&gt;&lt;/head&gt;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0158" y="1696402"/>
            <a:ext cx="128588" cy="124777"/>
            <a:chOff x="0" y="0"/>
            <a:chExt cx="171450" cy="166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83" y="0"/>
            <a:ext cx="9749917" cy="7317965"/>
          </a:xfrm>
          <a:custGeom>
            <a:avLst/>
            <a:gdLst/>
            <a:ahLst/>
            <a:cxnLst/>
            <a:rect r="r" b="b" t="t" l="l"/>
            <a:pathLst>
              <a:path h="7317965" w="9749917">
                <a:moveTo>
                  <a:pt x="0" y="0"/>
                </a:moveTo>
                <a:lnTo>
                  <a:pt x="9749917" y="0"/>
                </a:lnTo>
                <a:lnTo>
                  <a:pt x="9749917" y="7317965"/>
                </a:lnTo>
                <a:lnTo>
                  <a:pt x="0" y="7317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945" y="655320"/>
            <a:ext cx="9753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External CSS: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945" y="1909292"/>
            <a:ext cx="9431655" cy="481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External CSS contains separate CSS</a:t>
            </a:r>
            <a:r>
              <a:rPr lang="en-US" sz="2740">
                <a:solidFill>
                  <a:srgbClr val="000000"/>
                </a:solidFill>
                <a:latin typeface="Canva Sans"/>
              </a:rPr>
              <a:t> files that contain only style properties with the help of tag attributes (For example class, id, heading, … etc).</a:t>
            </a:r>
          </a:p>
          <a:p>
            <a:pPr>
              <a:lnSpc>
                <a:spcPts val="3837"/>
              </a:lnSpc>
            </a:pPr>
          </a:p>
          <a:p>
            <a:pPr marL="591746" indent="-295873" lvl="1">
              <a:lnSpc>
                <a:spcPts val="3837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CSS property is written in a separate file with a .css extension and should be linked to the HTML document using a link tag. </a:t>
            </a:r>
          </a:p>
          <a:p>
            <a:pPr>
              <a:lnSpc>
                <a:spcPts val="3837"/>
              </a:lnSpc>
            </a:pPr>
          </a:p>
          <a:p>
            <a:pPr marL="591746" indent="-295873" lvl="1">
              <a:lnSpc>
                <a:spcPts val="3837"/>
              </a:lnSpc>
              <a:spcBef>
                <a:spcPct val="0"/>
              </a:spcBef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Canva Sans"/>
              </a:rPr>
              <a:t>It means that, for each element, style can be set only once and will be applied across web pages.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DAF5v-DFToE</dc:identifier>
  <dcterms:modified xsi:type="dcterms:W3CDTF">2011-08-01T06:04:30Z</dcterms:modified>
  <cp:revision>1</cp:revision>
  <dc:title>bd7bc3e3-406d-4516-8054-43c326487abb (1).pptx</dc:title>
</cp:coreProperties>
</file>