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F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620299-1C38-4204-B81C-2A277097F7FD}" type="datetimeFigureOut">
              <a:rPr lang="en-IN" smtClean="0"/>
              <a:t>16-02-2022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4DE3B-9BB8-42BB-9C87-598901C4ED6C}" type="slidenum">
              <a:rPr lang="en-IN" smtClean="0"/>
              <a:t>‹#›</a:t>
            </a:fld>
            <a:endParaRPr lang="en-IN"/>
          </a:p>
        </p:txBody>
      </p:sp>
    </p:spTree>
    <p:extLst>
      <p:ext uri="{BB962C8B-B14F-4D97-AF65-F5344CB8AC3E}">
        <p14:creationId xmlns:p14="http://schemas.microsoft.com/office/powerpoint/2010/main" val="1213144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34DE3B-9BB8-42BB-9C87-598901C4ED6C}" type="slidenum">
              <a:rPr lang="en-IN" smtClean="0"/>
              <a:t>1</a:t>
            </a:fld>
            <a:endParaRPr lang="en-IN"/>
          </a:p>
        </p:txBody>
      </p:sp>
    </p:spTree>
    <p:extLst>
      <p:ext uri="{BB962C8B-B14F-4D97-AF65-F5344CB8AC3E}">
        <p14:creationId xmlns:p14="http://schemas.microsoft.com/office/powerpoint/2010/main" val="287691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34DE3B-9BB8-42BB-9C87-598901C4ED6C}" type="slidenum">
              <a:rPr lang="en-IN" smtClean="0"/>
              <a:t>3</a:t>
            </a:fld>
            <a:endParaRPr lang="en-IN"/>
          </a:p>
        </p:txBody>
      </p:sp>
    </p:spTree>
    <p:extLst>
      <p:ext uri="{BB962C8B-B14F-4D97-AF65-F5344CB8AC3E}">
        <p14:creationId xmlns:p14="http://schemas.microsoft.com/office/powerpoint/2010/main" val="4263521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3347449-4FA6-422F-B893-EA75945C5E99}" type="datetimeFigureOut">
              <a:rPr lang="en-IN" smtClean="0"/>
              <a:t>16-02-2022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299349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47449-4FA6-422F-B893-EA75945C5E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128261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47449-4FA6-422F-B893-EA75945C5E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41132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47449-4FA6-422F-B893-EA75945C5E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6AC61-462F-4B6D-9395-D3EB117EC9F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5386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47449-4FA6-422F-B893-EA75945C5E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418150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347449-4FA6-422F-B893-EA75945C5E99}"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32483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347449-4FA6-422F-B893-EA75945C5E99}"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38337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47449-4FA6-422F-B893-EA75945C5E99}"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248610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47449-4FA6-422F-B893-EA75945C5E99}"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208057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47449-4FA6-422F-B893-EA75945C5E99}"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358394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47449-4FA6-422F-B893-EA75945C5E99}"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128960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347449-4FA6-422F-B893-EA75945C5E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194177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47449-4FA6-422F-B893-EA75945C5E99}" type="datetimeFigureOut">
              <a:rPr lang="en-IN" smtClean="0"/>
              <a:t>16-02-2022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429262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347449-4FA6-422F-B893-EA75945C5E99}"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374673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47449-4FA6-422F-B893-EA75945C5E99}" type="datetimeFigureOut">
              <a:rPr lang="en-IN" smtClean="0"/>
              <a:t>16-02-2022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204434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47449-4FA6-422F-B893-EA75945C5E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192073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47449-4FA6-422F-B893-EA75945C5E99}"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6AC61-462F-4B6D-9395-D3EB117EC9FD}" type="slidenum">
              <a:rPr lang="en-IN" smtClean="0"/>
              <a:t>‹#›</a:t>
            </a:fld>
            <a:endParaRPr lang="en-IN"/>
          </a:p>
        </p:txBody>
      </p:sp>
    </p:spTree>
    <p:extLst>
      <p:ext uri="{BB962C8B-B14F-4D97-AF65-F5344CB8AC3E}">
        <p14:creationId xmlns:p14="http://schemas.microsoft.com/office/powerpoint/2010/main" val="338046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347449-4FA6-422F-B893-EA75945C5E99}" type="datetimeFigureOut">
              <a:rPr lang="en-IN" smtClean="0"/>
              <a:t>16-02-2022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C6AC61-462F-4B6D-9395-D3EB117EC9FD}" type="slidenum">
              <a:rPr lang="en-IN" smtClean="0"/>
              <a:t>‹#›</a:t>
            </a:fld>
            <a:endParaRPr lang="en-IN"/>
          </a:p>
        </p:txBody>
      </p:sp>
    </p:spTree>
    <p:extLst>
      <p:ext uri="{BB962C8B-B14F-4D97-AF65-F5344CB8AC3E}">
        <p14:creationId xmlns:p14="http://schemas.microsoft.com/office/powerpoint/2010/main" val="1881657025"/>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5ECA-CED8-476E-9C10-BC71AAFD1024}"/>
              </a:ext>
            </a:extLst>
          </p:cNvPr>
          <p:cNvSpPr>
            <a:spLocks noGrp="1"/>
          </p:cNvSpPr>
          <p:nvPr>
            <p:ph type="ctrTitle"/>
          </p:nvPr>
        </p:nvSpPr>
        <p:spPr>
          <a:xfrm>
            <a:off x="1876424" y="1139529"/>
            <a:ext cx="8351658" cy="725291"/>
          </a:xfrm>
        </p:spPr>
        <p:txBody>
          <a:bodyPr>
            <a:normAutofit fontScale="90000"/>
          </a:bodyPr>
          <a:lstStyle/>
          <a:p>
            <a:pPr algn="ctr"/>
            <a:r>
              <a:rPr lang="en-US" sz="5300" dirty="0">
                <a:solidFill>
                  <a:schemeClr val="accent1"/>
                </a:solidFill>
              </a:rPr>
              <a:t>PSAP</a:t>
            </a:r>
            <a:r>
              <a:rPr lang="en-US" dirty="0">
                <a:solidFill>
                  <a:schemeClr val="accent1"/>
                </a:solidFill>
              </a:rPr>
              <a:t> </a:t>
            </a:r>
            <a:r>
              <a:rPr lang="en-US" sz="5300" dirty="0">
                <a:solidFill>
                  <a:schemeClr val="accent1"/>
                </a:solidFill>
              </a:rPr>
              <a:t>Course</a:t>
            </a:r>
            <a:r>
              <a:rPr lang="en-US" dirty="0">
                <a:solidFill>
                  <a:schemeClr val="accent1"/>
                </a:solidFill>
              </a:rPr>
              <a:t> </a:t>
            </a:r>
            <a:r>
              <a:rPr lang="en-US" sz="5300" dirty="0">
                <a:solidFill>
                  <a:schemeClr val="accent1"/>
                </a:solidFill>
              </a:rPr>
              <a:t>Project</a:t>
            </a:r>
            <a:endParaRPr lang="en-IN" dirty="0">
              <a:solidFill>
                <a:schemeClr val="accent1"/>
              </a:solidFill>
            </a:endParaRPr>
          </a:p>
        </p:txBody>
      </p:sp>
      <p:sp>
        <p:nvSpPr>
          <p:cNvPr id="3" name="Subtitle 2">
            <a:extLst>
              <a:ext uri="{FF2B5EF4-FFF2-40B4-BE49-F238E27FC236}">
                <a16:creationId xmlns:a16="http://schemas.microsoft.com/office/drawing/2014/main" id="{A672BED4-E26A-411A-BAE7-D28EC7C8B6D5}"/>
              </a:ext>
            </a:extLst>
          </p:cNvPr>
          <p:cNvSpPr>
            <a:spLocks noGrp="1"/>
          </p:cNvSpPr>
          <p:nvPr>
            <p:ph type="subTitle" idx="1"/>
          </p:nvPr>
        </p:nvSpPr>
        <p:spPr>
          <a:xfrm>
            <a:off x="2394898" y="2948804"/>
            <a:ext cx="4769473" cy="1655279"/>
          </a:xfrm>
        </p:spPr>
        <p:txBody>
          <a:bodyPr/>
          <a:lstStyle/>
          <a:p>
            <a:pPr marL="342900" indent="-342900">
              <a:buFont typeface="Arial" panose="020B0604020202020204" pitchFamily="34" charset="0"/>
              <a:buChar char="•"/>
            </a:pPr>
            <a:r>
              <a:rPr lang="en-US" sz="2400" dirty="0">
                <a:solidFill>
                  <a:schemeClr val="accent2"/>
                </a:solidFill>
              </a:rPr>
              <a:t>Rocket</a:t>
            </a:r>
            <a:r>
              <a:rPr lang="en-US" dirty="0">
                <a:solidFill>
                  <a:schemeClr val="accent2"/>
                </a:solidFill>
              </a:rPr>
              <a:t> </a:t>
            </a:r>
            <a:r>
              <a:rPr lang="en-US" sz="2400" dirty="0">
                <a:solidFill>
                  <a:schemeClr val="accent2"/>
                </a:solidFill>
              </a:rPr>
              <a:t>Launch</a:t>
            </a:r>
            <a:r>
              <a:rPr lang="en-US" dirty="0">
                <a:solidFill>
                  <a:schemeClr val="accent2"/>
                </a:solidFill>
              </a:rPr>
              <a:t> </a:t>
            </a:r>
            <a:r>
              <a:rPr lang="en-US" sz="2400" dirty="0">
                <a:solidFill>
                  <a:schemeClr val="accent2"/>
                </a:solidFill>
              </a:rPr>
              <a:t>Database</a:t>
            </a:r>
          </a:p>
          <a:p>
            <a:pPr marL="342900" indent="-342900">
              <a:buFont typeface="Arial" panose="020B0604020202020204" pitchFamily="34" charset="0"/>
              <a:buChar char="•"/>
            </a:pPr>
            <a:r>
              <a:rPr lang="en-IN" dirty="0">
                <a:solidFill>
                  <a:schemeClr val="accent2"/>
                </a:solidFill>
              </a:rPr>
              <a:t>C/</a:t>
            </a:r>
            <a:r>
              <a:rPr lang="en-IN" dirty="0" err="1">
                <a:solidFill>
                  <a:schemeClr val="accent2"/>
                </a:solidFill>
              </a:rPr>
              <a:t>c++</a:t>
            </a:r>
            <a:r>
              <a:rPr lang="en-IN" dirty="0">
                <a:solidFill>
                  <a:schemeClr val="tx1">
                    <a:lumMod val="95000"/>
                  </a:schemeClr>
                </a:solidFill>
              </a:rPr>
              <a:t> </a:t>
            </a:r>
            <a:r>
              <a:rPr lang="en-IN" dirty="0">
                <a:solidFill>
                  <a:schemeClr val="accent2"/>
                </a:solidFill>
              </a:rPr>
              <a:t>language</a:t>
            </a:r>
          </a:p>
        </p:txBody>
      </p:sp>
      <p:sp>
        <p:nvSpPr>
          <p:cNvPr id="5" name="TextBox 4">
            <a:extLst>
              <a:ext uri="{FF2B5EF4-FFF2-40B4-BE49-F238E27FC236}">
                <a16:creationId xmlns:a16="http://schemas.microsoft.com/office/drawing/2014/main" id="{9FA18B3E-83F2-4388-9CD0-868F162F5358}"/>
              </a:ext>
            </a:extLst>
          </p:cNvPr>
          <p:cNvSpPr txBox="1"/>
          <p:nvPr/>
        </p:nvSpPr>
        <p:spPr>
          <a:xfrm>
            <a:off x="1876424" y="5226402"/>
            <a:ext cx="2988298" cy="923330"/>
          </a:xfrm>
          <a:prstGeom prst="rect">
            <a:avLst/>
          </a:prstGeom>
          <a:noFill/>
        </p:spPr>
        <p:txBody>
          <a:bodyPr wrap="square" rtlCol="0">
            <a:spAutoFit/>
          </a:bodyPr>
          <a:lstStyle/>
          <a:p>
            <a:r>
              <a:rPr lang="en-US" dirty="0"/>
              <a:t>Sandesh Kawane (23)</a:t>
            </a:r>
          </a:p>
          <a:p>
            <a:r>
              <a:rPr lang="en-IN" dirty="0"/>
              <a:t>Division P</a:t>
            </a:r>
          </a:p>
          <a:p>
            <a:r>
              <a:rPr lang="en-IN" dirty="0"/>
              <a:t>First Year</a:t>
            </a:r>
          </a:p>
        </p:txBody>
      </p:sp>
      <p:sp>
        <p:nvSpPr>
          <p:cNvPr id="6" name="TextBox 5">
            <a:extLst>
              <a:ext uri="{FF2B5EF4-FFF2-40B4-BE49-F238E27FC236}">
                <a16:creationId xmlns:a16="http://schemas.microsoft.com/office/drawing/2014/main" id="{FD9555C1-33F8-48B4-93DF-E1C6B5182972}"/>
              </a:ext>
            </a:extLst>
          </p:cNvPr>
          <p:cNvSpPr txBox="1"/>
          <p:nvPr/>
        </p:nvSpPr>
        <p:spPr>
          <a:xfrm>
            <a:off x="8762213" y="5503401"/>
            <a:ext cx="2931737" cy="369332"/>
          </a:xfrm>
          <a:prstGeom prst="rect">
            <a:avLst/>
          </a:prstGeom>
          <a:noFill/>
        </p:spPr>
        <p:txBody>
          <a:bodyPr wrap="square" rtlCol="0">
            <a:spAutoFit/>
          </a:bodyPr>
          <a:lstStyle/>
          <a:p>
            <a:r>
              <a:rPr lang="en-US" dirty="0"/>
              <a:t>Dr. Kaushalya Thopate Mam</a:t>
            </a:r>
            <a:endParaRPr lang="en-IN" dirty="0"/>
          </a:p>
        </p:txBody>
      </p:sp>
    </p:spTree>
    <p:extLst>
      <p:ext uri="{BB962C8B-B14F-4D97-AF65-F5344CB8AC3E}">
        <p14:creationId xmlns:p14="http://schemas.microsoft.com/office/powerpoint/2010/main" val="121407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AE19-EF79-48EA-850B-E73256CD24FE}"/>
              </a:ext>
            </a:extLst>
          </p:cNvPr>
          <p:cNvSpPr>
            <a:spLocks noGrp="1"/>
          </p:cNvSpPr>
          <p:nvPr>
            <p:ph type="title"/>
          </p:nvPr>
        </p:nvSpPr>
        <p:spPr/>
        <p:txBody>
          <a:bodyPr/>
          <a:lstStyle/>
          <a:p>
            <a:r>
              <a:rPr lang="en-IN" dirty="0">
                <a:solidFill>
                  <a:schemeClr val="accent1"/>
                </a:solidFill>
              </a:rPr>
              <a:t>More keywords</a:t>
            </a:r>
          </a:p>
        </p:txBody>
      </p:sp>
      <p:sp>
        <p:nvSpPr>
          <p:cNvPr id="3" name="Content Placeholder 2">
            <a:extLst>
              <a:ext uri="{FF2B5EF4-FFF2-40B4-BE49-F238E27FC236}">
                <a16:creationId xmlns:a16="http://schemas.microsoft.com/office/drawing/2014/main" id="{4929FA6C-904D-42DF-8BFC-F2B1AF4AD5C6}"/>
              </a:ext>
            </a:extLst>
          </p:cNvPr>
          <p:cNvSpPr>
            <a:spLocks noGrp="1"/>
          </p:cNvSpPr>
          <p:nvPr>
            <p:ph idx="1"/>
          </p:nvPr>
        </p:nvSpPr>
        <p:spPr/>
        <p:txBody>
          <a:bodyPr/>
          <a:lstStyle/>
          <a:p>
            <a:r>
              <a:rPr lang="en-IN" dirty="0"/>
              <a:t>system(“</a:t>
            </a:r>
            <a:r>
              <a:rPr lang="en-IN" dirty="0" err="1">
                <a:solidFill>
                  <a:srgbClr val="0070C0"/>
                </a:solidFill>
              </a:rPr>
              <a:t>cls</a:t>
            </a:r>
            <a:r>
              <a:rPr lang="en-IN" dirty="0"/>
              <a:t>”) – Clears the Screen.</a:t>
            </a:r>
          </a:p>
          <a:p>
            <a:r>
              <a:rPr lang="en-IN" dirty="0" err="1"/>
              <a:t>strcpy</a:t>
            </a:r>
            <a:r>
              <a:rPr lang="en-IN" dirty="0"/>
              <a:t>(</a:t>
            </a:r>
            <a:r>
              <a:rPr lang="en-IN" dirty="0" err="1"/>
              <a:t>destination,source</a:t>
            </a:r>
            <a:r>
              <a:rPr lang="en-IN" dirty="0"/>
              <a:t>) – Copies string from Source to Destination</a:t>
            </a:r>
          </a:p>
          <a:p>
            <a:r>
              <a:rPr lang="en-IN" dirty="0"/>
              <a:t>Loop – for(_,_,_) , while(1) {infinite loop}, switch, if else</a:t>
            </a:r>
          </a:p>
          <a:p>
            <a:r>
              <a:rPr lang="en-IN" dirty="0"/>
              <a:t>break – Exits from the loop</a:t>
            </a:r>
          </a:p>
        </p:txBody>
      </p:sp>
    </p:spTree>
    <p:extLst>
      <p:ext uri="{BB962C8B-B14F-4D97-AF65-F5344CB8AC3E}">
        <p14:creationId xmlns:p14="http://schemas.microsoft.com/office/powerpoint/2010/main" val="2924169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6541-A98F-4DA0-9F05-DD4702C7421E}"/>
              </a:ext>
            </a:extLst>
          </p:cNvPr>
          <p:cNvSpPr>
            <a:spLocks noGrp="1"/>
          </p:cNvSpPr>
          <p:nvPr>
            <p:ph type="title"/>
          </p:nvPr>
        </p:nvSpPr>
        <p:spPr>
          <a:xfrm>
            <a:off x="1143001" y="2689715"/>
            <a:ext cx="9905998" cy="1478570"/>
          </a:xfrm>
        </p:spPr>
        <p:txBody>
          <a:bodyPr>
            <a:normAutofit/>
          </a:bodyPr>
          <a:lstStyle/>
          <a:p>
            <a:pPr algn="ctr"/>
            <a:r>
              <a:rPr lang="en-IN" sz="5400" dirty="0">
                <a:solidFill>
                  <a:schemeClr val="accent1"/>
                </a:solidFill>
              </a:rPr>
              <a:t>THANK YOU !</a:t>
            </a:r>
          </a:p>
        </p:txBody>
      </p:sp>
    </p:spTree>
    <p:extLst>
      <p:ext uri="{BB962C8B-B14F-4D97-AF65-F5344CB8AC3E}">
        <p14:creationId xmlns:p14="http://schemas.microsoft.com/office/powerpoint/2010/main" val="86246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BA2-8A03-4834-B729-185415711A74}"/>
              </a:ext>
            </a:extLst>
          </p:cNvPr>
          <p:cNvSpPr>
            <a:spLocks noGrp="1"/>
          </p:cNvSpPr>
          <p:nvPr>
            <p:ph type="title"/>
          </p:nvPr>
        </p:nvSpPr>
        <p:spPr>
          <a:xfrm>
            <a:off x="1484311" y="685800"/>
            <a:ext cx="10018713" cy="1227841"/>
          </a:xfrm>
        </p:spPr>
        <p:txBody>
          <a:bodyPr/>
          <a:lstStyle/>
          <a:p>
            <a:pPr algn="l"/>
            <a:r>
              <a:rPr lang="en-US" dirty="0">
                <a:solidFill>
                  <a:schemeClr val="accent1"/>
                </a:solidFill>
              </a:rPr>
              <a:t>Libraries Used</a:t>
            </a:r>
            <a:endParaRPr lang="en-IN" dirty="0">
              <a:solidFill>
                <a:schemeClr val="accent1"/>
              </a:solidFill>
            </a:endParaRPr>
          </a:p>
        </p:txBody>
      </p:sp>
      <p:cxnSp>
        <p:nvCxnSpPr>
          <p:cNvPr id="7" name="Straight Arrow Connector 6">
            <a:extLst>
              <a:ext uri="{FF2B5EF4-FFF2-40B4-BE49-F238E27FC236}">
                <a16:creationId xmlns:a16="http://schemas.microsoft.com/office/drawing/2014/main" id="{82B3FCBC-05A3-4B3E-B012-086FCBE74304}"/>
              </a:ext>
            </a:extLst>
          </p:cNvPr>
          <p:cNvCxnSpPr>
            <a:cxnSpLocks/>
          </p:cNvCxnSpPr>
          <p:nvPr/>
        </p:nvCxnSpPr>
        <p:spPr>
          <a:xfrm flipV="1">
            <a:off x="1800520" y="4769963"/>
            <a:ext cx="68815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583B379-D08B-4882-8E11-5F460CF58653}"/>
              </a:ext>
            </a:extLst>
          </p:cNvPr>
          <p:cNvCxnSpPr>
            <a:cxnSpLocks/>
          </p:cNvCxnSpPr>
          <p:nvPr/>
        </p:nvCxnSpPr>
        <p:spPr>
          <a:xfrm flipV="1">
            <a:off x="1800520" y="2856321"/>
            <a:ext cx="68815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F389894-7651-43E6-809F-18F1DBE7039C}"/>
              </a:ext>
            </a:extLst>
          </p:cNvPr>
          <p:cNvCxnSpPr>
            <a:cxnSpLocks/>
          </p:cNvCxnSpPr>
          <p:nvPr/>
        </p:nvCxnSpPr>
        <p:spPr>
          <a:xfrm flipV="1">
            <a:off x="1800520" y="3506768"/>
            <a:ext cx="68815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F0E8A58-3195-46FF-84EA-F253E05BE616}"/>
              </a:ext>
            </a:extLst>
          </p:cNvPr>
          <p:cNvCxnSpPr>
            <a:cxnSpLocks/>
          </p:cNvCxnSpPr>
          <p:nvPr/>
        </p:nvCxnSpPr>
        <p:spPr>
          <a:xfrm flipV="1">
            <a:off x="1800520" y="4139936"/>
            <a:ext cx="68815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6E166F9-6DCB-437E-BD76-1781E023C1E4}"/>
              </a:ext>
            </a:extLst>
          </p:cNvPr>
          <p:cNvCxnSpPr/>
          <p:nvPr/>
        </p:nvCxnSpPr>
        <p:spPr>
          <a:xfrm flipV="1">
            <a:off x="1800520" y="1686560"/>
            <a:ext cx="0" cy="3083403"/>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AB29AEF4-D2E7-45B4-8839-C48D9A16191C}"/>
              </a:ext>
            </a:extLst>
          </p:cNvPr>
          <p:cNvCxnSpPr/>
          <p:nvPr/>
        </p:nvCxnSpPr>
        <p:spPr>
          <a:xfrm>
            <a:off x="3799002" y="2922309"/>
            <a:ext cx="1376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E037AD-953D-43DF-B978-7260B9AAB048}"/>
              </a:ext>
            </a:extLst>
          </p:cNvPr>
          <p:cNvCxnSpPr/>
          <p:nvPr/>
        </p:nvCxnSpPr>
        <p:spPr>
          <a:xfrm flipV="1">
            <a:off x="5184742" y="2488676"/>
            <a:ext cx="0" cy="433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F9F5A0-AE0E-44DC-8B77-87BE3BCFAEF8}"/>
              </a:ext>
            </a:extLst>
          </p:cNvPr>
          <p:cNvCxnSpPr/>
          <p:nvPr/>
        </p:nvCxnSpPr>
        <p:spPr>
          <a:xfrm>
            <a:off x="5175315" y="2479249"/>
            <a:ext cx="920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E5BC80E-5054-4828-84F8-AD1222B225EB}"/>
              </a:ext>
            </a:extLst>
          </p:cNvPr>
          <p:cNvSpPr txBox="1"/>
          <p:nvPr/>
        </p:nvSpPr>
        <p:spPr>
          <a:xfrm>
            <a:off x="6096000" y="2026761"/>
            <a:ext cx="4383463" cy="923330"/>
          </a:xfrm>
          <a:prstGeom prst="rect">
            <a:avLst/>
          </a:prstGeom>
          <a:noFill/>
        </p:spPr>
        <p:txBody>
          <a:bodyPr wrap="square" rtlCol="0">
            <a:spAutoFit/>
          </a:bodyPr>
          <a:lstStyle/>
          <a:p>
            <a:r>
              <a:rPr lang="en-US" dirty="0"/>
              <a:t>The &lt;</a:t>
            </a:r>
            <a:r>
              <a:rPr lang="en-US" dirty="0" err="1"/>
              <a:t>stdio.h</a:t>
            </a:r>
            <a:r>
              <a:rPr lang="en-US" dirty="0"/>
              <a:t>&gt; header defines three variable types, several macros, and various functions for performing input and output.</a:t>
            </a:r>
            <a:endParaRPr lang="en-IN" dirty="0"/>
          </a:p>
        </p:txBody>
      </p:sp>
      <p:cxnSp>
        <p:nvCxnSpPr>
          <p:cNvPr id="19" name="Straight Arrow Connector 18">
            <a:extLst>
              <a:ext uri="{FF2B5EF4-FFF2-40B4-BE49-F238E27FC236}">
                <a16:creationId xmlns:a16="http://schemas.microsoft.com/office/drawing/2014/main" id="{E6AFCDB6-4C5C-4211-88C2-2543642AC989}"/>
              </a:ext>
            </a:extLst>
          </p:cNvPr>
          <p:cNvCxnSpPr/>
          <p:nvPr/>
        </p:nvCxnSpPr>
        <p:spPr>
          <a:xfrm>
            <a:off x="3799002" y="3535049"/>
            <a:ext cx="2296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846005-C8D1-4526-B4AF-7300BDC8E86A}"/>
              </a:ext>
            </a:extLst>
          </p:cNvPr>
          <p:cNvSpPr txBox="1"/>
          <p:nvPr/>
        </p:nvSpPr>
        <p:spPr>
          <a:xfrm>
            <a:off x="6108567" y="2771478"/>
            <a:ext cx="5299025" cy="2031325"/>
          </a:xfrm>
          <a:prstGeom prst="rect">
            <a:avLst/>
          </a:prstGeom>
          <a:noFill/>
        </p:spPr>
        <p:txBody>
          <a:bodyPr wrap="square" rtlCol="0">
            <a:spAutoFit/>
          </a:bodyPr>
          <a:lstStyle/>
          <a:p>
            <a:r>
              <a:rPr lang="en-US" dirty="0"/>
              <a:t>The &lt;conio.h&gt; library function used to related “console/screen” programs in c or </a:t>
            </a:r>
            <a:r>
              <a:rPr lang="en-US" dirty="0" err="1"/>
              <a:t>c++</a:t>
            </a:r>
            <a:r>
              <a:rPr lang="en-US" dirty="0"/>
              <a:t> . And the full form of conio.h is “</a:t>
            </a:r>
            <a:r>
              <a:rPr lang="en-US" b="1" dirty="0"/>
              <a:t>Console input-output</a:t>
            </a:r>
            <a:r>
              <a:rPr lang="en-US" dirty="0"/>
              <a:t>”. And the conio.h file is provided by Borland Turbo C compiler and the GCC compiler doesn’t support it.</a:t>
            </a:r>
          </a:p>
          <a:p>
            <a:br>
              <a:rPr lang="en-US" dirty="0"/>
            </a:br>
            <a:endParaRPr lang="en-IN" dirty="0"/>
          </a:p>
        </p:txBody>
      </p:sp>
      <p:cxnSp>
        <p:nvCxnSpPr>
          <p:cNvPr id="22" name="Straight Arrow Connector 21">
            <a:extLst>
              <a:ext uri="{FF2B5EF4-FFF2-40B4-BE49-F238E27FC236}">
                <a16:creationId xmlns:a16="http://schemas.microsoft.com/office/drawing/2014/main" id="{15FAB505-CE5C-4F5B-8362-5CD0E6EB267E}"/>
              </a:ext>
            </a:extLst>
          </p:cNvPr>
          <p:cNvCxnSpPr/>
          <p:nvPr/>
        </p:nvCxnSpPr>
        <p:spPr>
          <a:xfrm>
            <a:off x="4355898" y="4176073"/>
            <a:ext cx="1711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A8BA52D-05FC-4DA0-9015-57D3B728DD3C}"/>
              </a:ext>
            </a:extLst>
          </p:cNvPr>
          <p:cNvSpPr txBox="1"/>
          <p:nvPr/>
        </p:nvSpPr>
        <p:spPr>
          <a:xfrm>
            <a:off x="6095997" y="3490463"/>
            <a:ext cx="5299025" cy="1754326"/>
          </a:xfrm>
          <a:prstGeom prst="rect">
            <a:avLst/>
          </a:prstGeom>
          <a:noFill/>
        </p:spPr>
        <p:txBody>
          <a:bodyPr wrap="square" rtlCol="0">
            <a:spAutoFit/>
          </a:bodyPr>
          <a:lstStyle/>
          <a:p>
            <a:r>
              <a:rPr lang="en-US" dirty="0"/>
              <a:t>The &lt;</a:t>
            </a:r>
            <a:r>
              <a:rPr lang="en-US" dirty="0" err="1"/>
              <a:t>graphics.h</a:t>
            </a:r>
            <a:r>
              <a:rPr lang="en-US" dirty="0"/>
              <a:t>&gt; header file provides access to a simple graphics library that makes it possible to draw lines, rectangles, ovals, arcs, polygons, images, and strings on a graphical window. The second step is initialize the graphics drivers on the computer using initgraph method of graphics. h library.</a:t>
            </a:r>
            <a:endParaRPr lang="en-IN" dirty="0"/>
          </a:p>
        </p:txBody>
      </p:sp>
      <p:sp>
        <p:nvSpPr>
          <p:cNvPr id="26" name="TextBox 25">
            <a:extLst>
              <a:ext uri="{FF2B5EF4-FFF2-40B4-BE49-F238E27FC236}">
                <a16:creationId xmlns:a16="http://schemas.microsoft.com/office/drawing/2014/main" id="{CD190BBB-C153-425E-B95C-72A0D9082B19}"/>
              </a:ext>
            </a:extLst>
          </p:cNvPr>
          <p:cNvSpPr txBox="1"/>
          <p:nvPr/>
        </p:nvSpPr>
        <p:spPr>
          <a:xfrm>
            <a:off x="6095998" y="4275291"/>
            <a:ext cx="4930219" cy="1200329"/>
          </a:xfrm>
          <a:prstGeom prst="rect">
            <a:avLst/>
          </a:prstGeom>
          <a:noFill/>
        </p:spPr>
        <p:txBody>
          <a:bodyPr wrap="square" rtlCol="0">
            <a:spAutoFit/>
          </a:bodyPr>
          <a:lstStyle/>
          <a:p>
            <a:r>
              <a:rPr lang="en-US" dirty="0"/>
              <a:t>The &lt;</a:t>
            </a:r>
            <a:r>
              <a:rPr lang="en-US" dirty="0" err="1"/>
              <a:t>direct.h</a:t>
            </a:r>
            <a:r>
              <a:rPr lang="en-US" dirty="0"/>
              <a:t>&gt; is a C/C++ header file provided by Microsoft Windows, which contains functions for manipulating file system directories. This file is part of the Mingw32 package.</a:t>
            </a:r>
            <a:endParaRPr lang="en-IN" dirty="0"/>
          </a:p>
        </p:txBody>
      </p:sp>
      <p:cxnSp>
        <p:nvCxnSpPr>
          <p:cNvPr id="28" name="Straight Arrow Connector 27">
            <a:extLst>
              <a:ext uri="{FF2B5EF4-FFF2-40B4-BE49-F238E27FC236}">
                <a16:creationId xmlns:a16="http://schemas.microsoft.com/office/drawing/2014/main" id="{C48B84C7-95F3-489F-AED4-4E293ABD2E9A}"/>
              </a:ext>
            </a:extLst>
          </p:cNvPr>
          <p:cNvCxnSpPr/>
          <p:nvPr/>
        </p:nvCxnSpPr>
        <p:spPr>
          <a:xfrm>
            <a:off x="3864990" y="4802803"/>
            <a:ext cx="2231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B3B91C8-DF2D-4983-B0E2-5A1E5F741E01}"/>
              </a:ext>
            </a:extLst>
          </p:cNvPr>
          <p:cNvSpPr txBox="1"/>
          <p:nvPr/>
        </p:nvSpPr>
        <p:spPr>
          <a:xfrm>
            <a:off x="2284428" y="4517057"/>
            <a:ext cx="2369272"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err="1"/>
              <a:t>direct</a:t>
            </a:r>
            <a:r>
              <a:rPr lang="en-IN" sz="2400" dirty="0" err="1"/>
              <a:t>.h</a:t>
            </a:r>
            <a:endParaRPr lang="en-IN" sz="2400" dirty="0"/>
          </a:p>
        </p:txBody>
      </p:sp>
      <p:sp>
        <p:nvSpPr>
          <p:cNvPr id="38" name="TextBox 37">
            <a:extLst>
              <a:ext uri="{FF2B5EF4-FFF2-40B4-BE49-F238E27FC236}">
                <a16:creationId xmlns:a16="http://schemas.microsoft.com/office/drawing/2014/main" id="{4C6CCA72-9194-4F9B-BC41-2CDC97F991B6}"/>
              </a:ext>
            </a:extLst>
          </p:cNvPr>
          <p:cNvSpPr txBox="1"/>
          <p:nvPr/>
        </p:nvSpPr>
        <p:spPr>
          <a:xfrm>
            <a:off x="2293855" y="3887107"/>
            <a:ext cx="2369272"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err="1"/>
              <a:t>graphics.h</a:t>
            </a:r>
            <a:endParaRPr lang="en-IN" sz="2800" dirty="0"/>
          </a:p>
        </p:txBody>
      </p:sp>
      <p:sp>
        <p:nvSpPr>
          <p:cNvPr id="39" name="TextBox 38">
            <a:extLst>
              <a:ext uri="{FF2B5EF4-FFF2-40B4-BE49-F238E27FC236}">
                <a16:creationId xmlns:a16="http://schemas.microsoft.com/office/drawing/2014/main" id="{3F9490A9-F798-4140-8ABB-874C663555DD}"/>
              </a:ext>
            </a:extLst>
          </p:cNvPr>
          <p:cNvSpPr txBox="1"/>
          <p:nvPr/>
        </p:nvSpPr>
        <p:spPr>
          <a:xfrm>
            <a:off x="2293855" y="2604135"/>
            <a:ext cx="2369272"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err="1"/>
              <a:t>stdio.h</a:t>
            </a:r>
            <a:endParaRPr lang="en-IN" sz="2800" dirty="0"/>
          </a:p>
        </p:txBody>
      </p:sp>
      <p:sp>
        <p:nvSpPr>
          <p:cNvPr id="40" name="TextBox 39">
            <a:extLst>
              <a:ext uri="{FF2B5EF4-FFF2-40B4-BE49-F238E27FC236}">
                <a16:creationId xmlns:a16="http://schemas.microsoft.com/office/drawing/2014/main" id="{369C7BBF-E72A-4216-B2E4-1502BA7C26B7}"/>
              </a:ext>
            </a:extLst>
          </p:cNvPr>
          <p:cNvSpPr txBox="1"/>
          <p:nvPr/>
        </p:nvSpPr>
        <p:spPr>
          <a:xfrm>
            <a:off x="2293855" y="3257081"/>
            <a:ext cx="2369272"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err="1"/>
              <a:t>conio</a:t>
            </a:r>
            <a:r>
              <a:rPr lang="en-IN" sz="2400" dirty="0" err="1"/>
              <a:t>.h</a:t>
            </a:r>
            <a:endParaRPr lang="en-IN" sz="2400" dirty="0"/>
          </a:p>
        </p:txBody>
      </p:sp>
    </p:spTree>
    <p:extLst>
      <p:ext uri="{BB962C8B-B14F-4D97-AF65-F5344CB8AC3E}">
        <p14:creationId xmlns:p14="http://schemas.microsoft.com/office/powerpoint/2010/main" val="68233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125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par>
                                <p:cTn id="12" presetID="16" presetClass="entr" presetSubtype="21" fill="hold" grpId="0" nodeType="withEffect">
                                  <p:stCondLst>
                                    <p:cond delay="1250"/>
                                  </p:stCondLst>
                                  <p:childTnLst>
                                    <p:set>
                                      <p:cBhvr>
                                        <p:cTn id="13" dur="1" fill="hold">
                                          <p:stCondLst>
                                            <p:cond delay="0"/>
                                          </p:stCondLst>
                                        </p:cTn>
                                        <p:tgtEl>
                                          <p:spTgt spid="39"/>
                                        </p:tgtEl>
                                        <p:attrNameLst>
                                          <p:attrName>style.visibility</p:attrName>
                                        </p:attrNameLst>
                                      </p:cBhvr>
                                      <p:to>
                                        <p:strVal val="visible"/>
                                      </p:to>
                                    </p:set>
                                    <p:animEffect transition="in" filter="barn(inVertical)">
                                      <p:cBhvr>
                                        <p:cTn id="14" dur="500"/>
                                        <p:tgtEl>
                                          <p:spTgt spid="39"/>
                                        </p:tgtEl>
                                      </p:cBhvr>
                                    </p:animEffect>
                                  </p:childTnLst>
                                </p:cTn>
                              </p:par>
                              <p:par>
                                <p:cTn id="15" presetID="16" presetClass="entr" presetSubtype="21" fill="hold" nodeType="withEffect">
                                  <p:stCondLst>
                                    <p:cond delay="200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grpId="0" nodeType="withEffect">
                                  <p:stCondLst>
                                    <p:cond delay="2000"/>
                                  </p:stCondLst>
                                  <p:childTnLst>
                                    <p:set>
                                      <p:cBhvr>
                                        <p:cTn id="19" dur="1" fill="hold">
                                          <p:stCondLst>
                                            <p:cond delay="0"/>
                                          </p:stCondLst>
                                        </p:cTn>
                                        <p:tgtEl>
                                          <p:spTgt spid="40"/>
                                        </p:tgtEl>
                                        <p:attrNameLst>
                                          <p:attrName>style.visibility</p:attrName>
                                        </p:attrNameLst>
                                      </p:cBhvr>
                                      <p:to>
                                        <p:strVal val="visible"/>
                                      </p:to>
                                    </p:set>
                                    <p:animEffect transition="in" filter="barn(inVertical)">
                                      <p:cBhvr>
                                        <p:cTn id="20" dur="500"/>
                                        <p:tgtEl>
                                          <p:spTgt spid="40"/>
                                        </p:tgtEl>
                                      </p:cBhvr>
                                    </p:animEffect>
                                  </p:childTnLst>
                                </p:cTn>
                              </p:par>
                              <p:par>
                                <p:cTn id="21" presetID="16" presetClass="entr" presetSubtype="21" fill="hold" nodeType="withEffect">
                                  <p:stCondLst>
                                    <p:cond delay="275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2750"/>
                                  </p:stCondLst>
                                  <p:childTnLst>
                                    <p:set>
                                      <p:cBhvr>
                                        <p:cTn id="25" dur="1" fill="hold">
                                          <p:stCondLst>
                                            <p:cond delay="0"/>
                                          </p:stCondLst>
                                        </p:cTn>
                                        <p:tgtEl>
                                          <p:spTgt spid="38"/>
                                        </p:tgtEl>
                                        <p:attrNameLst>
                                          <p:attrName>style.visibility</p:attrName>
                                        </p:attrNameLst>
                                      </p:cBhvr>
                                      <p:to>
                                        <p:strVal val="visible"/>
                                      </p:to>
                                    </p:set>
                                    <p:animEffect transition="in" filter="barn(inVertical)">
                                      <p:cBhvr>
                                        <p:cTn id="26" dur="500"/>
                                        <p:tgtEl>
                                          <p:spTgt spid="38"/>
                                        </p:tgtEl>
                                      </p:cBhvr>
                                    </p:animEffect>
                                  </p:childTnLst>
                                </p:cTn>
                              </p:par>
                              <p:par>
                                <p:cTn id="27" presetID="16" presetClass="entr" presetSubtype="21" fill="hold" grpId="0" nodeType="withEffect">
                                  <p:stCondLst>
                                    <p:cond delay="3500"/>
                                  </p:stCondLst>
                                  <p:childTnLst>
                                    <p:set>
                                      <p:cBhvr>
                                        <p:cTn id="28" dur="1" fill="hold">
                                          <p:stCondLst>
                                            <p:cond delay="0"/>
                                          </p:stCondLst>
                                        </p:cTn>
                                        <p:tgtEl>
                                          <p:spTgt spid="37"/>
                                        </p:tgtEl>
                                        <p:attrNameLst>
                                          <p:attrName>style.visibility</p:attrName>
                                        </p:attrNameLst>
                                      </p:cBhvr>
                                      <p:to>
                                        <p:strVal val="visible"/>
                                      </p:to>
                                    </p:set>
                                    <p:animEffect transition="in" filter="barn(inVertical)">
                                      <p:cBhvr>
                                        <p:cTn id="29" dur="500"/>
                                        <p:tgtEl>
                                          <p:spTgt spid="37"/>
                                        </p:tgtEl>
                                      </p:cBhvr>
                                    </p:animEffect>
                                  </p:childTnLst>
                                </p:cTn>
                              </p:par>
                              <p:par>
                                <p:cTn id="30" presetID="16" presetClass="entr" presetSubtype="21" fill="hold" nodeType="withEffect">
                                  <p:stCondLst>
                                    <p:cond delay="350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par>
                                <p:cTn id="38" presetID="22" presetClass="entr" presetSubtype="8"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19"/>
                                        </p:tgtEl>
                                      </p:cBhvr>
                                    </p:animEffect>
                                    <p:set>
                                      <p:cBhvr>
                                        <p:cTn id="73" dur="1" fill="hold">
                                          <p:stCondLst>
                                            <p:cond delay="499"/>
                                          </p:stCondLst>
                                        </p:cTn>
                                        <p:tgtEl>
                                          <p:spTgt spid="1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0"/>
                                        </p:tgtEl>
                                      </p:cBhvr>
                                    </p:animEffect>
                                    <p:set>
                                      <p:cBhvr>
                                        <p:cTn id="76" dur="1" fill="hold">
                                          <p:stCondLst>
                                            <p:cond delay="499"/>
                                          </p:stCondLst>
                                        </p:cTn>
                                        <p:tgtEl>
                                          <p:spTgt spid="2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left)">
                                      <p:cBhvr>
                                        <p:cTn id="81" dur="500"/>
                                        <p:tgtEl>
                                          <p:spTgt spid="22"/>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left)">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22"/>
                                        </p:tgtEl>
                                      </p:cBhvr>
                                    </p:animEffect>
                                    <p:set>
                                      <p:cBhvr>
                                        <p:cTn id="89" dur="1" fill="hold">
                                          <p:stCondLst>
                                            <p:cond delay="499"/>
                                          </p:stCondLst>
                                        </p:cTn>
                                        <p:tgtEl>
                                          <p:spTgt spid="22"/>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23"/>
                                        </p:tgtEl>
                                      </p:cBhvr>
                                    </p:animEffect>
                                    <p:set>
                                      <p:cBhvr>
                                        <p:cTn id="92" dur="1" fill="hold">
                                          <p:stCondLst>
                                            <p:cond delay="499"/>
                                          </p:stCondLst>
                                        </p:cTn>
                                        <p:tgtEl>
                                          <p:spTgt spid="2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wipe(left)">
                                      <p:cBhvr>
                                        <p:cTn id="100" dur="500"/>
                                        <p:tgtEl>
                                          <p:spTgt spid="2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500"/>
                                        <p:tgtEl>
                                          <p:spTgt spid="28"/>
                                        </p:tgtEl>
                                      </p:cBhvr>
                                    </p:animEffect>
                                    <p:set>
                                      <p:cBhvr>
                                        <p:cTn id="105" dur="1" fill="hold">
                                          <p:stCondLst>
                                            <p:cond delay="499"/>
                                          </p:stCondLst>
                                        </p:cTn>
                                        <p:tgtEl>
                                          <p:spTgt spid="2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6"/>
                                        </p:tgtEl>
                                      </p:cBhvr>
                                    </p:animEffect>
                                    <p:set>
                                      <p:cBhvr>
                                        <p:cTn id="108" dur="1" fill="hold">
                                          <p:stCondLst>
                                            <p:cond delay="499"/>
                                          </p:stCondLst>
                                        </p:cTn>
                                        <p:tgtEl>
                                          <p:spTgt spid="26"/>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 presetClass="exit" presetSubtype="4" fill="hold" nodeType="clickEffect">
                                  <p:stCondLst>
                                    <p:cond delay="0"/>
                                  </p:stCondLst>
                                  <p:childTnLst>
                                    <p:anim calcmode="lin" valueType="num">
                                      <p:cBhvr additive="base">
                                        <p:cTn id="112" dur="500"/>
                                        <p:tgtEl>
                                          <p:spTgt spid="12"/>
                                        </p:tgtEl>
                                        <p:attrNameLst>
                                          <p:attrName>ppt_x</p:attrName>
                                        </p:attrNameLst>
                                      </p:cBhvr>
                                      <p:tavLst>
                                        <p:tav tm="0">
                                          <p:val>
                                            <p:strVal val="ppt_x"/>
                                          </p:val>
                                        </p:tav>
                                        <p:tav tm="100000">
                                          <p:val>
                                            <p:strVal val="ppt_x"/>
                                          </p:val>
                                        </p:tav>
                                      </p:tavLst>
                                    </p:anim>
                                    <p:anim calcmode="lin" valueType="num">
                                      <p:cBhvr additive="base">
                                        <p:cTn id="113" dur="500"/>
                                        <p:tgtEl>
                                          <p:spTgt spid="12"/>
                                        </p:tgtEl>
                                        <p:attrNameLst>
                                          <p:attrName>ppt_y</p:attrName>
                                        </p:attrNameLst>
                                      </p:cBhvr>
                                      <p:tavLst>
                                        <p:tav tm="0">
                                          <p:val>
                                            <p:strVal val="ppt_y"/>
                                          </p:val>
                                        </p:tav>
                                        <p:tav tm="100000">
                                          <p:val>
                                            <p:strVal val="1+ppt_h/2"/>
                                          </p:val>
                                        </p:tav>
                                      </p:tavLst>
                                    </p:anim>
                                    <p:set>
                                      <p:cBhvr>
                                        <p:cTn id="114" dur="1" fill="hold">
                                          <p:stCondLst>
                                            <p:cond delay="499"/>
                                          </p:stCondLst>
                                        </p:cTn>
                                        <p:tgtEl>
                                          <p:spTgt spid="12"/>
                                        </p:tgtEl>
                                        <p:attrNameLst>
                                          <p:attrName>style.visibility</p:attrName>
                                        </p:attrNameLst>
                                      </p:cBhvr>
                                      <p:to>
                                        <p:strVal val="hidden"/>
                                      </p:to>
                                    </p:set>
                                  </p:childTnLst>
                                </p:cTn>
                              </p:par>
                              <p:par>
                                <p:cTn id="115" presetID="2" presetClass="exit" presetSubtype="4" fill="hold" grpId="1" nodeType="withEffect">
                                  <p:stCondLst>
                                    <p:cond delay="0"/>
                                  </p:stCondLst>
                                  <p:childTnLst>
                                    <p:anim calcmode="lin" valueType="num">
                                      <p:cBhvr additive="base">
                                        <p:cTn id="116" dur="500"/>
                                        <p:tgtEl>
                                          <p:spTgt spid="2"/>
                                        </p:tgtEl>
                                        <p:attrNameLst>
                                          <p:attrName>ppt_x</p:attrName>
                                        </p:attrNameLst>
                                      </p:cBhvr>
                                      <p:tavLst>
                                        <p:tav tm="0">
                                          <p:val>
                                            <p:strVal val="ppt_x"/>
                                          </p:val>
                                        </p:tav>
                                        <p:tav tm="100000">
                                          <p:val>
                                            <p:strVal val="ppt_x"/>
                                          </p:val>
                                        </p:tav>
                                      </p:tavLst>
                                    </p:anim>
                                    <p:anim calcmode="lin" valueType="num">
                                      <p:cBhvr additive="base">
                                        <p:cTn id="117" dur="500"/>
                                        <p:tgtEl>
                                          <p:spTgt spid="2"/>
                                        </p:tgtEl>
                                        <p:attrNameLst>
                                          <p:attrName>ppt_y</p:attrName>
                                        </p:attrNameLst>
                                      </p:cBhvr>
                                      <p:tavLst>
                                        <p:tav tm="0">
                                          <p:val>
                                            <p:strVal val="ppt_y"/>
                                          </p:val>
                                        </p:tav>
                                        <p:tav tm="100000">
                                          <p:val>
                                            <p:strVal val="1+ppt_h/2"/>
                                          </p:val>
                                        </p:tav>
                                      </p:tavLst>
                                    </p:anim>
                                    <p:set>
                                      <p:cBhvr>
                                        <p:cTn id="118" dur="1" fill="hold">
                                          <p:stCondLst>
                                            <p:cond delay="499"/>
                                          </p:stCondLst>
                                        </p:cTn>
                                        <p:tgtEl>
                                          <p:spTgt spid="2"/>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8"/>
                                        </p:tgtEl>
                                        <p:attrNameLst>
                                          <p:attrName>ppt_x</p:attrName>
                                        </p:attrNameLst>
                                      </p:cBhvr>
                                      <p:tavLst>
                                        <p:tav tm="0">
                                          <p:val>
                                            <p:strVal val="ppt_x"/>
                                          </p:val>
                                        </p:tav>
                                        <p:tav tm="100000">
                                          <p:val>
                                            <p:strVal val="ppt_x"/>
                                          </p:val>
                                        </p:tav>
                                      </p:tavLst>
                                    </p:anim>
                                    <p:anim calcmode="lin" valueType="num">
                                      <p:cBhvr additive="base">
                                        <p:cTn id="121" dur="500"/>
                                        <p:tgtEl>
                                          <p:spTgt spid="8"/>
                                        </p:tgtEl>
                                        <p:attrNameLst>
                                          <p:attrName>ppt_y</p:attrName>
                                        </p:attrNameLst>
                                      </p:cBhvr>
                                      <p:tavLst>
                                        <p:tav tm="0">
                                          <p:val>
                                            <p:strVal val="ppt_y"/>
                                          </p:val>
                                        </p:tav>
                                        <p:tav tm="100000">
                                          <p:val>
                                            <p:strVal val="1+ppt_h/2"/>
                                          </p:val>
                                        </p:tav>
                                      </p:tavLst>
                                    </p:anim>
                                    <p:set>
                                      <p:cBhvr>
                                        <p:cTn id="122" dur="1" fill="hold">
                                          <p:stCondLst>
                                            <p:cond delay="499"/>
                                          </p:stCondLst>
                                        </p:cTn>
                                        <p:tgtEl>
                                          <p:spTgt spid="8"/>
                                        </p:tgtEl>
                                        <p:attrNameLst>
                                          <p:attrName>style.visibility</p:attrName>
                                        </p:attrNameLst>
                                      </p:cBhvr>
                                      <p:to>
                                        <p:strVal val="hidden"/>
                                      </p:to>
                                    </p:set>
                                  </p:childTnLst>
                                </p:cTn>
                              </p:par>
                              <p:par>
                                <p:cTn id="123" presetID="2" presetClass="exit" presetSubtype="4" fill="hold" grpId="1" nodeType="withEffect">
                                  <p:stCondLst>
                                    <p:cond delay="0"/>
                                  </p:stCondLst>
                                  <p:childTnLst>
                                    <p:anim calcmode="lin" valueType="num">
                                      <p:cBhvr additive="base">
                                        <p:cTn id="124" dur="500"/>
                                        <p:tgtEl>
                                          <p:spTgt spid="39"/>
                                        </p:tgtEl>
                                        <p:attrNameLst>
                                          <p:attrName>ppt_x</p:attrName>
                                        </p:attrNameLst>
                                      </p:cBhvr>
                                      <p:tavLst>
                                        <p:tav tm="0">
                                          <p:val>
                                            <p:strVal val="ppt_x"/>
                                          </p:val>
                                        </p:tav>
                                        <p:tav tm="100000">
                                          <p:val>
                                            <p:strVal val="ppt_x"/>
                                          </p:val>
                                        </p:tav>
                                      </p:tavLst>
                                    </p:anim>
                                    <p:anim calcmode="lin" valueType="num">
                                      <p:cBhvr additive="base">
                                        <p:cTn id="125" dur="500"/>
                                        <p:tgtEl>
                                          <p:spTgt spid="39"/>
                                        </p:tgtEl>
                                        <p:attrNameLst>
                                          <p:attrName>ppt_y</p:attrName>
                                        </p:attrNameLst>
                                      </p:cBhvr>
                                      <p:tavLst>
                                        <p:tav tm="0">
                                          <p:val>
                                            <p:strVal val="ppt_y"/>
                                          </p:val>
                                        </p:tav>
                                        <p:tav tm="100000">
                                          <p:val>
                                            <p:strVal val="1+ppt_h/2"/>
                                          </p:val>
                                        </p:tav>
                                      </p:tavLst>
                                    </p:anim>
                                    <p:set>
                                      <p:cBhvr>
                                        <p:cTn id="126" dur="1" fill="hold">
                                          <p:stCondLst>
                                            <p:cond delay="499"/>
                                          </p:stCondLst>
                                        </p:cTn>
                                        <p:tgtEl>
                                          <p:spTgt spid="39"/>
                                        </p:tgtEl>
                                        <p:attrNameLst>
                                          <p:attrName>style.visibility</p:attrName>
                                        </p:attrNameLst>
                                      </p:cBhvr>
                                      <p:to>
                                        <p:strVal val="hidden"/>
                                      </p:to>
                                    </p:set>
                                  </p:childTnLst>
                                </p:cTn>
                              </p:par>
                              <p:par>
                                <p:cTn id="127" presetID="2" presetClass="exit" presetSubtype="4" fill="hold" nodeType="withEffect">
                                  <p:stCondLst>
                                    <p:cond delay="0"/>
                                  </p:stCondLst>
                                  <p:childTnLst>
                                    <p:anim calcmode="lin" valueType="num">
                                      <p:cBhvr additive="base">
                                        <p:cTn id="128" dur="500"/>
                                        <p:tgtEl>
                                          <p:spTgt spid="9"/>
                                        </p:tgtEl>
                                        <p:attrNameLst>
                                          <p:attrName>ppt_x</p:attrName>
                                        </p:attrNameLst>
                                      </p:cBhvr>
                                      <p:tavLst>
                                        <p:tav tm="0">
                                          <p:val>
                                            <p:strVal val="ppt_x"/>
                                          </p:val>
                                        </p:tav>
                                        <p:tav tm="100000">
                                          <p:val>
                                            <p:strVal val="ppt_x"/>
                                          </p:val>
                                        </p:tav>
                                      </p:tavLst>
                                    </p:anim>
                                    <p:anim calcmode="lin" valueType="num">
                                      <p:cBhvr additive="base">
                                        <p:cTn id="129" dur="500"/>
                                        <p:tgtEl>
                                          <p:spTgt spid="9"/>
                                        </p:tgtEl>
                                        <p:attrNameLst>
                                          <p:attrName>ppt_y</p:attrName>
                                        </p:attrNameLst>
                                      </p:cBhvr>
                                      <p:tavLst>
                                        <p:tav tm="0">
                                          <p:val>
                                            <p:strVal val="ppt_y"/>
                                          </p:val>
                                        </p:tav>
                                        <p:tav tm="100000">
                                          <p:val>
                                            <p:strVal val="1+ppt_h/2"/>
                                          </p:val>
                                        </p:tav>
                                      </p:tavLst>
                                    </p:anim>
                                    <p:set>
                                      <p:cBhvr>
                                        <p:cTn id="130" dur="1" fill="hold">
                                          <p:stCondLst>
                                            <p:cond delay="499"/>
                                          </p:stCondLst>
                                        </p:cTn>
                                        <p:tgtEl>
                                          <p:spTgt spid="9"/>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40"/>
                                        </p:tgtEl>
                                        <p:attrNameLst>
                                          <p:attrName>ppt_x</p:attrName>
                                        </p:attrNameLst>
                                      </p:cBhvr>
                                      <p:tavLst>
                                        <p:tav tm="0">
                                          <p:val>
                                            <p:strVal val="ppt_x"/>
                                          </p:val>
                                        </p:tav>
                                        <p:tav tm="100000">
                                          <p:val>
                                            <p:strVal val="ppt_x"/>
                                          </p:val>
                                        </p:tav>
                                      </p:tavLst>
                                    </p:anim>
                                    <p:anim calcmode="lin" valueType="num">
                                      <p:cBhvr additive="base">
                                        <p:cTn id="133" dur="500"/>
                                        <p:tgtEl>
                                          <p:spTgt spid="40"/>
                                        </p:tgtEl>
                                        <p:attrNameLst>
                                          <p:attrName>ppt_y</p:attrName>
                                        </p:attrNameLst>
                                      </p:cBhvr>
                                      <p:tavLst>
                                        <p:tav tm="0">
                                          <p:val>
                                            <p:strVal val="ppt_y"/>
                                          </p:val>
                                        </p:tav>
                                        <p:tav tm="100000">
                                          <p:val>
                                            <p:strVal val="1+ppt_h/2"/>
                                          </p:val>
                                        </p:tav>
                                      </p:tavLst>
                                    </p:anim>
                                    <p:set>
                                      <p:cBhvr>
                                        <p:cTn id="134" dur="1" fill="hold">
                                          <p:stCondLst>
                                            <p:cond delay="499"/>
                                          </p:stCondLst>
                                        </p:cTn>
                                        <p:tgtEl>
                                          <p:spTgt spid="40"/>
                                        </p:tgtEl>
                                        <p:attrNameLst>
                                          <p:attrName>style.visibility</p:attrName>
                                        </p:attrNameLst>
                                      </p:cBhvr>
                                      <p:to>
                                        <p:strVal val="hidden"/>
                                      </p:to>
                                    </p:set>
                                  </p:childTnLst>
                                </p:cTn>
                              </p:par>
                              <p:par>
                                <p:cTn id="135" presetID="2" presetClass="exit" presetSubtype="4" fill="hold" nodeType="withEffect">
                                  <p:stCondLst>
                                    <p:cond delay="0"/>
                                  </p:stCondLst>
                                  <p:childTnLst>
                                    <p:anim calcmode="lin" valueType="num">
                                      <p:cBhvr additive="base">
                                        <p:cTn id="136" dur="500"/>
                                        <p:tgtEl>
                                          <p:spTgt spid="10"/>
                                        </p:tgtEl>
                                        <p:attrNameLst>
                                          <p:attrName>ppt_x</p:attrName>
                                        </p:attrNameLst>
                                      </p:cBhvr>
                                      <p:tavLst>
                                        <p:tav tm="0">
                                          <p:val>
                                            <p:strVal val="ppt_x"/>
                                          </p:val>
                                        </p:tav>
                                        <p:tav tm="100000">
                                          <p:val>
                                            <p:strVal val="ppt_x"/>
                                          </p:val>
                                        </p:tav>
                                      </p:tavLst>
                                    </p:anim>
                                    <p:anim calcmode="lin" valueType="num">
                                      <p:cBhvr additive="base">
                                        <p:cTn id="137" dur="500"/>
                                        <p:tgtEl>
                                          <p:spTgt spid="10"/>
                                        </p:tgtEl>
                                        <p:attrNameLst>
                                          <p:attrName>ppt_y</p:attrName>
                                        </p:attrNameLst>
                                      </p:cBhvr>
                                      <p:tavLst>
                                        <p:tav tm="0">
                                          <p:val>
                                            <p:strVal val="ppt_y"/>
                                          </p:val>
                                        </p:tav>
                                        <p:tav tm="100000">
                                          <p:val>
                                            <p:strVal val="1+ppt_h/2"/>
                                          </p:val>
                                        </p:tav>
                                      </p:tavLst>
                                    </p:anim>
                                    <p:set>
                                      <p:cBhvr>
                                        <p:cTn id="138" dur="1" fill="hold">
                                          <p:stCondLst>
                                            <p:cond delay="499"/>
                                          </p:stCondLst>
                                        </p:cTn>
                                        <p:tgtEl>
                                          <p:spTgt spid="10"/>
                                        </p:tgtEl>
                                        <p:attrNameLst>
                                          <p:attrName>style.visibility</p:attrName>
                                        </p:attrNameLst>
                                      </p:cBhvr>
                                      <p:to>
                                        <p:strVal val="hidden"/>
                                      </p:to>
                                    </p:set>
                                  </p:childTnLst>
                                </p:cTn>
                              </p:par>
                              <p:par>
                                <p:cTn id="139" presetID="2" presetClass="exit" presetSubtype="4" fill="hold" grpId="1" nodeType="withEffect">
                                  <p:stCondLst>
                                    <p:cond delay="0"/>
                                  </p:stCondLst>
                                  <p:childTnLst>
                                    <p:anim calcmode="lin" valueType="num">
                                      <p:cBhvr additive="base">
                                        <p:cTn id="140" dur="500"/>
                                        <p:tgtEl>
                                          <p:spTgt spid="38"/>
                                        </p:tgtEl>
                                        <p:attrNameLst>
                                          <p:attrName>ppt_x</p:attrName>
                                        </p:attrNameLst>
                                      </p:cBhvr>
                                      <p:tavLst>
                                        <p:tav tm="0">
                                          <p:val>
                                            <p:strVal val="ppt_x"/>
                                          </p:val>
                                        </p:tav>
                                        <p:tav tm="100000">
                                          <p:val>
                                            <p:strVal val="ppt_x"/>
                                          </p:val>
                                        </p:tav>
                                      </p:tavLst>
                                    </p:anim>
                                    <p:anim calcmode="lin" valueType="num">
                                      <p:cBhvr additive="base">
                                        <p:cTn id="141" dur="500"/>
                                        <p:tgtEl>
                                          <p:spTgt spid="38"/>
                                        </p:tgtEl>
                                        <p:attrNameLst>
                                          <p:attrName>ppt_y</p:attrName>
                                        </p:attrNameLst>
                                      </p:cBhvr>
                                      <p:tavLst>
                                        <p:tav tm="0">
                                          <p:val>
                                            <p:strVal val="ppt_y"/>
                                          </p:val>
                                        </p:tav>
                                        <p:tav tm="100000">
                                          <p:val>
                                            <p:strVal val="1+ppt_h/2"/>
                                          </p:val>
                                        </p:tav>
                                      </p:tavLst>
                                    </p:anim>
                                    <p:set>
                                      <p:cBhvr>
                                        <p:cTn id="142" dur="1" fill="hold">
                                          <p:stCondLst>
                                            <p:cond delay="499"/>
                                          </p:stCondLst>
                                        </p:cTn>
                                        <p:tgtEl>
                                          <p:spTgt spid="38"/>
                                        </p:tgtEl>
                                        <p:attrNameLst>
                                          <p:attrName>style.visibility</p:attrName>
                                        </p:attrNameLst>
                                      </p:cBhvr>
                                      <p:to>
                                        <p:strVal val="hidden"/>
                                      </p:to>
                                    </p:set>
                                  </p:childTnLst>
                                </p:cTn>
                              </p:par>
                              <p:par>
                                <p:cTn id="143" presetID="2" presetClass="exit" presetSubtype="4" fill="hold" grpId="1" nodeType="withEffect">
                                  <p:stCondLst>
                                    <p:cond delay="0"/>
                                  </p:stCondLst>
                                  <p:childTnLst>
                                    <p:anim calcmode="lin" valueType="num">
                                      <p:cBhvr additive="base">
                                        <p:cTn id="144" dur="500"/>
                                        <p:tgtEl>
                                          <p:spTgt spid="37"/>
                                        </p:tgtEl>
                                        <p:attrNameLst>
                                          <p:attrName>ppt_x</p:attrName>
                                        </p:attrNameLst>
                                      </p:cBhvr>
                                      <p:tavLst>
                                        <p:tav tm="0">
                                          <p:val>
                                            <p:strVal val="ppt_x"/>
                                          </p:val>
                                        </p:tav>
                                        <p:tav tm="100000">
                                          <p:val>
                                            <p:strVal val="ppt_x"/>
                                          </p:val>
                                        </p:tav>
                                      </p:tavLst>
                                    </p:anim>
                                    <p:anim calcmode="lin" valueType="num">
                                      <p:cBhvr additive="base">
                                        <p:cTn id="145" dur="500"/>
                                        <p:tgtEl>
                                          <p:spTgt spid="37"/>
                                        </p:tgtEl>
                                        <p:attrNameLst>
                                          <p:attrName>ppt_y</p:attrName>
                                        </p:attrNameLst>
                                      </p:cBhvr>
                                      <p:tavLst>
                                        <p:tav tm="0">
                                          <p:val>
                                            <p:strVal val="ppt_y"/>
                                          </p:val>
                                        </p:tav>
                                        <p:tav tm="100000">
                                          <p:val>
                                            <p:strVal val="1+ppt_h/2"/>
                                          </p:val>
                                        </p:tav>
                                      </p:tavLst>
                                    </p:anim>
                                    <p:set>
                                      <p:cBhvr>
                                        <p:cTn id="146" dur="1" fill="hold">
                                          <p:stCondLst>
                                            <p:cond delay="499"/>
                                          </p:stCondLst>
                                        </p:cTn>
                                        <p:tgtEl>
                                          <p:spTgt spid="37"/>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7"/>
                                        </p:tgtEl>
                                        <p:attrNameLst>
                                          <p:attrName>ppt_x</p:attrName>
                                        </p:attrNameLst>
                                      </p:cBhvr>
                                      <p:tavLst>
                                        <p:tav tm="0">
                                          <p:val>
                                            <p:strVal val="ppt_x"/>
                                          </p:val>
                                        </p:tav>
                                        <p:tav tm="100000">
                                          <p:val>
                                            <p:strVal val="ppt_x"/>
                                          </p:val>
                                        </p:tav>
                                      </p:tavLst>
                                    </p:anim>
                                    <p:anim calcmode="lin" valueType="num">
                                      <p:cBhvr additive="base">
                                        <p:cTn id="149" dur="500"/>
                                        <p:tgtEl>
                                          <p:spTgt spid="7"/>
                                        </p:tgtEl>
                                        <p:attrNameLst>
                                          <p:attrName>ppt_y</p:attrName>
                                        </p:attrNameLst>
                                      </p:cBhvr>
                                      <p:tavLst>
                                        <p:tav tm="0">
                                          <p:val>
                                            <p:strVal val="ppt_y"/>
                                          </p:val>
                                        </p:tav>
                                        <p:tav tm="100000">
                                          <p:val>
                                            <p:strVal val="1+ppt_h/2"/>
                                          </p:val>
                                        </p:tav>
                                      </p:tavLst>
                                    </p:anim>
                                    <p:set>
                                      <p:cBhvr>
                                        <p:cTn id="15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15" grpId="0"/>
      <p:bldP spid="15" grpId="1"/>
      <p:bldP spid="20" grpId="0"/>
      <p:bldP spid="20" grpId="1"/>
      <p:bldP spid="23" grpId="0"/>
      <p:bldP spid="23" grpId="1"/>
      <p:bldP spid="26" grpId="0"/>
      <p:bldP spid="26" grpId="1"/>
      <p:bldP spid="37" grpId="0"/>
      <p:bldP spid="37" grpId="1"/>
      <p:bldP spid="38" grpId="0"/>
      <p:bldP spid="38" grpId="1"/>
      <p:bldP spid="39" grpId="0"/>
      <p:bldP spid="39" grpId="1"/>
      <p:bldP spid="40" grpId="0"/>
      <p:bldP spid="4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65B2-0207-4221-907F-23C429336A6E}"/>
              </a:ext>
            </a:extLst>
          </p:cNvPr>
          <p:cNvSpPr>
            <a:spLocks noGrp="1"/>
          </p:cNvSpPr>
          <p:nvPr>
            <p:ph type="title"/>
          </p:nvPr>
        </p:nvSpPr>
        <p:spPr/>
        <p:txBody>
          <a:bodyPr/>
          <a:lstStyle/>
          <a:p>
            <a:r>
              <a:rPr lang="en-IN" cap="none" dirty="0">
                <a:solidFill>
                  <a:schemeClr val="accent1"/>
                </a:solidFill>
              </a:rPr>
              <a:t>main()</a:t>
            </a:r>
            <a:endParaRPr lang="en-IN" dirty="0">
              <a:solidFill>
                <a:schemeClr val="accent1"/>
              </a:solidFill>
            </a:endParaRPr>
          </a:p>
        </p:txBody>
      </p:sp>
      <p:sp>
        <p:nvSpPr>
          <p:cNvPr id="3" name="Content Placeholder 2">
            <a:extLst>
              <a:ext uri="{FF2B5EF4-FFF2-40B4-BE49-F238E27FC236}">
                <a16:creationId xmlns:a16="http://schemas.microsoft.com/office/drawing/2014/main" id="{44AF02D5-35B1-4A16-A24E-E071AB36FE15}"/>
              </a:ext>
            </a:extLst>
          </p:cNvPr>
          <p:cNvSpPr>
            <a:spLocks noGrp="1"/>
          </p:cNvSpPr>
          <p:nvPr>
            <p:ph idx="1"/>
          </p:nvPr>
        </p:nvSpPr>
        <p:spPr>
          <a:xfrm>
            <a:off x="1141413" y="1800308"/>
            <a:ext cx="9905999" cy="3541714"/>
          </a:xfrm>
        </p:spPr>
        <p:txBody>
          <a:bodyPr>
            <a:normAutofit lnSpcReduction="10000"/>
          </a:bodyPr>
          <a:lstStyle/>
          <a:p>
            <a:r>
              <a:rPr lang="en-US" dirty="0"/>
              <a:t>A main is a predefined keyword or function in C. It is the first function of every C program that is responsible for starting the execution and termination of the program. It is a special function that always starts executing code from the 'main' having 'int' or 'void' as return data type.</a:t>
            </a:r>
          </a:p>
          <a:p>
            <a:r>
              <a:rPr lang="en-US" dirty="0"/>
              <a:t>int main() : An int is a keyword that references an integer data type. An int data type used with the main() function that indicates the function should return an integer value. When we use an int main() function, it is compulsory to write return 0; statement at the end of the main() function.</a:t>
            </a:r>
            <a:endParaRPr lang="en-IN" dirty="0"/>
          </a:p>
        </p:txBody>
      </p:sp>
    </p:spTree>
    <p:extLst>
      <p:ext uri="{BB962C8B-B14F-4D97-AF65-F5344CB8AC3E}">
        <p14:creationId xmlns:p14="http://schemas.microsoft.com/office/powerpoint/2010/main" val="14684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grpId="1" nodeType="clickEffect">
                                  <p:stCondLst>
                                    <p:cond delay="0"/>
                                  </p:stCondLst>
                                  <p:childTnLst>
                                    <p:animEffect transition="out" filter="fade">
                                      <p:cBhvr>
                                        <p:cTn id="23" dur="1000"/>
                                        <p:tgtEl>
                                          <p:spTgt spid="3">
                                            <p:txEl>
                                              <p:pRg st="0" end="0"/>
                                            </p:txEl>
                                          </p:spTgt>
                                        </p:tgtEl>
                                      </p:cBhvr>
                                    </p:animEffect>
                                    <p:anim calcmode="lin" valueType="num">
                                      <p:cBhvr>
                                        <p:cTn id="2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5" dur="1000"/>
                                        <p:tgtEl>
                                          <p:spTgt spid="3">
                                            <p:txEl>
                                              <p:pRg st="0" end="0"/>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grpId="1" nodeType="clickEffect">
                                  <p:stCondLst>
                                    <p:cond delay="0"/>
                                  </p:stCondLst>
                                  <p:childTnLst>
                                    <p:animEffect transition="out" filter="fade">
                                      <p:cBhvr>
                                        <p:cTn id="30" dur="1000"/>
                                        <p:tgtEl>
                                          <p:spTgt spid="3">
                                            <p:txEl>
                                              <p:pRg st="1" end="1"/>
                                            </p:txEl>
                                          </p:spTgt>
                                        </p:tgtEl>
                                      </p:cBhvr>
                                    </p:animEffect>
                                    <p:anim calcmode="lin" valueType="num">
                                      <p:cBhvr>
                                        <p:cTn id="31"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p:tgtEl>
                                          <p:spTgt spid="3">
                                            <p:txEl>
                                              <p:pRg st="1" end="1"/>
                                            </p:txEl>
                                          </p:spTgt>
                                        </p:tgtEl>
                                        <p:attrNameLst>
                                          <p:attrName>ppt_y</p:attrName>
                                        </p:attrNameLst>
                                      </p:cBhvr>
                                      <p:tavLst>
                                        <p:tav tm="0">
                                          <p:val>
                                            <p:strVal val="ppt_y"/>
                                          </p:val>
                                        </p:tav>
                                        <p:tav tm="100000">
                                          <p:val>
                                            <p:strVal val="ppt_y+.1"/>
                                          </p:val>
                                        </p:tav>
                                      </p:tavLst>
                                    </p:anim>
                                    <p:set>
                                      <p:cBhvr>
                                        <p:cTn id="33"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65B2-0207-4221-907F-23C429336A6E}"/>
              </a:ext>
            </a:extLst>
          </p:cNvPr>
          <p:cNvSpPr>
            <a:spLocks noGrp="1"/>
          </p:cNvSpPr>
          <p:nvPr>
            <p:ph type="title"/>
          </p:nvPr>
        </p:nvSpPr>
        <p:spPr/>
        <p:txBody>
          <a:bodyPr/>
          <a:lstStyle/>
          <a:p>
            <a:r>
              <a:rPr lang="en-IN" cap="none" dirty="0">
                <a:solidFill>
                  <a:schemeClr val="accent1"/>
                </a:solidFill>
              </a:rPr>
              <a:t>main()</a:t>
            </a:r>
            <a:endParaRPr lang="en-IN" dirty="0">
              <a:solidFill>
                <a:schemeClr val="accent1"/>
              </a:solidFill>
            </a:endParaRPr>
          </a:p>
        </p:txBody>
      </p:sp>
      <p:sp>
        <p:nvSpPr>
          <p:cNvPr id="3" name="Content Placeholder 2">
            <a:extLst>
              <a:ext uri="{FF2B5EF4-FFF2-40B4-BE49-F238E27FC236}">
                <a16:creationId xmlns:a16="http://schemas.microsoft.com/office/drawing/2014/main" id="{44AF02D5-35B1-4A16-A24E-E071AB36FE15}"/>
              </a:ext>
            </a:extLst>
          </p:cNvPr>
          <p:cNvSpPr>
            <a:spLocks noGrp="1"/>
          </p:cNvSpPr>
          <p:nvPr>
            <p:ph idx="1"/>
          </p:nvPr>
        </p:nvSpPr>
        <p:spPr>
          <a:xfrm>
            <a:off x="1141413" y="2097088"/>
            <a:ext cx="9905999" cy="4103187"/>
          </a:xfrm>
        </p:spPr>
        <p:txBody>
          <a:bodyPr>
            <a:normAutofit fontScale="92500"/>
          </a:bodyPr>
          <a:lstStyle/>
          <a:p>
            <a:r>
              <a:rPr lang="en-IN" dirty="0">
                <a:cs typeface="Times New Roman" panose="02020603050405020304" pitchFamily="18" charset="0"/>
              </a:rPr>
              <a:t>Why main() :</a:t>
            </a:r>
          </a:p>
          <a:p>
            <a:pPr marL="457200" indent="-457200">
              <a:buFont typeface="+mj-lt"/>
              <a:buAutoNum type="arabicPeriod"/>
            </a:pPr>
            <a:r>
              <a:rPr lang="en-US" sz="1800" dirty="0">
                <a:cs typeface="Times New Roman" panose="02020603050405020304" pitchFamily="18" charset="0"/>
              </a:rPr>
              <a:t>An operating system always calls the main() function when a programmers or users execute their programming code.</a:t>
            </a:r>
          </a:p>
          <a:p>
            <a:pPr marL="457200" indent="-457200">
              <a:buFont typeface="+mj-lt"/>
              <a:buAutoNum type="arabicPeriod"/>
            </a:pPr>
            <a:r>
              <a:rPr lang="en-US" sz="1800" dirty="0">
                <a:cs typeface="Times New Roman" panose="02020603050405020304" pitchFamily="18" charset="0"/>
              </a:rPr>
              <a:t>It is responsible for starting and ends of the program.</a:t>
            </a:r>
          </a:p>
          <a:p>
            <a:pPr marL="457200" indent="-457200">
              <a:buFont typeface="+mj-lt"/>
              <a:buAutoNum type="arabicPeriod"/>
            </a:pPr>
            <a:r>
              <a:rPr lang="en-US" sz="1800" dirty="0">
                <a:cs typeface="Times New Roman" panose="02020603050405020304" pitchFamily="18" charset="0"/>
              </a:rPr>
              <a:t>It is a universally accepted keyword in programming language and cannot change its meaning and name.</a:t>
            </a:r>
          </a:p>
          <a:p>
            <a:pPr marL="457200" indent="-457200">
              <a:buFont typeface="+mj-lt"/>
              <a:buAutoNum type="arabicPeriod"/>
            </a:pPr>
            <a:r>
              <a:rPr lang="en-US" sz="1800" dirty="0">
                <a:cs typeface="Times New Roman" panose="02020603050405020304" pitchFamily="18" charset="0"/>
              </a:rPr>
              <a:t>A main() function is a user-defined function in C that means we can pass parameters to the main() function according to the requirement of a program.</a:t>
            </a:r>
          </a:p>
          <a:p>
            <a:pPr marL="457200" indent="-457200">
              <a:buFont typeface="+mj-lt"/>
              <a:buAutoNum type="arabicPeriod"/>
            </a:pPr>
            <a:r>
              <a:rPr lang="en-US" sz="1800" dirty="0">
                <a:cs typeface="Times New Roman" panose="02020603050405020304" pitchFamily="18" charset="0"/>
              </a:rPr>
              <a:t>A main() function is used to invoke the programming code at the run time, not at the compile time of a program.</a:t>
            </a:r>
          </a:p>
          <a:p>
            <a:pPr marL="457200" indent="-457200">
              <a:buFont typeface="+mj-lt"/>
              <a:buAutoNum type="arabicPeriod"/>
            </a:pPr>
            <a:r>
              <a:rPr lang="en-US" sz="1800" dirty="0">
                <a:cs typeface="Times New Roman" panose="02020603050405020304" pitchFamily="18" charset="0"/>
              </a:rPr>
              <a:t>A main() function is followed by opening and closing parenthesis brackets.</a:t>
            </a:r>
            <a:endParaRPr lang="en-IN" sz="1800" dirty="0">
              <a:cs typeface="Times New Roman" panose="02020603050405020304" pitchFamily="18" charset="0"/>
            </a:endParaRPr>
          </a:p>
        </p:txBody>
      </p:sp>
    </p:spTree>
    <p:extLst>
      <p:ext uri="{BB962C8B-B14F-4D97-AF65-F5344CB8AC3E}">
        <p14:creationId xmlns:p14="http://schemas.microsoft.com/office/powerpoint/2010/main" val="381406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1137-9EC7-4938-B3D5-AD41591CF4DB}"/>
              </a:ext>
            </a:extLst>
          </p:cNvPr>
          <p:cNvSpPr>
            <a:spLocks noGrp="1"/>
          </p:cNvSpPr>
          <p:nvPr>
            <p:ph type="title"/>
          </p:nvPr>
        </p:nvSpPr>
        <p:spPr/>
        <p:txBody>
          <a:bodyPr/>
          <a:lstStyle/>
          <a:p>
            <a:r>
              <a:rPr lang="en-IN" dirty="0">
                <a:solidFill>
                  <a:schemeClr val="accent1"/>
                </a:solidFill>
              </a:rPr>
              <a:t>Structure</a:t>
            </a:r>
          </a:p>
        </p:txBody>
      </p:sp>
      <p:sp>
        <p:nvSpPr>
          <p:cNvPr id="3" name="Content Placeholder 2">
            <a:extLst>
              <a:ext uri="{FF2B5EF4-FFF2-40B4-BE49-F238E27FC236}">
                <a16:creationId xmlns:a16="http://schemas.microsoft.com/office/drawing/2014/main" id="{5D640C0B-6D7C-4D92-857F-5F704FE80D62}"/>
              </a:ext>
            </a:extLst>
          </p:cNvPr>
          <p:cNvSpPr>
            <a:spLocks noGrp="1"/>
          </p:cNvSpPr>
          <p:nvPr>
            <p:ph idx="1"/>
          </p:nvPr>
        </p:nvSpPr>
        <p:spPr>
          <a:xfrm>
            <a:off x="1141412" y="2249487"/>
            <a:ext cx="9905999" cy="1478570"/>
          </a:xfrm>
        </p:spPr>
        <p:txBody>
          <a:bodyPr/>
          <a:lstStyle/>
          <a:p>
            <a:r>
              <a:rPr lang="en-US" dirty="0"/>
              <a:t>A structure is a key word that create user defined data type in C/C++. A structure creates a data type that can be used to group items of possibly different types into a single type.</a:t>
            </a:r>
            <a:endParaRPr lang="en-IN" dirty="0"/>
          </a:p>
        </p:txBody>
      </p:sp>
      <p:sp>
        <p:nvSpPr>
          <p:cNvPr id="9" name="TextBox 8">
            <a:extLst>
              <a:ext uri="{FF2B5EF4-FFF2-40B4-BE49-F238E27FC236}">
                <a16:creationId xmlns:a16="http://schemas.microsoft.com/office/drawing/2014/main" id="{55C541BF-099F-4CD7-B8D2-3334B023D862}"/>
              </a:ext>
            </a:extLst>
          </p:cNvPr>
          <p:cNvSpPr txBox="1"/>
          <p:nvPr/>
        </p:nvSpPr>
        <p:spPr>
          <a:xfrm>
            <a:off x="8896800" y="3519341"/>
            <a:ext cx="2150611" cy="1200329"/>
          </a:xfrm>
          <a:prstGeom prst="rect">
            <a:avLst/>
          </a:prstGeom>
          <a:noFill/>
        </p:spPr>
        <p:txBody>
          <a:bodyPr wrap="square" rtlCol="0">
            <a:spAutoFit/>
          </a:bodyPr>
          <a:lstStyle/>
          <a:p>
            <a:r>
              <a:rPr lang="en-IN" dirty="0">
                <a:solidFill>
                  <a:srgbClr val="0070C0"/>
                </a:solidFill>
              </a:rPr>
              <a:t>struct</a:t>
            </a:r>
            <a:r>
              <a:rPr lang="en-IN" dirty="0"/>
              <a:t> </a:t>
            </a:r>
            <a:r>
              <a:rPr lang="en-IN" dirty="0">
                <a:solidFill>
                  <a:schemeClr val="accent1">
                    <a:lumMod val="60000"/>
                    <a:lumOff val="40000"/>
                  </a:schemeClr>
                </a:solidFill>
              </a:rPr>
              <a:t>launchdata</a:t>
            </a:r>
            <a:r>
              <a:rPr lang="en-IN" dirty="0"/>
              <a:t>{</a:t>
            </a:r>
          </a:p>
          <a:p>
            <a:r>
              <a:rPr lang="en-IN" dirty="0">
                <a:solidFill>
                  <a:srgbClr val="0070C0"/>
                </a:solidFill>
              </a:rPr>
              <a:t>char</a:t>
            </a:r>
            <a:r>
              <a:rPr lang="en-IN" dirty="0"/>
              <a:t> rocketname[10];</a:t>
            </a:r>
          </a:p>
          <a:p>
            <a:r>
              <a:rPr lang="en-IN" dirty="0">
                <a:solidFill>
                  <a:srgbClr val="0070C0"/>
                </a:solidFill>
              </a:rPr>
              <a:t>int</a:t>
            </a:r>
            <a:r>
              <a:rPr lang="en-IN" dirty="0"/>
              <a:t> launches=0;</a:t>
            </a:r>
          </a:p>
          <a:p>
            <a:r>
              <a:rPr lang="en-IN" dirty="0"/>
              <a:t>}rock[4];</a:t>
            </a:r>
          </a:p>
        </p:txBody>
      </p:sp>
      <p:sp>
        <p:nvSpPr>
          <p:cNvPr id="11" name="TextBox 10">
            <a:extLst>
              <a:ext uri="{FF2B5EF4-FFF2-40B4-BE49-F238E27FC236}">
                <a16:creationId xmlns:a16="http://schemas.microsoft.com/office/drawing/2014/main" id="{C047FED9-D98D-48FE-9102-B0DA29073989}"/>
              </a:ext>
            </a:extLst>
          </p:cNvPr>
          <p:cNvSpPr txBox="1"/>
          <p:nvPr/>
        </p:nvSpPr>
        <p:spPr>
          <a:xfrm>
            <a:off x="1141412" y="3728057"/>
            <a:ext cx="7474687"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t>Here, the Structure is launchdata named rock having 5 Entries (0-4).</a:t>
            </a:r>
          </a:p>
        </p:txBody>
      </p:sp>
      <p:sp>
        <p:nvSpPr>
          <p:cNvPr id="13" name="TextBox 12">
            <a:extLst>
              <a:ext uri="{FF2B5EF4-FFF2-40B4-BE49-F238E27FC236}">
                <a16:creationId xmlns:a16="http://schemas.microsoft.com/office/drawing/2014/main" id="{AC25E40E-7D41-4D82-918B-72CC4F427593}"/>
              </a:ext>
            </a:extLst>
          </p:cNvPr>
          <p:cNvSpPr txBox="1"/>
          <p:nvPr/>
        </p:nvSpPr>
        <p:spPr>
          <a:xfrm>
            <a:off x="1141411" y="4559054"/>
            <a:ext cx="7220163"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t>Inside Structure two different variables types are defined char: rocketname[10] and int: launches and launches is initialized as 0</a:t>
            </a:r>
          </a:p>
        </p:txBody>
      </p:sp>
    </p:spTree>
    <p:extLst>
      <p:ext uri="{BB962C8B-B14F-4D97-AF65-F5344CB8AC3E}">
        <p14:creationId xmlns:p14="http://schemas.microsoft.com/office/powerpoint/2010/main" val="52271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0-#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648A-764A-402F-957E-FB9EE6B67EAE}"/>
              </a:ext>
            </a:extLst>
          </p:cNvPr>
          <p:cNvSpPr>
            <a:spLocks noGrp="1"/>
          </p:cNvSpPr>
          <p:nvPr>
            <p:ph type="title"/>
          </p:nvPr>
        </p:nvSpPr>
        <p:spPr/>
        <p:txBody>
          <a:bodyPr/>
          <a:lstStyle/>
          <a:p>
            <a:r>
              <a:rPr lang="en-IN" dirty="0">
                <a:solidFill>
                  <a:schemeClr val="accent1"/>
                </a:solidFill>
              </a:rPr>
              <a:t>File</a:t>
            </a:r>
          </a:p>
        </p:txBody>
      </p:sp>
      <p:sp>
        <p:nvSpPr>
          <p:cNvPr id="3" name="Content Placeholder 2">
            <a:extLst>
              <a:ext uri="{FF2B5EF4-FFF2-40B4-BE49-F238E27FC236}">
                <a16:creationId xmlns:a16="http://schemas.microsoft.com/office/drawing/2014/main" id="{2BAA6AE9-9090-4969-BC0E-35A6EE09A947}"/>
              </a:ext>
            </a:extLst>
          </p:cNvPr>
          <p:cNvSpPr>
            <a:spLocks noGrp="1"/>
          </p:cNvSpPr>
          <p:nvPr>
            <p:ph idx="1"/>
          </p:nvPr>
        </p:nvSpPr>
        <p:spPr>
          <a:xfrm>
            <a:off x="1141413" y="1996408"/>
            <a:ext cx="9905999" cy="3750260"/>
          </a:xfrm>
        </p:spPr>
        <p:txBody>
          <a:bodyPr>
            <a:normAutofit fontScale="92500" lnSpcReduction="20000"/>
          </a:bodyPr>
          <a:lstStyle/>
          <a:p>
            <a:r>
              <a:rPr lang="en-US" sz="2800" dirty="0"/>
              <a:t>A </a:t>
            </a:r>
            <a:r>
              <a:rPr lang="en-US" sz="2800" b="1" dirty="0"/>
              <a:t>File</a:t>
            </a:r>
            <a:r>
              <a:rPr lang="en-US" sz="2800" dirty="0"/>
              <a:t> can be used to store a large volume of persistent data. </a:t>
            </a:r>
          </a:p>
          <a:p>
            <a:r>
              <a:rPr lang="en-US" sz="2800" dirty="0"/>
              <a:t>Like many other languages ‘C’ provides following file management functions:</a:t>
            </a:r>
          </a:p>
          <a:p>
            <a:pPr marL="457200" indent="-457200">
              <a:buFont typeface="+mj-lt"/>
              <a:buAutoNum type="arabicPeriod"/>
            </a:pPr>
            <a:r>
              <a:rPr lang="en-IN" dirty="0"/>
              <a:t>Creation of a file</a:t>
            </a:r>
          </a:p>
          <a:p>
            <a:pPr marL="457200" indent="-457200">
              <a:buFont typeface="+mj-lt"/>
              <a:buAutoNum type="arabicPeriod"/>
            </a:pPr>
            <a:r>
              <a:rPr lang="en-IN" dirty="0"/>
              <a:t>Opening a file</a:t>
            </a:r>
          </a:p>
          <a:p>
            <a:pPr marL="457200" indent="-457200">
              <a:buFont typeface="+mj-lt"/>
              <a:buAutoNum type="arabicPeriod"/>
            </a:pPr>
            <a:r>
              <a:rPr lang="en-IN" dirty="0"/>
              <a:t>Reading a file</a:t>
            </a:r>
          </a:p>
          <a:p>
            <a:pPr marL="457200" indent="-457200">
              <a:buFont typeface="+mj-lt"/>
              <a:buAutoNum type="arabicPeriod"/>
            </a:pPr>
            <a:r>
              <a:rPr lang="en-IN" dirty="0"/>
              <a:t>Writing to a file</a:t>
            </a:r>
          </a:p>
          <a:p>
            <a:pPr marL="457200" indent="-457200">
              <a:buFont typeface="+mj-lt"/>
              <a:buAutoNum type="arabicPeriod"/>
            </a:pPr>
            <a:r>
              <a:rPr lang="en-IN" dirty="0"/>
              <a:t>Closing a file</a:t>
            </a:r>
          </a:p>
          <a:p>
            <a:pPr marL="457200" indent="-457200">
              <a:buFont typeface="+mj-lt"/>
              <a:buAutoNum type="arabicPeriod"/>
            </a:pPr>
            <a:endParaRPr lang="en-IN" dirty="0"/>
          </a:p>
        </p:txBody>
      </p:sp>
      <p:sp>
        <p:nvSpPr>
          <p:cNvPr id="4" name="TextBox 3">
            <a:extLst>
              <a:ext uri="{FF2B5EF4-FFF2-40B4-BE49-F238E27FC236}">
                <a16:creationId xmlns:a16="http://schemas.microsoft.com/office/drawing/2014/main" id="{EB4EBDBA-9D48-4A06-AB23-F9F06456D9D4}"/>
              </a:ext>
            </a:extLst>
          </p:cNvPr>
          <p:cNvSpPr txBox="1"/>
          <p:nvPr/>
        </p:nvSpPr>
        <p:spPr>
          <a:xfrm>
            <a:off x="6930189" y="3871538"/>
            <a:ext cx="2967789" cy="646331"/>
          </a:xfrm>
          <a:prstGeom prst="rect">
            <a:avLst/>
          </a:prstGeom>
          <a:noFill/>
        </p:spPr>
        <p:txBody>
          <a:bodyPr wrap="square" rtlCol="0">
            <a:spAutoFit/>
          </a:bodyPr>
          <a:lstStyle/>
          <a:p>
            <a:r>
              <a:rPr lang="en-IN" dirty="0"/>
              <a:t>In the Project file is Named as “</a:t>
            </a:r>
            <a:r>
              <a:rPr lang="en-IN" dirty="0">
                <a:solidFill>
                  <a:srgbClr val="0070C0"/>
                </a:solidFill>
              </a:rPr>
              <a:t>Launch.txt</a:t>
            </a:r>
            <a:r>
              <a:rPr lang="en-IN" dirty="0"/>
              <a:t>”</a:t>
            </a:r>
          </a:p>
        </p:txBody>
      </p:sp>
    </p:spTree>
    <p:extLst>
      <p:ext uri="{BB962C8B-B14F-4D97-AF65-F5344CB8AC3E}">
        <p14:creationId xmlns:p14="http://schemas.microsoft.com/office/powerpoint/2010/main" val="226227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AE19-EF79-48EA-850B-E73256CD24FE}"/>
              </a:ext>
            </a:extLst>
          </p:cNvPr>
          <p:cNvSpPr>
            <a:spLocks noGrp="1"/>
          </p:cNvSpPr>
          <p:nvPr>
            <p:ph type="title"/>
          </p:nvPr>
        </p:nvSpPr>
        <p:spPr/>
        <p:txBody>
          <a:bodyPr/>
          <a:lstStyle/>
          <a:p>
            <a:r>
              <a:rPr lang="en-IN" dirty="0">
                <a:solidFill>
                  <a:schemeClr val="accent1"/>
                </a:solidFill>
              </a:rPr>
              <a:t>Graphics</a:t>
            </a:r>
          </a:p>
        </p:txBody>
      </p:sp>
      <p:sp>
        <p:nvSpPr>
          <p:cNvPr id="3" name="Content Placeholder 2">
            <a:extLst>
              <a:ext uri="{FF2B5EF4-FFF2-40B4-BE49-F238E27FC236}">
                <a16:creationId xmlns:a16="http://schemas.microsoft.com/office/drawing/2014/main" id="{4929FA6C-904D-42DF-8BFC-F2B1AF4AD5C6}"/>
              </a:ext>
            </a:extLst>
          </p:cNvPr>
          <p:cNvSpPr>
            <a:spLocks noGrp="1"/>
          </p:cNvSpPr>
          <p:nvPr>
            <p:ph idx="1"/>
          </p:nvPr>
        </p:nvSpPr>
        <p:spPr/>
        <p:txBody>
          <a:bodyPr/>
          <a:lstStyle/>
          <a:p>
            <a:r>
              <a:rPr lang="en-IN" dirty="0"/>
              <a:t>“</a:t>
            </a:r>
            <a:r>
              <a:rPr lang="en-IN" dirty="0">
                <a:solidFill>
                  <a:srgbClr val="0070C0"/>
                </a:solidFill>
              </a:rPr>
              <a:t>initgraph</a:t>
            </a:r>
            <a:r>
              <a:rPr lang="en-IN" dirty="0"/>
              <a:t>” , “</a:t>
            </a:r>
            <a:r>
              <a:rPr lang="en-IN" dirty="0">
                <a:solidFill>
                  <a:srgbClr val="0070C0"/>
                </a:solidFill>
              </a:rPr>
              <a:t>int gd</a:t>
            </a:r>
            <a:r>
              <a:rPr lang="en-IN" dirty="0"/>
              <a:t>=DETECT, gm, I, j;” – It initializes the graphic function.</a:t>
            </a:r>
            <a:r>
              <a:rPr lang="en-US" dirty="0"/>
              <a:t> DETECT is a macro defined in "graphics. h" header file, then we have passed three arguments to initgraph function first is the address of gd, second is the address of gm and third is the path where your BGI files are present</a:t>
            </a:r>
            <a:endParaRPr lang="en-IN" dirty="0"/>
          </a:p>
        </p:txBody>
      </p:sp>
    </p:spTree>
    <p:extLst>
      <p:ext uri="{BB962C8B-B14F-4D97-AF65-F5344CB8AC3E}">
        <p14:creationId xmlns:p14="http://schemas.microsoft.com/office/powerpoint/2010/main" val="194760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AE19-EF79-48EA-850B-E73256CD24FE}"/>
              </a:ext>
            </a:extLst>
          </p:cNvPr>
          <p:cNvSpPr>
            <a:spLocks noGrp="1"/>
          </p:cNvSpPr>
          <p:nvPr>
            <p:ph type="title"/>
          </p:nvPr>
        </p:nvSpPr>
        <p:spPr/>
        <p:txBody>
          <a:bodyPr/>
          <a:lstStyle/>
          <a:p>
            <a:r>
              <a:rPr lang="en-IN" dirty="0">
                <a:solidFill>
                  <a:schemeClr val="accent1"/>
                </a:solidFill>
              </a:rPr>
              <a:t>Graphics</a:t>
            </a:r>
          </a:p>
        </p:txBody>
      </p:sp>
      <p:sp>
        <p:nvSpPr>
          <p:cNvPr id="3" name="Content Placeholder 2">
            <a:extLst>
              <a:ext uri="{FF2B5EF4-FFF2-40B4-BE49-F238E27FC236}">
                <a16:creationId xmlns:a16="http://schemas.microsoft.com/office/drawing/2014/main" id="{4929FA6C-904D-42DF-8BFC-F2B1AF4AD5C6}"/>
              </a:ext>
            </a:extLst>
          </p:cNvPr>
          <p:cNvSpPr>
            <a:spLocks noGrp="1"/>
          </p:cNvSpPr>
          <p:nvPr>
            <p:ph idx="1"/>
          </p:nvPr>
        </p:nvSpPr>
        <p:spPr/>
        <p:txBody>
          <a:bodyPr/>
          <a:lstStyle/>
          <a:p>
            <a:r>
              <a:rPr lang="en-IN" dirty="0"/>
              <a:t>SHAPES-</a:t>
            </a:r>
          </a:p>
          <a:p>
            <a:pPr>
              <a:buFont typeface="Wingdings" panose="05000000000000000000" pitchFamily="2" charset="2"/>
              <a:buChar char="§"/>
            </a:pPr>
            <a:r>
              <a:rPr lang="en-IN" dirty="0"/>
              <a:t>Rectangle(_,_,_,_);</a:t>
            </a:r>
          </a:p>
          <a:p>
            <a:pPr>
              <a:buFont typeface="Wingdings" panose="05000000000000000000" pitchFamily="2" charset="2"/>
              <a:buChar char="§"/>
            </a:pPr>
            <a:r>
              <a:rPr lang="en-IN" dirty="0"/>
              <a:t>Line(_,_,_,_);</a:t>
            </a:r>
          </a:p>
          <a:p>
            <a:pPr>
              <a:buFont typeface="Wingdings" panose="05000000000000000000" pitchFamily="2" charset="2"/>
              <a:buChar char="§"/>
            </a:pPr>
            <a:r>
              <a:rPr lang="en-IN" dirty="0"/>
              <a:t>Circle(_,_,_);</a:t>
            </a:r>
          </a:p>
          <a:p>
            <a:pPr>
              <a:buFont typeface="Wingdings" panose="05000000000000000000" pitchFamily="2" charset="2"/>
              <a:buChar char="§"/>
            </a:pPr>
            <a:r>
              <a:rPr lang="en-IN" dirty="0"/>
              <a:t>Bar3d(_,_,_,_,_,_); - Stand on which rocket rests</a:t>
            </a:r>
          </a:p>
        </p:txBody>
      </p:sp>
    </p:spTree>
    <p:extLst>
      <p:ext uri="{BB962C8B-B14F-4D97-AF65-F5344CB8AC3E}">
        <p14:creationId xmlns:p14="http://schemas.microsoft.com/office/powerpoint/2010/main" val="1092886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AE19-EF79-48EA-850B-E73256CD24FE}"/>
              </a:ext>
            </a:extLst>
          </p:cNvPr>
          <p:cNvSpPr>
            <a:spLocks noGrp="1"/>
          </p:cNvSpPr>
          <p:nvPr>
            <p:ph type="title"/>
          </p:nvPr>
        </p:nvSpPr>
        <p:spPr/>
        <p:txBody>
          <a:bodyPr/>
          <a:lstStyle/>
          <a:p>
            <a:r>
              <a:rPr lang="en-IN" dirty="0">
                <a:solidFill>
                  <a:schemeClr val="accent1"/>
                </a:solidFill>
              </a:rPr>
              <a:t>Graphics</a:t>
            </a:r>
          </a:p>
        </p:txBody>
      </p:sp>
      <p:sp>
        <p:nvSpPr>
          <p:cNvPr id="3" name="Content Placeholder 2">
            <a:extLst>
              <a:ext uri="{FF2B5EF4-FFF2-40B4-BE49-F238E27FC236}">
                <a16:creationId xmlns:a16="http://schemas.microsoft.com/office/drawing/2014/main" id="{4929FA6C-904D-42DF-8BFC-F2B1AF4AD5C6}"/>
              </a:ext>
            </a:extLst>
          </p:cNvPr>
          <p:cNvSpPr>
            <a:spLocks noGrp="1"/>
          </p:cNvSpPr>
          <p:nvPr>
            <p:ph idx="1"/>
          </p:nvPr>
        </p:nvSpPr>
        <p:spPr/>
        <p:txBody>
          <a:bodyPr/>
          <a:lstStyle/>
          <a:p>
            <a:r>
              <a:rPr lang="en-IN" dirty="0"/>
              <a:t>setcolor(colour name) – Sets drawing color</a:t>
            </a:r>
          </a:p>
          <a:p>
            <a:r>
              <a:rPr lang="en-IN" dirty="0" err="1"/>
              <a:t>outtextxy</a:t>
            </a:r>
            <a:r>
              <a:rPr lang="en-IN" dirty="0"/>
              <a:t>(x-</a:t>
            </a:r>
            <a:r>
              <a:rPr lang="en-IN" dirty="0" err="1"/>
              <a:t>coordinate,y</a:t>
            </a:r>
            <a:r>
              <a:rPr lang="en-IN" dirty="0"/>
              <a:t>-</a:t>
            </a:r>
            <a:r>
              <a:rPr lang="en-IN" dirty="0" err="1"/>
              <a:t>coordinate,“TEXT</a:t>
            </a:r>
            <a:r>
              <a:rPr lang="en-IN" dirty="0"/>
              <a:t>”) – print text</a:t>
            </a:r>
          </a:p>
          <a:p>
            <a:r>
              <a:rPr lang="en-IN" dirty="0"/>
              <a:t>Delay(number) – provides delay for running further program</a:t>
            </a:r>
          </a:p>
        </p:txBody>
      </p:sp>
    </p:spTree>
    <p:extLst>
      <p:ext uri="{BB962C8B-B14F-4D97-AF65-F5344CB8AC3E}">
        <p14:creationId xmlns:p14="http://schemas.microsoft.com/office/powerpoint/2010/main" val="1092071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362</TotalTime>
  <Words>785</Words>
  <Application>Microsoft Office PowerPoint</Application>
  <PresentationFormat>Widescreen</PresentationFormat>
  <Paragraphs>65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Tw Cen MT</vt:lpstr>
      <vt:lpstr>Wingdings</vt:lpstr>
      <vt:lpstr>Circuit</vt:lpstr>
      <vt:lpstr>PSAP Course Project</vt:lpstr>
      <vt:lpstr>Libraries Used</vt:lpstr>
      <vt:lpstr>main()</vt:lpstr>
      <vt:lpstr>main()</vt:lpstr>
      <vt:lpstr>Structure</vt:lpstr>
      <vt:lpstr>File</vt:lpstr>
      <vt:lpstr>Graphics</vt:lpstr>
      <vt:lpstr>Graphics</vt:lpstr>
      <vt:lpstr>Graphics</vt:lpstr>
      <vt:lpstr>More keywords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kawane</dc:creator>
  <cp:lastModifiedBy>sandesh kawane</cp:lastModifiedBy>
  <cp:revision>7</cp:revision>
  <dcterms:created xsi:type="dcterms:W3CDTF">2022-02-15T06:44:52Z</dcterms:created>
  <dcterms:modified xsi:type="dcterms:W3CDTF">2022-02-16T07:54:56Z</dcterms:modified>
</cp:coreProperties>
</file>