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5" r:id="rId6"/>
    <p:sldId id="260"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9EBCBFA-A871-4B4B-89B4-6BC6B6F22078}">
          <p14:sldIdLst>
            <p14:sldId id="256"/>
          </p14:sldIdLst>
        </p14:section>
        <p14:section name="Untitled Section" id="{B60DF2FA-6829-4FFB-B2FB-4838446F1A13}">
          <p14:sldIdLst>
            <p14:sldId id="257"/>
            <p14:sldId id="258"/>
            <p14:sldId id="259"/>
            <p14:sldId id="265"/>
            <p14:sldId id="260"/>
            <p14:sldId id="261"/>
            <p14:sldId id="262"/>
            <p14:sldId id="263"/>
          </p14:sldIdLst>
        </p14:section>
        <p14:section name="Untitled Section" id="{744EC2B5-C3A3-4E59-9AD1-1DC8E2539C82}">
          <p14:sldIdLst>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752879-DFC4-491C-8B99-00F8F96E3B4B}" v="4" dt="2024-09-19T07:40:33.2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60" autoAdjust="0"/>
    <p:restoredTop sz="94660"/>
  </p:normalViewPr>
  <p:slideViewPr>
    <p:cSldViewPr snapToGrid="0">
      <p:cViewPr varScale="1">
        <p:scale>
          <a:sx n="78" d="100"/>
          <a:sy n="78" d="100"/>
        </p:scale>
        <p:origin x="103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nmuka priya" userId="fbd2b93f60aad27a" providerId="LiveId" clId="{1E752879-DFC4-491C-8B99-00F8F96E3B4B}"/>
    <pc:docChg chg="undo custSel modSld">
      <pc:chgData name="shanmuka priya" userId="fbd2b93f60aad27a" providerId="LiveId" clId="{1E752879-DFC4-491C-8B99-00F8F96E3B4B}" dt="2024-09-19T07:43:00.955" v="57" actId="20577"/>
      <pc:docMkLst>
        <pc:docMk/>
      </pc:docMkLst>
      <pc:sldChg chg="modSp mod">
        <pc:chgData name="shanmuka priya" userId="fbd2b93f60aad27a" providerId="LiveId" clId="{1E752879-DFC4-491C-8B99-00F8F96E3B4B}" dt="2024-09-19T07:42:59.733" v="56" actId="20577"/>
        <pc:sldMkLst>
          <pc:docMk/>
          <pc:sldMk cId="2363090801" sldId="256"/>
        </pc:sldMkLst>
        <pc:spChg chg="mod">
          <ac:chgData name="shanmuka priya" userId="fbd2b93f60aad27a" providerId="LiveId" clId="{1E752879-DFC4-491C-8B99-00F8F96E3B4B}" dt="2024-09-19T07:42:59.733" v="56" actId="20577"/>
          <ac:spMkLst>
            <pc:docMk/>
            <pc:sldMk cId="2363090801" sldId="256"/>
            <ac:spMk id="2" creationId="{2B58A6E3-6BE3-EDD2-2202-09F8875E8905}"/>
          </ac:spMkLst>
        </pc:spChg>
      </pc:sldChg>
      <pc:sldChg chg="modSp mod">
        <pc:chgData name="shanmuka priya" userId="fbd2b93f60aad27a" providerId="LiveId" clId="{1E752879-DFC4-491C-8B99-00F8F96E3B4B}" dt="2024-09-19T07:40:35.491" v="17" actId="5793"/>
        <pc:sldMkLst>
          <pc:docMk/>
          <pc:sldMk cId="4032215351" sldId="258"/>
        </pc:sldMkLst>
        <pc:spChg chg="mod">
          <ac:chgData name="shanmuka priya" userId="fbd2b93f60aad27a" providerId="LiveId" clId="{1E752879-DFC4-491C-8B99-00F8F96E3B4B}" dt="2024-09-19T07:40:35.491" v="17" actId="5793"/>
          <ac:spMkLst>
            <pc:docMk/>
            <pc:sldMk cId="4032215351" sldId="258"/>
            <ac:spMk id="3" creationId="{80196F51-8128-C9A9-E809-54FDCC23549B}"/>
          </ac:spMkLst>
        </pc:spChg>
      </pc:sldChg>
      <pc:sldChg chg="modSp mod">
        <pc:chgData name="shanmuka priya" userId="fbd2b93f60aad27a" providerId="LiveId" clId="{1E752879-DFC4-491C-8B99-00F8F96E3B4B}" dt="2024-09-19T07:41:51.051" v="37" actId="20577"/>
        <pc:sldMkLst>
          <pc:docMk/>
          <pc:sldMk cId="1879997145" sldId="261"/>
        </pc:sldMkLst>
        <pc:spChg chg="mod">
          <ac:chgData name="shanmuka priya" userId="fbd2b93f60aad27a" providerId="LiveId" clId="{1E752879-DFC4-491C-8B99-00F8F96E3B4B}" dt="2024-09-19T07:41:51.051" v="37" actId="20577"/>
          <ac:spMkLst>
            <pc:docMk/>
            <pc:sldMk cId="1879997145" sldId="261"/>
            <ac:spMk id="12" creationId="{25F858D6-7BA8-BBB1-8B27-0061E8A9764E}"/>
          </ac:spMkLst>
        </pc:spChg>
        <pc:spChg chg="mod">
          <ac:chgData name="shanmuka priya" userId="fbd2b93f60aad27a" providerId="LiveId" clId="{1E752879-DFC4-491C-8B99-00F8F96E3B4B}" dt="2024-09-19T07:41:42.587" v="33" actId="113"/>
          <ac:spMkLst>
            <pc:docMk/>
            <pc:sldMk cId="1879997145" sldId="261"/>
            <ac:spMk id="13" creationId="{E68BB8CC-03D4-24FC-A602-8961E5BF014A}"/>
          </ac:spMkLst>
        </pc:spChg>
      </pc:sldChg>
      <pc:sldChg chg="modSp mod">
        <pc:chgData name="shanmuka priya" userId="fbd2b93f60aad27a" providerId="LiveId" clId="{1E752879-DFC4-491C-8B99-00F8F96E3B4B}" dt="2024-09-19T07:43:00.955" v="57" actId="20577"/>
        <pc:sldMkLst>
          <pc:docMk/>
          <pc:sldMk cId="233722998" sldId="262"/>
        </pc:sldMkLst>
        <pc:spChg chg="mod">
          <ac:chgData name="shanmuka priya" userId="fbd2b93f60aad27a" providerId="LiveId" clId="{1E752879-DFC4-491C-8B99-00F8F96E3B4B}" dt="2024-09-19T07:43:00.955" v="57" actId="20577"/>
          <ac:spMkLst>
            <pc:docMk/>
            <pc:sldMk cId="233722998" sldId="262"/>
            <ac:spMk id="7" creationId="{B2992E41-A685-0D58-DF7C-05DAF0404869}"/>
          </ac:spMkLst>
        </pc:spChg>
      </pc:sldChg>
      <pc:sldChg chg="modSp mod">
        <pc:chgData name="shanmuka priya" userId="fbd2b93f60aad27a" providerId="LiveId" clId="{1E752879-DFC4-491C-8B99-00F8F96E3B4B}" dt="2024-09-19T07:41:03.359" v="20" actId="14100"/>
        <pc:sldMkLst>
          <pc:docMk/>
          <pc:sldMk cId="4147091294" sldId="265"/>
        </pc:sldMkLst>
        <pc:picChg chg="mod">
          <ac:chgData name="shanmuka priya" userId="fbd2b93f60aad27a" providerId="LiveId" clId="{1E752879-DFC4-491C-8B99-00F8F96E3B4B}" dt="2024-09-19T07:41:03.359" v="20" actId="14100"/>
          <ac:picMkLst>
            <pc:docMk/>
            <pc:sldMk cId="4147091294" sldId="265"/>
            <ac:picMk id="7" creationId="{406F3216-708C-0911-A335-74B2860E03B4}"/>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B2F2-A995-DAE8-2DE5-9A9153E3D3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AB3F245-E9DD-5B97-1975-1B9B33D7D3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CAD9F35-B11A-5018-1F19-FF4D42FB3383}"/>
              </a:ext>
            </a:extLst>
          </p:cNvPr>
          <p:cNvSpPr>
            <a:spLocks noGrp="1"/>
          </p:cNvSpPr>
          <p:nvPr>
            <p:ph type="dt" sz="half" idx="10"/>
          </p:nvPr>
        </p:nvSpPr>
        <p:spPr/>
        <p:txBody>
          <a:bodyPr/>
          <a:lstStyle/>
          <a:p>
            <a:fld id="{D1720B02-90F8-4A4F-9177-A7E9FA5B2033}" type="datetimeFigureOut">
              <a:rPr lang="en-IN" smtClean="0"/>
              <a:t>19-09-2024</a:t>
            </a:fld>
            <a:endParaRPr lang="en-IN"/>
          </a:p>
        </p:txBody>
      </p:sp>
      <p:sp>
        <p:nvSpPr>
          <p:cNvPr id="5" name="Footer Placeholder 4">
            <a:extLst>
              <a:ext uri="{FF2B5EF4-FFF2-40B4-BE49-F238E27FC236}">
                <a16:creationId xmlns:a16="http://schemas.microsoft.com/office/drawing/2014/main" id="{E606F603-E6FE-6C30-289C-B8B18FA265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5B18A0-3529-3ABE-E87C-A7E4A1ECCE70}"/>
              </a:ext>
            </a:extLst>
          </p:cNvPr>
          <p:cNvSpPr>
            <a:spLocks noGrp="1"/>
          </p:cNvSpPr>
          <p:nvPr>
            <p:ph type="sldNum" sz="quarter" idx="12"/>
          </p:nvPr>
        </p:nvSpPr>
        <p:spPr/>
        <p:txBody>
          <a:bodyPr/>
          <a:lstStyle/>
          <a:p>
            <a:fld id="{830ED7EE-7381-4723-A094-9F36144099D6}" type="slidenum">
              <a:rPr lang="en-IN" smtClean="0"/>
              <a:t>‹#›</a:t>
            </a:fld>
            <a:endParaRPr lang="en-IN"/>
          </a:p>
        </p:txBody>
      </p:sp>
    </p:spTree>
    <p:extLst>
      <p:ext uri="{BB962C8B-B14F-4D97-AF65-F5344CB8AC3E}">
        <p14:creationId xmlns:p14="http://schemas.microsoft.com/office/powerpoint/2010/main" val="349822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DAB7A-22B0-415E-18C0-62F078DA1EC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925DE6B-7876-DE98-C900-98FE668A94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7C0D3E-9F69-66E1-730C-528077342424}"/>
              </a:ext>
            </a:extLst>
          </p:cNvPr>
          <p:cNvSpPr>
            <a:spLocks noGrp="1"/>
          </p:cNvSpPr>
          <p:nvPr>
            <p:ph type="dt" sz="half" idx="10"/>
          </p:nvPr>
        </p:nvSpPr>
        <p:spPr/>
        <p:txBody>
          <a:bodyPr/>
          <a:lstStyle/>
          <a:p>
            <a:fld id="{D1720B02-90F8-4A4F-9177-A7E9FA5B2033}" type="datetimeFigureOut">
              <a:rPr lang="en-IN" smtClean="0"/>
              <a:t>19-09-2024</a:t>
            </a:fld>
            <a:endParaRPr lang="en-IN"/>
          </a:p>
        </p:txBody>
      </p:sp>
      <p:sp>
        <p:nvSpPr>
          <p:cNvPr id="5" name="Footer Placeholder 4">
            <a:extLst>
              <a:ext uri="{FF2B5EF4-FFF2-40B4-BE49-F238E27FC236}">
                <a16:creationId xmlns:a16="http://schemas.microsoft.com/office/drawing/2014/main" id="{8B6B4AAA-1832-9EEC-35E9-01F8F65277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32F402-171C-D056-35D6-EB5E5D3C1684}"/>
              </a:ext>
            </a:extLst>
          </p:cNvPr>
          <p:cNvSpPr>
            <a:spLocks noGrp="1"/>
          </p:cNvSpPr>
          <p:nvPr>
            <p:ph type="sldNum" sz="quarter" idx="12"/>
          </p:nvPr>
        </p:nvSpPr>
        <p:spPr/>
        <p:txBody>
          <a:bodyPr/>
          <a:lstStyle/>
          <a:p>
            <a:fld id="{830ED7EE-7381-4723-A094-9F36144099D6}" type="slidenum">
              <a:rPr lang="en-IN" smtClean="0"/>
              <a:t>‹#›</a:t>
            </a:fld>
            <a:endParaRPr lang="en-IN"/>
          </a:p>
        </p:txBody>
      </p:sp>
    </p:spTree>
    <p:extLst>
      <p:ext uri="{BB962C8B-B14F-4D97-AF65-F5344CB8AC3E}">
        <p14:creationId xmlns:p14="http://schemas.microsoft.com/office/powerpoint/2010/main" val="2549800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33B8D3-D710-4B76-712F-806BC232949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E488D7F-9714-BFEB-4C19-118C2875A6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9762C9-19EA-D059-62B5-4DF664AA348B}"/>
              </a:ext>
            </a:extLst>
          </p:cNvPr>
          <p:cNvSpPr>
            <a:spLocks noGrp="1"/>
          </p:cNvSpPr>
          <p:nvPr>
            <p:ph type="dt" sz="half" idx="10"/>
          </p:nvPr>
        </p:nvSpPr>
        <p:spPr/>
        <p:txBody>
          <a:bodyPr/>
          <a:lstStyle/>
          <a:p>
            <a:fld id="{D1720B02-90F8-4A4F-9177-A7E9FA5B2033}" type="datetimeFigureOut">
              <a:rPr lang="en-IN" smtClean="0"/>
              <a:t>19-09-2024</a:t>
            </a:fld>
            <a:endParaRPr lang="en-IN"/>
          </a:p>
        </p:txBody>
      </p:sp>
      <p:sp>
        <p:nvSpPr>
          <p:cNvPr id="5" name="Footer Placeholder 4">
            <a:extLst>
              <a:ext uri="{FF2B5EF4-FFF2-40B4-BE49-F238E27FC236}">
                <a16:creationId xmlns:a16="http://schemas.microsoft.com/office/drawing/2014/main" id="{EC853F71-C1BF-1D5B-CB25-9E2BA1BC20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73598A-229B-DB6C-9EA8-5D065C8E3237}"/>
              </a:ext>
            </a:extLst>
          </p:cNvPr>
          <p:cNvSpPr>
            <a:spLocks noGrp="1"/>
          </p:cNvSpPr>
          <p:nvPr>
            <p:ph type="sldNum" sz="quarter" idx="12"/>
          </p:nvPr>
        </p:nvSpPr>
        <p:spPr/>
        <p:txBody>
          <a:bodyPr/>
          <a:lstStyle/>
          <a:p>
            <a:fld id="{830ED7EE-7381-4723-A094-9F36144099D6}" type="slidenum">
              <a:rPr lang="en-IN" smtClean="0"/>
              <a:t>‹#›</a:t>
            </a:fld>
            <a:endParaRPr lang="en-IN"/>
          </a:p>
        </p:txBody>
      </p:sp>
    </p:spTree>
    <p:extLst>
      <p:ext uri="{BB962C8B-B14F-4D97-AF65-F5344CB8AC3E}">
        <p14:creationId xmlns:p14="http://schemas.microsoft.com/office/powerpoint/2010/main" val="445869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84EDE-225B-74F7-9757-E1F9642F2BF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E08C157-A6C5-4362-2D8C-E3C7C6E734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540925-2AB8-2EB0-7B5A-E3628EBFA17B}"/>
              </a:ext>
            </a:extLst>
          </p:cNvPr>
          <p:cNvSpPr>
            <a:spLocks noGrp="1"/>
          </p:cNvSpPr>
          <p:nvPr>
            <p:ph type="dt" sz="half" idx="10"/>
          </p:nvPr>
        </p:nvSpPr>
        <p:spPr/>
        <p:txBody>
          <a:bodyPr/>
          <a:lstStyle/>
          <a:p>
            <a:fld id="{D1720B02-90F8-4A4F-9177-A7E9FA5B2033}" type="datetimeFigureOut">
              <a:rPr lang="en-IN" smtClean="0"/>
              <a:t>19-09-2024</a:t>
            </a:fld>
            <a:endParaRPr lang="en-IN"/>
          </a:p>
        </p:txBody>
      </p:sp>
      <p:sp>
        <p:nvSpPr>
          <p:cNvPr id="5" name="Footer Placeholder 4">
            <a:extLst>
              <a:ext uri="{FF2B5EF4-FFF2-40B4-BE49-F238E27FC236}">
                <a16:creationId xmlns:a16="http://schemas.microsoft.com/office/drawing/2014/main" id="{CFD63893-C49E-B60B-AEEE-23507BA2CC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A79B81-5256-033D-923F-21A399CED006}"/>
              </a:ext>
            </a:extLst>
          </p:cNvPr>
          <p:cNvSpPr>
            <a:spLocks noGrp="1"/>
          </p:cNvSpPr>
          <p:nvPr>
            <p:ph type="sldNum" sz="quarter" idx="12"/>
          </p:nvPr>
        </p:nvSpPr>
        <p:spPr/>
        <p:txBody>
          <a:bodyPr/>
          <a:lstStyle/>
          <a:p>
            <a:fld id="{830ED7EE-7381-4723-A094-9F36144099D6}" type="slidenum">
              <a:rPr lang="en-IN" smtClean="0"/>
              <a:t>‹#›</a:t>
            </a:fld>
            <a:endParaRPr lang="en-IN"/>
          </a:p>
        </p:txBody>
      </p:sp>
    </p:spTree>
    <p:extLst>
      <p:ext uri="{BB962C8B-B14F-4D97-AF65-F5344CB8AC3E}">
        <p14:creationId xmlns:p14="http://schemas.microsoft.com/office/powerpoint/2010/main" val="1770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E6907-CDED-2B3A-C14A-24072F72FB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10A13A4-3320-9AF0-22FD-A8D97AD9B5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538F2D-CAEF-B571-2F70-70CB37EFD741}"/>
              </a:ext>
            </a:extLst>
          </p:cNvPr>
          <p:cNvSpPr>
            <a:spLocks noGrp="1"/>
          </p:cNvSpPr>
          <p:nvPr>
            <p:ph type="dt" sz="half" idx="10"/>
          </p:nvPr>
        </p:nvSpPr>
        <p:spPr/>
        <p:txBody>
          <a:bodyPr/>
          <a:lstStyle/>
          <a:p>
            <a:fld id="{D1720B02-90F8-4A4F-9177-A7E9FA5B2033}" type="datetimeFigureOut">
              <a:rPr lang="en-IN" smtClean="0"/>
              <a:t>19-09-2024</a:t>
            </a:fld>
            <a:endParaRPr lang="en-IN"/>
          </a:p>
        </p:txBody>
      </p:sp>
      <p:sp>
        <p:nvSpPr>
          <p:cNvPr id="5" name="Footer Placeholder 4">
            <a:extLst>
              <a:ext uri="{FF2B5EF4-FFF2-40B4-BE49-F238E27FC236}">
                <a16:creationId xmlns:a16="http://schemas.microsoft.com/office/drawing/2014/main" id="{2899C38A-0B53-8D46-2A96-4E2115BA1E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8F25BF-45BA-9BC7-5771-310F9862E98A}"/>
              </a:ext>
            </a:extLst>
          </p:cNvPr>
          <p:cNvSpPr>
            <a:spLocks noGrp="1"/>
          </p:cNvSpPr>
          <p:nvPr>
            <p:ph type="sldNum" sz="quarter" idx="12"/>
          </p:nvPr>
        </p:nvSpPr>
        <p:spPr/>
        <p:txBody>
          <a:bodyPr/>
          <a:lstStyle/>
          <a:p>
            <a:fld id="{830ED7EE-7381-4723-A094-9F36144099D6}" type="slidenum">
              <a:rPr lang="en-IN" smtClean="0"/>
              <a:t>‹#›</a:t>
            </a:fld>
            <a:endParaRPr lang="en-IN"/>
          </a:p>
        </p:txBody>
      </p:sp>
    </p:spTree>
    <p:extLst>
      <p:ext uri="{BB962C8B-B14F-4D97-AF65-F5344CB8AC3E}">
        <p14:creationId xmlns:p14="http://schemas.microsoft.com/office/powerpoint/2010/main" val="3291618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36B59-9C20-85C4-586C-62FB55B9A99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2EF697-AC48-0E4F-CEB1-8333F907F4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24976E1-5E24-718C-30F4-C731986DB0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6166566-1C59-9B6D-1CEA-80EE954D8BB1}"/>
              </a:ext>
            </a:extLst>
          </p:cNvPr>
          <p:cNvSpPr>
            <a:spLocks noGrp="1"/>
          </p:cNvSpPr>
          <p:nvPr>
            <p:ph type="dt" sz="half" idx="10"/>
          </p:nvPr>
        </p:nvSpPr>
        <p:spPr/>
        <p:txBody>
          <a:bodyPr/>
          <a:lstStyle/>
          <a:p>
            <a:fld id="{D1720B02-90F8-4A4F-9177-A7E9FA5B2033}" type="datetimeFigureOut">
              <a:rPr lang="en-IN" smtClean="0"/>
              <a:t>19-09-2024</a:t>
            </a:fld>
            <a:endParaRPr lang="en-IN"/>
          </a:p>
        </p:txBody>
      </p:sp>
      <p:sp>
        <p:nvSpPr>
          <p:cNvPr id="6" name="Footer Placeholder 5">
            <a:extLst>
              <a:ext uri="{FF2B5EF4-FFF2-40B4-BE49-F238E27FC236}">
                <a16:creationId xmlns:a16="http://schemas.microsoft.com/office/drawing/2014/main" id="{616CC823-D73B-8366-04E0-C7A4F7B18B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878A63-65C6-5E8C-5F44-C990BD74111A}"/>
              </a:ext>
            </a:extLst>
          </p:cNvPr>
          <p:cNvSpPr>
            <a:spLocks noGrp="1"/>
          </p:cNvSpPr>
          <p:nvPr>
            <p:ph type="sldNum" sz="quarter" idx="12"/>
          </p:nvPr>
        </p:nvSpPr>
        <p:spPr/>
        <p:txBody>
          <a:bodyPr/>
          <a:lstStyle/>
          <a:p>
            <a:fld id="{830ED7EE-7381-4723-A094-9F36144099D6}" type="slidenum">
              <a:rPr lang="en-IN" smtClean="0"/>
              <a:t>‹#›</a:t>
            </a:fld>
            <a:endParaRPr lang="en-IN"/>
          </a:p>
        </p:txBody>
      </p:sp>
    </p:spTree>
    <p:extLst>
      <p:ext uri="{BB962C8B-B14F-4D97-AF65-F5344CB8AC3E}">
        <p14:creationId xmlns:p14="http://schemas.microsoft.com/office/powerpoint/2010/main" val="783033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36107-58D6-5D9F-7163-D50F0F45CAF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BF7F56C-D8D5-9A97-2C46-FBA5D18846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CF0BBA-4920-6B90-D545-8B8B691C44C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375C68D-89EF-0F7F-B050-010E5A1E94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AFF6C1-81DB-23B2-D5C8-DB9D0A5926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CABE0F2-2F76-B95C-3544-9FCA0148F6B9}"/>
              </a:ext>
            </a:extLst>
          </p:cNvPr>
          <p:cNvSpPr>
            <a:spLocks noGrp="1"/>
          </p:cNvSpPr>
          <p:nvPr>
            <p:ph type="dt" sz="half" idx="10"/>
          </p:nvPr>
        </p:nvSpPr>
        <p:spPr/>
        <p:txBody>
          <a:bodyPr/>
          <a:lstStyle/>
          <a:p>
            <a:fld id="{D1720B02-90F8-4A4F-9177-A7E9FA5B2033}" type="datetimeFigureOut">
              <a:rPr lang="en-IN" smtClean="0"/>
              <a:t>19-09-2024</a:t>
            </a:fld>
            <a:endParaRPr lang="en-IN"/>
          </a:p>
        </p:txBody>
      </p:sp>
      <p:sp>
        <p:nvSpPr>
          <p:cNvPr id="8" name="Footer Placeholder 7">
            <a:extLst>
              <a:ext uri="{FF2B5EF4-FFF2-40B4-BE49-F238E27FC236}">
                <a16:creationId xmlns:a16="http://schemas.microsoft.com/office/drawing/2014/main" id="{73C828BF-DD3F-6372-C021-08A2A294913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254912D-C8A5-A12C-2650-8D1D751D174C}"/>
              </a:ext>
            </a:extLst>
          </p:cNvPr>
          <p:cNvSpPr>
            <a:spLocks noGrp="1"/>
          </p:cNvSpPr>
          <p:nvPr>
            <p:ph type="sldNum" sz="quarter" idx="12"/>
          </p:nvPr>
        </p:nvSpPr>
        <p:spPr/>
        <p:txBody>
          <a:bodyPr/>
          <a:lstStyle/>
          <a:p>
            <a:fld id="{830ED7EE-7381-4723-A094-9F36144099D6}" type="slidenum">
              <a:rPr lang="en-IN" smtClean="0"/>
              <a:t>‹#›</a:t>
            </a:fld>
            <a:endParaRPr lang="en-IN"/>
          </a:p>
        </p:txBody>
      </p:sp>
    </p:spTree>
    <p:extLst>
      <p:ext uri="{BB962C8B-B14F-4D97-AF65-F5344CB8AC3E}">
        <p14:creationId xmlns:p14="http://schemas.microsoft.com/office/powerpoint/2010/main" val="262877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76F18-ED49-BAF4-0DD7-174263A6D3B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56A57BD-E67A-D321-29DA-A5E031267AD7}"/>
              </a:ext>
            </a:extLst>
          </p:cNvPr>
          <p:cNvSpPr>
            <a:spLocks noGrp="1"/>
          </p:cNvSpPr>
          <p:nvPr>
            <p:ph type="dt" sz="half" idx="10"/>
          </p:nvPr>
        </p:nvSpPr>
        <p:spPr/>
        <p:txBody>
          <a:bodyPr/>
          <a:lstStyle/>
          <a:p>
            <a:fld id="{D1720B02-90F8-4A4F-9177-A7E9FA5B2033}" type="datetimeFigureOut">
              <a:rPr lang="en-IN" smtClean="0"/>
              <a:t>19-09-2024</a:t>
            </a:fld>
            <a:endParaRPr lang="en-IN"/>
          </a:p>
        </p:txBody>
      </p:sp>
      <p:sp>
        <p:nvSpPr>
          <p:cNvPr id="4" name="Footer Placeholder 3">
            <a:extLst>
              <a:ext uri="{FF2B5EF4-FFF2-40B4-BE49-F238E27FC236}">
                <a16:creationId xmlns:a16="http://schemas.microsoft.com/office/drawing/2014/main" id="{8F0A5419-ECB0-31E6-9083-6056543D9F6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16FD4DA-4DBE-C1A3-020A-C7C893DA4ACA}"/>
              </a:ext>
            </a:extLst>
          </p:cNvPr>
          <p:cNvSpPr>
            <a:spLocks noGrp="1"/>
          </p:cNvSpPr>
          <p:nvPr>
            <p:ph type="sldNum" sz="quarter" idx="12"/>
          </p:nvPr>
        </p:nvSpPr>
        <p:spPr/>
        <p:txBody>
          <a:bodyPr/>
          <a:lstStyle/>
          <a:p>
            <a:fld id="{830ED7EE-7381-4723-A094-9F36144099D6}" type="slidenum">
              <a:rPr lang="en-IN" smtClean="0"/>
              <a:t>‹#›</a:t>
            </a:fld>
            <a:endParaRPr lang="en-IN"/>
          </a:p>
        </p:txBody>
      </p:sp>
    </p:spTree>
    <p:extLst>
      <p:ext uri="{BB962C8B-B14F-4D97-AF65-F5344CB8AC3E}">
        <p14:creationId xmlns:p14="http://schemas.microsoft.com/office/powerpoint/2010/main" val="532911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E010FA-BC28-69EB-7D6E-E15D402B332C}"/>
              </a:ext>
            </a:extLst>
          </p:cNvPr>
          <p:cNvSpPr>
            <a:spLocks noGrp="1"/>
          </p:cNvSpPr>
          <p:nvPr>
            <p:ph type="dt" sz="half" idx="10"/>
          </p:nvPr>
        </p:nvSpPr>
        <p:spPr/>
        <p:txBody>
          <a:bodyPr/>
          <a:lstStyle/>
          <a:p>
            <a:fld id="{D1720B02-90F8-4A4F-9177-A7E9FA5B2033}" type="datetimeFigureOut">
              <a:rPr lang="en-IN" smtClean="0"/>
              <a:t>19-09-2024</a:t>
            </a:fld>
            <a:endParaRPr lang="en-IN"/>
          </a:p>
        </p:txBody>
      </p:sp>
      <p:sp>
        <p:nvSpPr>
          <p:cNvPr id="3" name="Footer Placeholder 2">
            <a:extLst>
              <a:ext uri="{FF2B5EF4-FFF2-40B4-BE49-F238E27FC236}">
                <a16:creationId xmlns:a16="http://schemas.microsoft.com/office/drawing/2014/main" id="{8D8805F2-C3D8-19EC-B7CD-3F876F94004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1D17BCB-538E-3770-7CAF-9A545C644EAB}"/>
              </a:ext>
            </a:extLst>
          </p:cNvPr>
          <p:cNvSpPr>
            <a:spLocks noGrp="1"/>
          </p:cNvSpPr>
          <p:nvPr>
            <p:ph type="sldNum" sz="quarter" idx="12"/>
          </p:nvPr>
        </p:nvSpPr>
        <p:spPr/>
        <p:txBody>
          <a:bodyPr/>
          <a:lstStyle/>
          <a:p>
            <a:fld id="{830ED7EE-7381-4723-A094-9F36144099D6}" type="slidenum">
              <a:rPr lang="en-IN" smtClean="0"/>
              <a:t>‹#›</a:t>
            </a:fld>
            <a:endParaRPr lang="en-IN"/>
          </a:p>
        </p:txBody>
      </p:sp>
    </p:spTree>
    <p:extLst>
      <p:ext uri="{BB962C8B-B14F-4D97-AF65-F5344CB8AC3E}">
        <p14:creationId xmlns:p14="http://schemas.microsoft.com/office/powerpoint/2010/main" val="2463603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86AC1-F3CB-AB6D-E35E-AA45F2705D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CC32619-DE0A-5813-63EF-23C814DEF8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17C8A96-58FE-C13D-2500-CB463537DD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94C30F-14DC-DCB2-88D3-4F46E231E134}"/>
              </a:ext>
            </a:extLst>
          </p:cNvPr>
          <p:cNvSpPr>
            <a:spLocks noGrp="1"/>
          </p:cNvSpPr>
          <p:nvPr>
            <p:ph type="dt" sz="half" idx="10"/>
          </p:nvPr>
        </p:nvSpPr>
        <p:spPr/>
        <p:txBody>
          <a:bodyPr/>
          <a:lstStyle/>
          <a:p>
            <a:fld id="{D1720B02-90F8-4A4F-9177-A7E9FA5B2033}" type="datetimeFigureOut">
              <a:rPr lang="en-IN" smtClean="0"/>
              <a:t>19-09-2024</a:t>
            </a:fld>
            <a:endParaRPr lang="en-IN"/>
          </a:p>
        </p:txBody>
      </p:sp>
      <p:sp>
        <p:nvSpPr>
          <p:cNvPr id="6" name="Footer Placeholder 5">
            <a:extLst>
              <a:ext uri="{FF2B5EF4-FFF2-40B4-BE49-F238E27FC236}">
                <a16:creationId xmlns:a16="http://schemas.microsoft.com/office/drawing/2014/main" id="{145AE097-CA5C-9FB9-3FC6-21EA454A2B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1F3E0B5-8CEE-5ADD-633B-0084E7C9BC19}"/>
              </a:ext>
            </a:extLst>
          </p:cNvPr>
          <p:cNvSpPr>
            <a:spLocks noGrp="1"/>
          </p:cNvSpPr>
          <p:nvPr>
            <p:ph type="sldNum" sz="quarter" idx="12"/>
          </p:nvPr>
        </p:nvSpPr>
        <p:spPr/>
        <p:txBody>
          <a:bodyPr/>
          <a:lstStyle/>
          <a:p>
            <a:fld id="{830ED7EE-7381-4723-A094-9F36144099D6}" type="slidenum">
              <a:rPr lang="en-IN" smtClean="0"/>
              <a:t>‹#›</a:t>
            </a:fld>
            <a:endParaRPr lang="en-IN"/>
          </a:p>
        </p:txBody>
      </p:sp>
    </p:spTree>
    <p:extLst>
      <p:ext uri="{BB962C8B-B14F-4D97-AF65-F5344CB8AC3E}">
        <p14:creationId xmlns:p14="http://schemas.microsoft.com/office/powerpoint/2010/main" val="884349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191AD-D9B1-152E-46CD-AE0C8F9FB6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819AD71-D019-086B-0F9C-35C274D9BA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238C564-D745-C53D-273D-DC2888B774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EC89CD-203F-0F67-4C65-D0BD2565E1D3}"/>
              </a:ext>
            </a:extLst>
          </p:cNvPr>
          <p:cNvSpPr>
            <a:spLocks noGrp="1"/>
          </p:cNvSpPr>
          <p:nvPr>
            <p:ph type="dt" sz="half" idx="10"/>
          </p:nvPr>
        </p:nvSpPr>
        <p:spPr/>
        <p:txBody>
          <a:bodyPr/>
          <a:lstStyle/>
          <a:p>
            <a:fld id="{D1720B02-90F8-4A4F-9177-A7E9FA5B2033}" type="datetimeFigureOut">
              <a:rPr lang="en-IN" smtClean="0"/>
              <a:t>19-09-2024</a:t>
            </a:fld>
            <a:endParaRPr lang="en-IN"/>
          </a:p>
        </p:txBody>
      </p:sp>
      <p:sp>
        <p:nvSpPr>
          <p:cNvPr id="6" name="Footer Placeholder 5">
            <a:extLst>
              <a:ext uri="{FF2B5EF4-FFF2-40B4-BE49-F238E27FC236}">
                <a16:creationId xmlns:a16="http://schemas.microsoft.com/office/drawing/2014/main" id="{31B26E6E-E2CD-A97B-A2AE-4D51CE258D7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E6923F5-6A4F-4BDE-E586-8DA166EED92C}"/>
              </a:ext>
            </a:extLst>
          </p:cNvPr>
          <p:cNvSpPr>
            <a:spLocks noGrp="1"/>
          </p:cNvSpPr>
          <p:nvPr>
            <p:ph type="sldNum" sz="quarter" idx="12"/>
          </p:nvPr>
        </p:nvSpPr>
        <p:spPr/>
        <p:txBody>
          <a:bodyPr/>
          <a:lstStyle/>
          <a:p>
            <a:fld id="{830ED7EE-7381-4723-A094-9F36144099D6}" type="slidenum">
              <a:rPr lang="en-IN" smtClean="0"/>
              <a:t>‹#›</a:t>
            </a:fld>
            <a:endParaRPr lang="en-IN"/>
          </a:p>
        </p:txBody>
      </p:sp>
    </p:spTree>
    <p:extLst>
      <p:ext uri="{BB962C8B-B14F-4D97-AF65-F5344CB8AC3E}">
        <p14:creationId xmlns:p14="http://schemas.microsoft.com/office/powerpoint/2010/main" val="3143877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0F2E168-79E3-1D28-7A2A-115984F483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BE26FB1-B6BF-82E1-0CAE-553EFCF590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8EDA17-CA43-FA81-903D-CEF075ECE1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720B02-90F8-4A4F-9177-A7E9FA5B2033}" type="datetimeFigureOut">
              <a:rPr lang="en-IN" smtClean="0"/>
              <a:t>19-09-2024</a:t>
            </a:fld>
            <a:endParaRPr lang="en-IN"/>
          </a:p>
        </p:txBody>
      </p:sp>
      <p:sp>
        <p:nvSpPr>
          <p:cNvPr id="5" name="Footer Placeholder 4">
            <a:extLst>
              <a:ext uri="{FF2B5EF4-FFF2-40B4-BE49-F238E27FC236}">
                <a16:creationId xmlns:a16="http://schemas.microsoft.com/office/drawing/2014/main" id="{9E3D00CF-F291-4058-DC33-D259898D3A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B0BF251-4EA0-CEDE-5ABD-36BC15DE03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0ED7EE-7381-4723-A094-9F36144099D6}" type="slidenum">
              <a:rPr lang="en-IN" smtClean="0"/>
              <a:t>‹#›</a:t>
            </a:fld>
            <a:endParaRPr lang="en-IN"/>
          </a:p>
        </p:txBody>
      </p:sp>
    </p:spTree>
    <p:extLst>
      <p:ext uri="{BB962C8B-B14F-4D97-AF65-F5344CB8AC3E}">
        <p14:creationId xmlns:p14="http://schemas.microsoft.com/office/powerpoint/2010/main" val="18165110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8A6E3-6BE3-EDD2-2202-09F8875E8905}"/>
              </a:ext>
            </a:extLst>
          </p:cNvPr>
          <p:cNvSpPr>
            <a:spLocks noGrp="1"/>
          </p:cNvSpPr>
          <p:nvPr>
            <p:ph type="ctrTitle"/>
          </p:nvPr>
        </p:nvSpPr>
        <p:spPr>
          <a:xfrm>
            <a:off x="1524000" y="2082800"/>
            <a:ext cx="9144000" cy="2133599"/>
          </a:xfrm>
        </p:spPr>
        <p:txBody>
          <a:bodyPr/>
          <a:lstStyle/>
          <a:p>
            <a:r>
              <a:rPr lang="en-IN" dirty="0"/>
              <a:t>MEDICAL INVENTORY OPTIMIZATION</a:t>
            </a:r>
          </a:p>
        </p:txBody>
      </p:sp>
      <p:pic>
        <p:nvPicPr>
          <p:cNvPr id="4" name="Google Shape;146;p60" descr="360DigiTMG Reviews - 52 Reviews of 360digitmg.com | Sitejabber">
            <a:extLst>
              <a:ext uri="{FF2B5EF4-FFF2-40B4-BE49-F238E27FC236}">
                <a16:creationId xmlns:a16="http://schemas.microsoft.com/office/drawing/2014/main" id="{2310EA59-1CD2-E142-642E-B7488F21AA1F}"/>
              </a:ext>
            </a:extLst>
          </p:cNvPr>
          <p:cNvPicPr preferRelativeResize="0"/>
          <p:nvPr/>
        </p:nvPicPr>
        <p:blipFill rotWithShape="1">
          <a:blip r:embed="rId2">
            <a:alphaModFix/>
          </a:blip>
          <a:srcRect/>
          <a:stretch/>
        </p:blipFill>
        <p:spPr>
          <a:xfrm>
            <a:off x="9723552" y="5952931"/>
            <a:ext cx="2277039" cy="808338"/>
          </a:xfrm>
          <a:prstGeom prst="rect">
            <a:avLst/>
          </a:prstGeom>
          <a:noFill/>
          <a:ln>
            <a:noFill/>
          </a:ln>
        </p:spPr>
      </p:pic>
    </p:spTree>
    <p:extLst>
      <p:ext uri="{BB962C8B-B14F-4D97-AF65-F5344CB8AC3E}">
        <p14:creationId xmlns:p14="http://schemas.microsoft.com/office/powerpoint/2010/main" val="2363090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45;p60" descr="Attitudes 2 Animal Cognition Survey – The Anthrozoologist">
            <a:extLst>
              <a:ext uri="{FF2B5EF4-FFF2-40B4-BE49-F238E27FC236}">
                <a16:creationId xmlns:a16="http://schemas.microsoft.com/office/drawing/2014/main" id="{37922B28-8BFD-76B9-09B9-480E2FA5C6EC}"/>
              </a:ext>
            </a:extLst>
          </p:cNvPr>
          <p:cNvPicPr preferRelativeResize="0"/>
          <p:nvPr/>
        </p:nvPicPr>
        <p:blipFill rotWithShape="1">
          <a:blip r:embed="rId2">
            <a:alphaModFix/>
          </a:blip>
          <a:srcRect/>
          <a:stretch/>
        </p:blipFill>
        <p:spPr>
          <a:xfrm>
            <a:off x="2937695" y="99715"/>
            <a:ext cx="5971172" cy="5971172"/>
          </a:xfrm>
          <a:prstGeom prst="rect">
            <a:avLst/>
          </a:prstGeom>
          <a:noFill/>
          <a:ln>
            <a:noFill/>
          </a:ln>
        </p:spPr>
      </p:pic>
      <p:pic>
        <p:nvPicPr>
          <p:cNvPr id="5" name="Google Shape;146;p60" descr="360DigiTMG Reviews - 52 Reviews of 360digitmg.com | Sitejabber">
            <a:extLst>
              <a:ext uri="{FF2B5EF4-FFF2-40B4-BE49-F238E27FC236}">
                <a16:creationId xmlns:a16="http://schemas.microsoft.com/office/drawing/2014/main" id="{F7B4C3B0-4A59-375F-9A49-07CD92E3F2B0}"/>
              </a:ext>
            </a:extLst>
          </p:cNvPr>
          <p:cNvPicPr preferRelativeResize="0"/>
          <p:nvPr/>
        </p:nvPicPr>
        <p:blipFill rotWithShape="1">
          <a:blip r:embed="rId3">
            <a:alphaModFix/>
          </a:blip>
          <a:srcRect/>
          <a:stretch/>
        </p:blipFill>
        <p:spPr>
          <a:xfrm>
            <a:off x="9723552" y="5952931"/>
            <a:ext cx="2277039" cy="808338"/>
          </a:xfrm>
          <a:prstGeom prst="rect">
            <a:avLst/>
          </a:prstGeom>
          <a:noFill/>
          <a:ln>
            <a:noFill/>
          </a:ln>
        </p:spPr>
      </p:pic>
    </p:spTree>
    <p:extLst>
      <p:ext uri="{BB962C8B-B14F-4D97-AF65-F5344CB8AC3E}">
        <p14:creationId xmlns:p14="http://schemas.microsoft.com/office/powerpoint/2010/main" val="2970115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16989-CB6B-30C1-C767-7A9BA4892272}"/>
              </a:ext>
            </a:extLst>
          </p:cNvPr>
          <p:cNvSpPr>
            <a:spLocks noGrp="1"/>
          </p:cNvSpPr>
          <p:nvPr>
            <p:ph type="title"/>
          </p:nvPr>
        </p:nvSpPr>
        <p:spPr>
          <a:xfrm>
            <a:off x="838200" y="365125"/>
            <a:ext cx="10515600" cy="640715"/>
          </a:xfrm>
          <a:solidFill>
            <a:schemeClr val="bg1">
              <a:lumMod val="85000"/>
            </a:schemeClr>
          </a:solidFill>
        </p:spPr>
        <p:txBody>
          <a:bodyPr>
            <a:normAutofit fontScale="90000"/>
          </a:bodyPr>
          <a:lstStyle/>
          <a:p>
            <a:r>
              <a:rPr lang="en-IN" dirty="0"/>
              <a:t>Contents:</a:t>
            </a:r>
          </a:p>
        </p:txBody>
      </p:sp>
      <p:sp>
        <p:nvSpPr>
          <p:cNvPr id="3" name="Content Placeholder 2">
            <a:extLst>
              <a:ext uri="{FF2B5EF4-FFF2-40B4-BE49-F238E27FC236}">
                <a16:creationId xmlns:a16="http://schemas.microsoft.com/office/drawing/2014/main" id="{17664087-AD69-2916-7AD9-0766A03D9ABA}"/>
              </a:ext>
            </a:extLst>
          </p:cNvPr>
          <p:cNvSpPr>
            <a:spLocks noGrp="1"/>
          </p:cNvSpPr>
          <p:nvPr>
            <p:ph idx="1"/>
          </p:nvPr>
        </p:nvSpPr>
        <p:spPr>
          <a:xfrm>
            <a:off x="757084" y="1455174"/>
            <a:ext cx="10596716" cy="4721789"/>
          </a:xfrm>
        </p:spPr>
        <p:txBody>
          <a:bodyPr/>
          <a:lstStyle/>
          <a:p>
            <a:r>
              <a:rPr lang="en-IN" dirty="0"/>
              <a:t>Business Objectives</a:t>
            </a:r>
          </a:p>
          <a:p>
            <a:r>
              <a:rPr lang="en-IN" dirty="0"/>
              <a:t>Business Constraints</a:t>
            </a:r>
          </a:p>
          <a:p>
            <a:r>
              <a:rPr lang="en-IN" dirty="0"/>
              <a:t>Project Architecture  -  Data Flow Diagram</a:t>
            </a:r>
          </a:p>
          <a:p>
            <a:r>
              <a:rPr lang="en-IN" dirty="0"/>
              <a:t>Data Collection</a:t>
            </a:r>
          </a:p>
          <a:p>
            <a:r>
              <a:rPr lang="en-US" sz="2800" b="0" i="0" u="none" strike="noStrike" cap="none" dirty="0">
                <a:solidFill>
                  <a:schemeClr val="dk1"/>
                </a:solidFill>
                <a:latin typeface="Times New Roman"/>
                <a:ea typeface="Times New Roman"/>
                <a:cs typeface="Times New Roman"/>
                <a:sym typeface="Times New Roman"/>
              </a:rPr>
              <a:t>Exploratory Data Analysis</a:t>
            </a:r>
          </a:p>
          <a:p>
            <a:r>
              <a:rPr lang="en-US" dirty="0">
                <a:solidFill>
                  <a:schemeClr val="dk1"/>
                </a:solidFill>
                <a:latin typeface="Times New Roman"/>
                <a:ea typeface="Times New Roman"/>
                <a:cs typeface="Times New Roman"/>
                <a:sym typeface="Times New Roman"/>
              </a:rPr>
              <a:t>Data Visualization</a:t>
            </a:r>
            <a:endParaRPr lang="en-US" sz="2800" b="0" i="0" u="none" strike="noStrike" cap="none" dirty="0">
              <a:solidFill>
                <a:schemeClr val="dk1"/>
              </a:solidFill>
              <a:latin typeface="Times New Roman"/>
              <a:ea typeface="Times New Roman"/>
              <a:cs typeface="Times New Roman"/>
              <a:sym typeface="Times New Roman"/>
            </a:endParaRPr>
          </a:p>
          <a:p>
            <a:endParaRPr lang="en-IN" dirty="0"/>
          </a:p>
        </p:txBody>
      </p:sp>
      <p:pic>
        <p:nvPicPr>
          <p:cNvPr id="4" name="Google Shape;146;p60" descr="360DigiTMG Reviews - 52 Reviews of 360digitmg.com | Sitejabber">
            <a:extLst>
              <a:ext uri="{FF2B5EF4-FFF2-40B4-BE49-F238E27FC236}">
                <a16:creationId xmlns:a16="http://schemas.microsoft.com/office/drawing/2014/main" id="{0FD031CB-950A-4AF2-61F4-AEE57CCC9DBC}"/>
              </a:ext>
            </a:extLst>
          </p:cNvPr>
          <p:cNvPicPr preferRelativeResize="0"/>
          <p:nvPr/>
        </p:nvPicPr>
        <p:blipFill rotWithShape="1">
          <a:blip r:embed="rId2">
            <a:alphaModFix/>
          </a:blip>
          <a:srcRect/>
          <a:stretch/>
        </p:blipFill>
        <p:spPr>
          <a:xfrm>
            <a:off x="9723552" y="5963091"/>
            <a:ext cx="2277039" cy="808338"/>
          </a:xfrm>
          <a:prstGeom prst="rect">
            <a:avLst/>
          </a:prstGeom>
          <a:noFill/>
          <a:ln>
            <a:noFill/>
          </a:ln>
        </p:spPr>
      </p:pic>
    </p:spTree>
    <p:extLst>
      <p:ext uri="{BB962C8B-B14F-4D97-AF65-F5344CB8AC3E}">
        <p14:creationId xmlns:p14="http://schemas.microsoft.com/office/powerpoint/2010/main" val="3482240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147ED-268D-4068-62FA-E858F51A7934}"/>
              </a:ext>
            </a:extLst>
          </p:cNvPr>
          <p:cNvSpPr>
            <a:spLocks noGrp="1"/>
          </p:cNvSpPr>
          <p:nvPr>
            <p:ph type="title"/>
          </p:nvPr>
        </p:nvSpPr>
        <p:spPr>
          <a:xfrm>
            <a:off x="838200" y="365126"/>
            <a:ext cx="10515600" cy="893404"/>
          </a:xfrm>
          <a:solidFill>
            <a:schemeClr val="bg2"/>
          </a:solidFill>
        </p:spPr>
        <p:txBody>
          <a:bodyPr/>
          <a:lstStyle/>
          <a:p>
            <a:r>
              <a:rPr lang="en-IN" dirty="0"/>
              <a:t>Business Problem</a:t>
            </a:r>
          </a:p>
        </p:txBody>
      </p:sp>
      <p:sp>
        <p:nvSpPr>
          <p:cNvPr id="3" name="Content Placeholder 2">
            <a:extLst>
              <a:ext uri="{FF2B5EF4-FFF2-40B4-BE49-F238E27FC236}">
                <a16:creationId xmlns:a16="http://schemas.microsoft.com/office/drawing/2014/main" id="{80196F51-8128-C9A9-E809-54FDCC23549B}"/>
              </a:ext>
            </a:extLst>
          </p:cNvPr>
          <p:cNvSpPr>
            <a:spLocks noGrp="1"/>
          </p:cNvSpPr>
          <p:nvPr>
            <p:ph idx="1"/>
          </p:nvPr>
        </p:nvSpPr>
        <p:spPr>
          <a:xfrm>
            <a:off x="838200" y="1474839"/>
            <a:ext cx="10515600" cy="4702124"/>
          </a:xfrm>
        </p:spPr>
        <p:txBody>
          <a:bodyPr/>
          <a:lstStyle/>
          <a:p>
            <a:endParaRPr lang="en-IN" dirty="0"/>
          </a:p>
          <a:p>
            <a:pPr marL="0" indent="0">
              <a:buNone/>
            </a:pPr>
            <a:endParaRPr lang="en-IN" dirty="0"/>
          </a:p>
          <a:p>
            <a:r>
              <a:rPr lang="en-IN" dirty="0"/>
              <a:t>NAME – Medical Inventory Optimization</a:t>
            </a:r>
          </a:p>
          <a:p>
            <a:pPr marL="0" indent="0">
              <a:buNone/>
            </a:pPr>
            <a:endParaRPr lang="en-IN" dirty="0"/>
          </a:p>
          <a:p>
            <a:r>
              <a:rPr lang="en-IN" dirty="0"/>
              <a:t>PROBLEM :</a:t>
            </a:r>
            <a:r>
              <a:rPr lang="en-US" dirty="0">
                <a:effectLst/>
                <a:latin typeface="Noto Sans Symbols"/>
                <a:ea typeface="Noto Sans Symbols"/>
                <a:cs typeface="Noto Sans Symbols"/>
              </a:rPr>
              <a:t>Bounce rate is increasing significantly leading to patient     dissatisfaction</a:t>
            </a:r>
            <a:endParaRPr lang="en-IN" dirty="0">
              <a:effectLst/>
              <a:latin typeface="Noto Sans Symbols"/>
              <a:ea typeface="Noto Sans Symbols"/>
              <a:cs typeface="Noto Sans Symbols"/>
            </a:endParaRPr>
          </a:p>
          <a:p>
            <a:pPr marL="0" indent="0">
              <a:buNone/>
            </a:pPr>
            <a:endParaRPr lang="en-IN" dirty="0"/>
          </a:p>
        </p:txBody>
      </p:sp>
      <p:pic>
        <p:nvPicPr>
          <p:cNvPr id="4" name="Google Shape;146;p60" descr="360DigiTMG Reviews - 52 Reviews of 360digitmg.com | Sitejabber">
            <a:extLst>
              <a:ext uri="{FF2B5EF4-FFF2-40B4-BE49-F238E27FC236}">
                <a16:creationId xmlns:a16="http://schemas.microsoft.com/office/drawing/2014/main" id="{47EE1507-52D6-17B7-169D-251AC0733B72}"/>
              </a:ext>
            </a:extLst>
          </p:cNvPr>
          <p:cNvPicPr preferRelativeResize="0"/>
          <p:nvPr/>
        </p:nvPicPr>
        <p:blipFill rotWithShape="1">
          <a:blip r:embed="rId2">
            <a:alphaModFix/>
          </a:blip>
          <a:srcRect/>
          <a:stretch/>
        </p:blipFill>
        <p:spPr>
          <a:xfrm>
            <a:off x="9723552" y="5952931"/>
            <a:ext cx="2277039" cy="808338"/>
          </a:xfrm>
          <a:prstGeom prst="rect">
            <a:avLst/>
          </a:prstGeom>
          <a:noFill/>
          <a:ln>
            <a:noFill/>
          </a:ln>
        </p:spPr>
      </p:pic>
    </p:spTree>
    <p:extLst>
      <p:ext uri="{BB962C8B-B14F-4D97-AF65-F5344CB8AC3E}">
        <p14:creationId xmlns:p14="http://schemas.microsoft.com/office/powerpoint/2010/main" val="4032215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CE3DB-C9D3-7B1F-10CA-9DA9458BB357}"/>
              </a:ext>
            </a:extLst>
          </p:cNvPr>
          <p:cNvSpPr>
            <a:spLocks noGrp="1"/>
          </p:cNvSpPr>
          <p:nvPr>
            <p:ph type="title"/>
          </p:nvPr>
        </p:nvSpPr>
        <p:spPr>
          <a:xfrm>
            <a:off x="838200" y="365126"/>
            <a:ext cx="10515600" cy="657430"/>
          </a:xfrm>
          <a:solidFill>
            <a:schemeClr val="bg1">
              <a:lumMod val="85000"/>
            </a:schemeClr>
          </a:solidFill>
        </p:spPr>
        <p:txBody>
          <a:bodyPr>
            <a:normAutofit fontScale="90000"/>
          </a:bodyPr>
          <a:lstStyle/>
          <a:p>
            <a:r>
              <a:rPr lang="en-IN" dirty="0"/>
              <a:t>Project Overview and Scope</a:t>
            </a:r>
          </a:p>
        </p:txBody>
      </p:sp>
      <p:sp>
        <p:nvSpPr>
          <p:cNvPr id="3" name="Content Placeholder 2">
            <a:extLst>
              <a:ext uri="{FF2B5EF4-FFF2-40B4-BE49-F238E27FC236}">
                <a16:creationId xmlns:a16="http://schemas.microsoft.com/office/drawing/2014/main" id="{FD2C6894-DAEA-8595-C3EC-FE0E59114B25}"/>
              </a:ext>
            </a:extLst>
          </p:cNvPr>
          <p:cNvSpPr>
            <a:spLocks noGrp="1"/>
          </p:cNvSpPr>
          <p:nvPr>
            <p:ph idx="1"/>
          </p:nvPr>
        </p:nvSpPr>
        <p:spPr>
          <a:xfrm>
            <a:off x="838200" y="1229032"/>
            <a:ext cx="10515600" cy="4947931"/>
          </a:xfrm>
        </p:spPr>
        <p:txBody>
          <a:bodyPr/>
          <a:lstStyle/>
          <a:p>
            <a:r>
              <a:rPr lang="en-IN" dirty="0"/>
              <a:t>Overview :</a:t>
            </a:r>
            <a:r>
              <a:rPr lang="en-US" sz="2400" dirty="0">
                <a:effectLst/>
                <a:latin typeface="Arial" panose="020B0604020202020204" pitchFamily="34" charset="0"/>
                <a:ea typeface="Arial" panose="020B0604020202020204" pitchFamily="34" charset="0"/>
              </a:rPr>
              <a:t> By leveraging accurate data and predictive analytics, the project seeks to optimize inventory levels, ensuring the availability of essential medical supplies while minimizing costs. The ultimate goal is to reduce bounce rates by at least 30% and increase revenue by 20 lakhs INR, all within the constraints of maintaining efficient and cost-effective inventory management practices</a:t>
            </a:r>
          </a:p>
          <a:p>
            <a:r>
              <a:rPr lang="en-US" dirty="0"/>
              <a:t>Scope </a:t>
            </a:r>
            <a:r>
              <a:rPr lang="en-US" sz="2400" dirty="0"/>
              <a:t>: </a:t>
            </a:r>
            <a:r>
              <a:rPr lang="en-US" sz="2400" dirty="0">
                <a:effectLst/>
                <a:latin typeface="Arial" panose="020B0604020202020204" pitchFamily="34" charset="0"/>
                <a:ea typeface="Arial" panose="020B0604020202020204" pitchFamily="34" charset="0"/>
              </a:rPr>
              <a:t> Inventory stockouts and high bounce rates are leading to patient dissatisfaction and financial losses. Optimize inventory levels to minimize bounce rates and ensure the availability of essential medical supplies. Minimize inventory costs while maintaining sufficient stock levels to meet patient demands</a:t>
            </a:r>
            <a:r>
              <a:rPr lang="en-US" sz="1800" dirty="0">
                <a:effectLst/>
                <a:latin typeface="Arial" panose="020B0604020202020204" pitchFamily="34" charset="0"/>
                <a:ea typeface="Arial" panose="020B0604020202020204" pitchFamily="34" charset="0"/>
              </a:rPr>
              <a:t>.</a:t>
            </a:r>
            <a:endParaRPr lang="en-IN" dirty="0"/>
          </a:p>
          <a:p>
            <a:endParaRPr lang="en-IN" dirty="0"/>
          </a:p>
          <a:p>
            <a:endParaRPr lang="en-US" dirty="0"/>
          </a:p>
          <a:p>
            <a:endParaRPr lang="en-IN" dirty="0"/>
          </a:p>
          <a:p>
            <a:endParaRPr lang="en-IN" dirty="0"/>
          </a:p>
        </p:txBody>
      </p:sp>
      <p:pic>
        <p:nvPicPr>
          <p:cNvPr id="4" name="Google Shape;146;p60" descr="360DigiTMG Reviews - 52 Reviews of 360digitmg.com | Sitejabber">
            <a:extLst>
              <a:ext uri="{FF2B5EF4-FFF2-40B4-BE49-F238E27FC236}">
                <a16:creationId xmlns:a16="http://schemas.microsoft.com/office/drawing/2014/main" id="{7D27CB0A-1FC5-9EF2-9469-649420691965}"/>
              </a:ext>
            </a:extLst>
          </p:cNvPr>
          <p:cNvPicPr preferRelativeResize="0"/>
          <p:nvPr/>
        </p:nvPicPr>
        <p:blipFill rotWithShape="1">
          <a:blip r:embed="rId2">
            <a:alphaModFix/>
          </a:blip>
          <a:srcRect/>
          <a:stretch/>
        </p:blipFill>
        <p:spPr>
          <a:xfrm>
            <a:off x="9723552" y="5952931"/>
            <a:ext cx="2277039" cy="808338"/>
          </a:xfrm>
          <a:prstGeom prst="rect">
            <a:avLst/>
          </a:prstGeom>
          <a:noFill/>
          <a:ln>
            <a:noFill/>
          </a:ln>
        </p:spPr>
      </p:pic>
    </p:spTree>
    <p:extLst>
      <p:ext uri="{BB962C8B-B14F-4D97-AF65-F5344CB8AC3E}">
        <p14:creationId xmlns:p14="http://schemas.microsoft.com/office/powerpoint/2010/main" val="1803141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31493-C5DD-D5BB-95AC-A48882A801FA}"/>
              </a:ext>
            </a:extLst>
          </p:cNvPr>
          <p:cNvSpPr>
            <a:spLocks noGrp="1"/>
          </p:cNvSpPr>
          <p:nvPr>
            <p:ph type="title"/>
          </p:nvPr>
        </p:nvSpPr>
        <p:spPr>
          <a:solidFill>
            <a:schemeClr val="bg1">
              <a:lumMod val="85000"/>
            </a:schemeClr>
          </a:solidFill>
        </p:spPr>
        <p:txBody>
          <a:bodyPr/>
          <a:lstStyle/>
          <a:p>
            <a:r>
              <a:rPr lang="en-IN" dirty="0"/>
              <a:t>			Project Architecture</a:t>
            </a:r>
          </a:p>
        </p:txBody>
      </p:sp>
      <p:pic>
        <p:nvPicPr>
          <p:cNvPr id="7" name="Content Placeholder 6">
            <a:extLst>
              <a:ext uri="{FF2B5EF4-FFF2-40B4-BE49-F238E27FC236}">
                <a16:creationId xmlns:a16="http://schemas.microsoft.com/office/drawing/2014/main" id="{406F3216-708C-0911-A335-74B2860E03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1884" y="1799303"/>
            <a:ext cx="9596284" cy="4377660"/>
          </a:xfrm>
        </p:spPr>
      </p:pic>
      <p:pic>
        <p:nvPicPr>
          <p:cNvPr id="8" name="Google Shape;146;p60" descr="360DigiTMG Reviews - 52 Reviews of 360digitmg.com | Sitejabber">
            <a:extLst>
              <a:ext uri="{FF2B5EF4-FFF2-40B4-BE49-F238E27FC236}">
                <a16:creationId xmlns:a16="http://schemas.microsoft.com/office/drawing/2014/main" id="{9FDD49E5-302D-9333-D47C-871D9E3C243C}"/>
              </a:ext>
            </a:extLst>
          </p:cNvPr>
          <p:cNvPicPr preferRelativeResize="0"/>
          <p:nvPr/>
        </p:nvPicPr>
        <p:blipFill rotWithShape="1">
          <a:blip r:embed="rId3">
            <a:alphaModFix/>
          </a:blip>
          <a:srcRect/>
          <a:stretch/>
        </p:blipFill>
        <p:spPr>
          <a:xfrm>
            <a:off x="9723552" y="5952931"/>
            <a:ext cx="2277039" cy="808338"/>
          </a:xfrm>
          <a:prstGeom prst="rect">
            <a:avLst/>
          </a:prstGeom>
          <a:noFill/>
          <a:ln>
            <a:noFill/>
          </a:ln>
        </p:spPr>
      </p:pic>
    </p:spTree>
    <p:extLst>
      <p:ext uri="{BB962C8B-B14F-4D97-AF65-F5344CB8AC3E}">
        <p14:creationId xmlns:p14="http://schemas.microsoft.com/office/powerpoint/2010/main" val="4147091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9F7FE-AFFB-6268-4E0F-70963A99A672}"/>
              </a:ext>
            </a:extLst>
          </p:cNvPr>
          <p:cNvSpPr>
            <a:spLocks noGrp="1"/>
          </p:cNvSpPr>
          <p:nvPr>
            <p:ph type="title"/>
          </p:nvPr>
        </p:nvSpPr>
        <p:spPr>
          <a:xfrm>
            <a:off x="838200" y="365126"/>
            <a:ext cx="10515600" cy="808338"/>
          </a:xfrm>
          <a:solidFill>
            <a:schemeClr val="bg1">
              <a:lumMod val="85000"/>
            </a:schemeClr>
          </a:solidFill>
        </p:spPr>
        <p:txBody>
          <a:bodyPr/>
          <a:lstStyle/>
          <a:p>
            <a:r>
              <a:rPr lang="en-IN" dirty="0"/>
              <a:t>Data Dictionary:</a:t>
            </a:r>
          </a:p>
        </p:txBody>
      </p:sp>
      <p:graphicFrame>
        <p:nvGraphicFramePr>
          <p:cNvPr id="4" name="Content Placeholder 3">
            <a:extLst>
              <a:ext uri="{FF2B5EF4-FFF2-40B4-BE49-F238E27FC236}">
                <a16:creationId xmlns:a16="http://schemas.microsoft.com/office/drawing/2014/main" id="{D4EB0D85-F97D-AF8F-72AE-382CAE52C5E0}"/>
              </a:ext>
            </a:extLst>
          </p:cNvPr>
          <p:cNvGraphicFramePr>
            <a:graphicFrameLocks noGrp="1"/>
          </p:cNvGraphicFramePr>
          <p:nvPr>
            <p:ph idx="1"/>
            <p:extLst>
              <p:ext uri="{D42A27DB-BD31-4B8C-83A1-F6EECF244321}">
                <p14:modId xmlns:p14="http://schemas.microsoft.com/office/powerpoint/2010/main" val="2144415369"/>
              </p:ext>
            </p:extLst>
          </p:nvPr>
        </p:nvGraphicFramePr>
        <p:xfrm>
          <a:off x="1042219" y="1494503"/>
          <a:ext cx="9586453" cy="4458420"/>
        </p:xfrm>
        <a:graphic>
          <a:graphicData uri="http://schemas.openxmlformats.org/drawingml/2006/table">
            <a:tbl>
              <a:tblPr/>
              <a:tblGrid>
                <a:gridCol w="2290989">
                  <a:extLst>
                    <a:ext uri="{9D8B030D-6E8A-4147-A177-3AD203B41FA5}">
                      <a16:colId xmlns:a16="http://schemas.microsoft.com/office/drawing/2014/main" val="1515026573"/>
                    </a:ext>
                  </a:extLst>
                </a:gridCol>
                <a:gridCol w="1624520">
                  <a:extLst>
                    <a:ext uri="{9D8B030D-6E8A-4147-A177-3AD203B41FA5}">
                      <a16:colId xmlns:a16="http://schemas.microsoft.com/office/drawing/2014/main" val="3404430815"/>
                    </a:ext>
                  </a:extLst>
                </a:gridCol>
                <a:gridCol w="1624520">
                  <a:extLst>
                    <a:ext uri="{9D8B030D-6E8A-4147-A177-3AD203B41FA5}">
                      <a16:colId xmlns:a16="http://schemas.microsoft.com/office/drawing/2014/main" val="3398770972"/>
                    </a:ext>
                  </a:extLst>
                </a:gridCol>
                <a:gridCol w="2023212">
                  <a:extLst>
                    <a:ext uri="{9D8B030D-6E8A-4147-A177-3AD203B41FA5}">
                      <a16:colId xmlns:a16="http://schemas.microsoft.com/office/drawing/2014/main" val="629728965"/>
                    </a:ext>
                  </a:extLst>
                </a:gridCol>
                <a:gridCol w="2023212">
                  <a:extLst>
                    <a:ext uri="{9D8B030D-6E8A-4147-A177-3AD203B41FA5}">
                      <a16:colId xmlns:a16="http://schemas.microsoft.com/office/drawing/2014/main" val="613859288"/>
                    </a:ext>
                  </a:extLst>
                </a:gridCol>
              </a:tblGrid>
              <a:tr h="262260">
                <a:tc>
                  <a:txBody>
                    <a:bodyPr/>
                    <a:lstStyle/>
                    <a:p>
                      <a:pPr algn="l" fontAlgn="b"/>
                      <a:r>
                        <a:rPr lang="en-IN" sz="1000" b="1" i="0" u="none" strike="noStrike">
                          <a:solidFill>
                            <a:srgbClr val="000000"/>
                          </a:solidFill>
                          <a:effectLst/>
                          <a:latin typeface="Arial" panose="020B0604020202020204" pitchFamily="34" charset="0"/>
                        </a:rPr>
                        <a:t>VARIABLE NAME</a:t>
                      </a:r>
                    </a:p>
                  </a:txBody>
                  <a:tcPr marL="7620" marR="7620" marT="7620" marB="0" anchor="b">
                    <a:lnL>
                      <a:noFill/>
                    </a:lnL>
                    <a:lnR>
                      <a:noFill/>
                    </a:lnR>
                    <a:lnT>
                      <a:noFill/>
                    </a:lnT>
                    <a:lnB>
                      <a:noFill/>
                    </a:lnB>
                    <a:noFill/>
                  </a:tcPr>
                </a:tc>
                <a:tc gridSpan="2">
                  <a:txBody>
                    <a:bodyPr/>
                    <a:lstStyle/>
                    <a:p>
                      <a:pPr algn="l" fontAlgn="b"/>
                      <a:r>
                        <a:rPr lang="en-IN" sz="1000" b="1" i="0" u="none" strike="noStrike">
                          <a:solidFill>
                            <a:srgbClr val="000000"/>
                          </a:solidFill>
                          <a:effectLst/>
                          <a:latin typeface="Arial" panose="020B0604020202020204" pitchFamily="34" charset="0"/>
                        </a:rPr>
                        <a:t>VARIABLE DESCRIPTION</a:t>
                      </a:r>
                    </a:p>
                  </a:txBody>
                  <a:tcPr marL="7620" marR="7620" marT="7620" marB="0" anchor="b">
                    <a:lnL>
                      <a:noFill/>
                    </a:lnL>
                    <a:lnR>
                      <a:noFill/>
                    </a:lnR>
                    <a:lnT>
                      <a:noFill/>
                    </a:lnT>
                    <a:lnB>
                      <a:noFill/>
                    </a:lnB>
                    <a:noFill/>
                  </a:tcPr>
                </a:tc>
                <a:tc hMerge="1">
                  <a:txBody>
                    <a:bodyPr/>
                    <a:lstStyle/>
                    <a:p>
                      <a:endParaRPr lang="en-IN"/>
                    </a:p>
                  </a:txBody>
                  <a:tcPr/>
                </a:tc>
                <a:tc>
                  <a:txBody>
                    <a:bodyPr/>
                    <a:lstStyle/>
                    <a:p>
                      <a:pPr algn="l" fontAlgn="b"/>
                      <a:endParaRPr lang="en-IN" sz="1000" b="1" i="0" u="none" strike="noStrike">
                        <a:solidFill>
                          <a:srgbClr val="000000"/>
                        </a:solidFill>
                        <a:effectLst/>
                        <a:latin typeface="Arial" panose="020B0604020202020204" pitchFamily="34" charset="0"/>
                      </a:endParaRPr>
                    </a:p>
                  </a:txBody>
                  <a:tcPr marL="7620" marR="7620" marT="7620" marB="0" anchor="b">
                    <a:lnL>
                      <a:noFill/>
                    </a:lnL>
                    <a:lnR>
                      <a:noFill/>
                    </a:lnR>
                    <a:lnT>
                      <a:noFill/>
                    </a:lnT>
                    <a:lnB>
                      <a:noFill/>
                    </a:lnB>
                    <a:noFill/>
                  </a:tcPr>
                </a:tc>
                <a:tc>
                  <a:txBody>
                    <a:bodyPr/>
                    <a:lstStyle/>
                    <a:p>
                      <a:pPr algn="l" fontAlgn="b"/>
                      <a:endParaRPr lang="en-IN" sz="1000" b="1" i="0" u="none" strike="noStrike">
                        <a:solidFill>
                          <a:srgbClr val="000000"/>
                        </a:solidFill>
                        <a:effectLst/>
                        <a:latin typeface="Arial" panose="020B0604020202020204" pitchFamily="34" charset="0"/>
                      </a:endParaRPr>
                    </a:p>
                  </a:txBody>
                  <a:tcPr marL="7620" marR="7620" marT="7620" marB="0" anchor="b">
                    <a:lnL>
                      <a:noFill/>
                    </a:lnL>
                    <a:lnR>
                      <a:noFill/>
                    </a:lnR>
                    <a:lnT>
                      <a:noFill/>
                    </a:lnT>
                    <a:lnB>
                      <a:noFill/>
                    </a:lnB>
                    <a:noFill/>
                  </a:tcPr>
                </a:tc>
                <a:extLst>
                  <a:ext uri="{0D108BD9-81ED-4DB2-BD59-A6C34878D82A}">
                    <a16:rowId xmlns:a16="http://schemas.microsoft.com/office/drawing/2014/main" val="984830971"/>
                  </a:ext>
                </a:extLst>
              </a:tr>
              <a:tr h="262260">
                <a:tc>
                  <a:txBody>
                    <a:bodyPr/>
                    <a:lstStyle/>
                    <a:p>
                      <a:pPr algn="l" fontAlgn="b"/>
                      <a:r>
                        <a:rPr lang="en-IN" sz="1000" b="0" i="0" u="none" strike="noStrike">
                          <a:solidFill>
                            <a:srgbClr val="000000"/>
                          </a:solidFill>
                          <a:effectLst/>
                          <a:latin typeface="Arial" panose="020B0604020202020204" pitchFamily="34" charset="0"/>
                        </a:rPr>
                        <a:t>Typeofsales</a:t>
                      </a:r>
                    </a:p>
                  </a:txBody>
                  <a:tcPr marL="7620" marR="7620" marT="7620" marB="0" anchor="b">
                    <a:lnL>
                      <a:noFill/>
                    </a:lnL>
                    <a:lnR>
                      <a:noFill/>
                    </a:lnR>
                    <a:lnT>
                      <a:noFill/>
                    </a:lnT>
                    <a:lnB>
                      <a:noFill/>
                    </a:lnB>
                    <a:noFill/>
                  </a:tcPr>
                </a:tc>
                <a:tc gridSpan="4">
                  <a:txBody>
                    <a:bodyPr/>
                    <a:lstStyle/>
                    <a:p>
                      <a:pPr algn="l" fontAlgn="b"/>
                      <a:r>
                        <a:rPr lang="en-US" sz="1000" b="0" i="0" u="none" strike="noStrike">
                          <a:solidFill>
                            <a:srgbClr val="000000"/>
                          </a:solidFill>
                          <a:effectLst/>
                          <a:latin typeface="Arial" panose="020B0604020202020204" pitchFamily="34" charset="0"/>
                        </a:rPr>
                        <a:t>Type of sale of the drug. Either the drug is sold or returned.</a:t>
                      </a:r>
                    </a:p>
                  </a:txBody>
                  <a:tcPr marL="7620" marR="7620" marT="7620" marB="0" anchor="b">
                    <a:lnL>
                      <a:noFill/>
                    </a:lnL>
                    <a:lnR>
                      <a:noFill/>
                    </a:lnR>
                    <a:lnT>
                      <a:noFill/>
                    </a:lnT>
                    <a:lnB>
                      <a:noFill/>
                    </a:lnB>
                    <a:noFill/>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376428218"/>
                  </a:ext>
                </a:extLst>
              </a:tr>
              <a:tr h="262260">
                <a:tc>
                  <a:txBody>
                    <a:bodyPr/>
                    <a:lstStyle/>
                    <a:p>
                      <a:pPr algn="l" fontAlgn="b"/>
                      <a:r>
                        <a:rPr lang="en-IN" sz="1000" b="0" i="0" u="none" strike="noStrike">
                          <a:solidFill>
                            <a:srgbClr val="000000"/>
                          </a:solidFill>
                          <a:effectLst/>
                          <a:latin typeface="Arial" panose="020B0604020202020204" pitchFamily="34" charset="0"/>
                        </a:rPr>
                        <a:t>Patient_ID</a:t>
                      </a:r>
                    </a:p>
                  </a:txBody>
                  <a:tcPr marL="7620" marR="7620" marT="7620" marB="0" anchor="b">
                    <a:lnL>
                      <a:noFill/>
                    </a:lnL>
                    <a:lnR>
                      <a:noFill/>
                    </a:lnR>
                    <a:lnT>
                      <a:noFill/>
                    </a:lnT>
                    <a:lnB>
                      <a:noFill/>
                    </a:lnB>
                    <a:noFill/>
                  </a:tcPr>
                </a:tc>
                <a:tc>
                  <a:txBody>
                    <a:bodyPr/>
                    <a:lstStyle/>
                    <a:p>
                      <a:pPr algn="l" fontAlgn="b"/>
                      <a:r>
                        <a:rPr lang="en-IN" sz="1000" b="0" i="0" u="none" strike="noStrike">
                          <a:solidFill>
                            <a:srgbClr val="000000"/>
                          </a:solidFill>
                          <a:effectLst/>
                          <a:latin typeface="Arial" panose="020B0604020202020204" pitchFamily="34" charset="0"/>
                        </a:rPr>
                        <a:t>ID of a patient</a:t>
                      </a:r>
                    </a:p>
                  </a:txBody>
                  <a:tcPr marL="7620" marR="7620" marT="762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lnL>
                      <a:noFill/>
                    </a:lnL>
                    <a:lnR>
                      <a:noFill/>
                    </a:lnR>
                    <a:lnT>
                      <a:noFill/>
                    </a:lnT>
                    <a:lnB>
                      <a:noFill/>
                    </a:lnB>
                    <a:noFill/>
                  </a:tcPr>
                </a:tc>
                <a:extLst>
                  <a:ext uri="{0D108BD9-81ED-4DB2-BD59-A6C34878D82A}">
                    <a16:rowId xmlns:a16="http://schemas.microsoft.com/office/drawing/2014/main" val="4170280384"/>
                  </a:ext>
                </a:extLst>
              </a:tr>
              <a:tr h="262260">
                <a:tc>
                  <a:txBody>
                    <a:bodyPr/>
                    <a:lstStyle/>
                    <a:p>
                      <a:pPr algn="l" fontAlgn="b"/>
                      <a:r>
                        <a:rPr lang="en-IN" sz="1000" b="0" i="0" u="none" strike="noStrike">
                          <a:solidFill>
                            <a:srgbClr val="000000"/>
                          </a:solidFill>
                          <a:effectLst/>
                          <a:latin typeface="Arial" panose="020B0604020202020204" pitchFamily="34" charset="0"/>
                        </a:rPr>
                        <a:t>Specialisation</a:t>
                      </a:r>
                    </a:p>
                  </a:txBody>
                  <a:tcPr marL="7620" marR="7620" marT="7620" marB="0" anchor="b">
                    <a:lnL>
                      <a:noFill/>
                    </a:lnL>
                    <a:lnR>
                      <a:noFill/>
                    </a:lnR>
                    <a:lnT>
                      <a:noFill/>
                    </a:lnT>
                    <a:lnB>
                      <a:noFill/>
                    </a:lnB>
                    <a:noFill/>
                  </a:tcPr>
                </a:tc>
                <a:tc gridSpan="3">
                  <a:txBody>
                    <a:bodyPr/>
                    <a:lstStyle/>
                    <a:p>
                      <a:pPr algn="l" fontAlgn="b"/>
                      <a:r>
                        <a:rPr lang="en-US" sz="1000" b="0" i="0" u="none" strike="noStrike">
                          <a:solidFill>
                            <a:srgbClr val="000000"/>
                          </a:solidFill>
                          <a:effectLst/>
                          <a:latin typeface="Arial" panose="020B0604020202020204" pitchFamily="34" charset="0"/>
                        </a:rPr>
                        <a:t>Name of Specialisation (eg. Cardiology)</a:t>
                      </a:r>
                    </a:p>
                  </a:txBody>
                  <a:tcPr marL="7620" marR="7620" marT="7620" marB="0" anchor="b">
                    <a:lnL>
                      <a:noFill/>
                    </a:lnL>
                    <a:lnR>
                      <a:noFill/>
                    </a:lnR>
                    <a:lnT>
                      <a:noFill/>
                    </a:lnT>
                    <a:lnB>
                      <a:noFill/>
                    </a:lnB>
                    <a:noFill/>
                  </a:tcPr>
                </a:tc>
                <a:tc hMerge="1">
                  <a:txBody>
                    <a:bodyPr/>
                    <a:lstStyle/>
                    <a:p>
                      <a:endParaRPr lang="en-IN"/>
                    </a:p>
                  </a:txBody>
                  <a:tcPr/>
                </a:tc>
                <a:tc hMerge="1">
                  <a:txBody>
                    <a:bodyPr/>
                    <a:lstStyle/>
                    <a:p>
                      <a:endParaRPr lang="en-IN"/>
                    </a:p>
                  </a:txBody>
                  <a:tcPr/>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lnL>
                      <a:noFill/>
                    </a:lnL>
                    <a:lnR>
                      <a:noFill/>
                    </a:lnR>
                    <a:lnT>
                      <a:noFill/>
                    </a:lnT>
                    <a:lnB>
                      <a:noFill/>
                    </a:lnB>
                    <a:noFill/>
                  </a:tcPr>
                </a:tc>
                <a:extLst>
                  <a:ext uri="{0D108BD9-81ED-4DB2-BD59-A6C34878D82A}">
                    <a16:rowId xmlns:a16="http://schemas.microsoft.com/office/drawing/2014/main" val="3240527499"/>
                  </a:ext>
                </a:extLst>
              </a:tr>
              <a:tr h="262260">
                <a:tc>
                  <a:txBody>
                    <a:bodyPr/>
                    <a:lstStyle/>
                    <a:p>
                      <a:pPr algn="l" fontAlgn="b"/>
                      <a:r>
                        <a:rPr lang="en-IN" sz="1000" b="0" i="0" u="none" strike="noStrike">
                          <a:solidFill>
                            <a:srgbClr val="000000"/>
                          </a:solidFill>
                          <a:effectLst/>
                          <a:latin typeface="Arial" panose="020B0604020202020204" pitchFamily="34" charset="0"/>
                        </a:rPr>
                        <a:t>Dept</a:t>
                      </a:r>
                    </a:p>
                  </a:txBody>
                  <a:tcPr marL="7620" marR="7620" marT="7620" marB="0" anchor="b">
                    <a:lnL>
                      <a:noFill/>
                    </a:lnL>
                    <a:lnR>
                      <a:noFill/>
                    </a:lnR>
                    <a:lnT>
                      <a:noFill/>
                    </a:lnT>
                    <a:lnB>
                      <a:noFill/>
                    </a:lnB>
                    <a:noFill/>
                  </a:tcPr>
                </a:tc>
                <a:tc gridSpan="3">
                  <a:txBody>
                    <a:bodyPr/>
                    <a:lstStyle/>
                    <a:p>
                      <a:pPr algn="l" fontAlgn="b"/>
                      <a:r>
                        <a:rPr lang="en-US" sz="1000" b="0" i="0" u="none" strike="noStrike">
                          <a:solidFill>
                            <a:srgbClr val="000000"/>
                          </a:solidFill>
                          <a:effectLst/>
                          <a:latin typeface="Arial" panose="020B0604020202020204" pitchFamily="34" charset="0"/>
                        </a:rPr>
                        <a:t>Pharmacy, the formulation is related with.</a:t>
                      </a:r>
                    </a:p>
                  </a:txBody>
                  <a:tcPr marL="7620" marR="7620" marT="7620" marB="0" anchor="b">
                    <a:lnL>
                      <a:noFill/>
                    </a:lnL>
                    <a:lnR>
                      <a:noFill/>
                    </a:lnR>
                    <a:lnT>
                      <a:noFill/>
                    </a:lnT>
                    <a:lnB>
                      <a:noFill/>
                    </a:lnB>
                    <a:noFill/>
                  </a:tcPr>
                </a:tc>
                <a:tc hMerge="1">
                  <a:txBody>
                    <a:bodyPr/>
                    <a:lstStyle/>
                    <a:p>
                      <a:endParaRPr lang="en-IN"/>
                    </a:p>
                  </a:txBody>
                  <a:tcPr/>
                </a:tc>
                <a:tc hMerge="1">
                  <a:txBody>
                    <a:bodyPr/>
                    <a:lstStyle/>
                    <a:p>
                      <a:endParaRPr lang="en-IN"/>
                    </a:p>
                  </a:txBody>
                  <a:tcPr/>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lnL>
                      <a:noFill/>
                    </a:lnL>
                    <a:lnR>
                      <a:noFill/>
                    </a:lnR>
                    <a:lnT>
                      <a:noFill/>
                    </a:lnT>
                    <a:lnB>
                      <a:noFill/>
                    </a:lnB>
                    <a:noFill/>
                  </a:tcPr>
                </a:tc>
                <a:extLst>
                  <a:ext uri="{0D108BD9-81ED-4DB2-BD59-A6C34878D82A}">
                    <a16:rowId xmlns:a16="http://schemas.microsoft.com/office/drawing/2014/main" val="4280698351"/>
                  </a:ext>
                </a:extLst>
              </a:tr>
              <a:tr h="262260">
                <a:tc>
                  <a:txBody>
                    <a:bodyPr/>
                    <a:lstStyle/>
                    <a:p>
                      <a:pPr algn="l" fontAlgn="b"/>
                      <a:r>
                        <a:rPr lang="en-IN" sz="1000" b="0" i="0" u="none" strike="noStrike">
                          <a:solidFill>
                            <a:srgbClr val="000000"/>
                          </a:solidFill>
                          <a:effectLst/>
                          <a:latin typeface="Arial" panose="020B0604020202020204" pitchFamily="34" charset="0"/>
                        </a:rPr>
                        <a:t>Dateofbill</a:t>
                      </a:r>
                    </a:p>
                  </a:txBody>
                  <a:tcPr marL="7620" marR="7620" marT="7620" marB="0" anchor="b">
                    <a:lnL>
                      <a:noFill/>
                    </a:lnL>
                    <a:lnR>
                      <a:noFill/>
                    </a:lnR>
                    <a:lnT>
                      <a:noFill/>
                    </a:lnT>
                    <a:lnB>
                      <a:noFill/>
                    </a:lnB>
                    <a:noFill/>
                  </a:tcPr>
                </a:tc>
                <a:tc gridSpan="2">
                  <a:txBody>
                    <a:bodyPr/>
                    <a:lstStyle/>
                    <a:p>
                      <a:pPr algn="l" fontAlgn="b"/>
                      <a:r>
                        <a:rPr lang="en-US" sz="1000" b="0" i="0" u="none" strike="noStrike">
                          <a:solidFill>
                            <a:srgbClr val="000000"/>
                          </a:solidFill>
                          <a:effectLst/>
                          <a:latin typeface="Arial" panose="020B0604020202020204" pitchFamily="34" charset="0"/>
                        </a:rPr>
                        <a:t>Date of purchase of medicine</a:t>
                      </a:r>
                    </a:p>
                  </a:txBody>
                  <a:tcPr marL="7620" marR="7620" marT="7620" marB="0" anchor="b">
                    <a:lnL>
                      <a:noFill/>
                    </a:lnL>
                    <a:lnR>
                      <a:noFill/>
                    </a:lnR>
                    <a:lnT>
                      <a:noFill/>
                    </a:lnT>
                    <a:lnB>
                      <a:noFill/>
                    </a:lnB>
                    <a:noFill/>
                  </a:tcPr>
                </a:tc>
                <a:tc hMerge="1">
                  <a:txBody>
                    <a:bodyPr/>
                    <a:lstStyle/>
                    <a:p>
                      <a:endParaRPr lang="en-IN"/>
                    </a:p>
                  </a:txBody>
                  <a:tcPr/>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lnL>
                      <a:noFill/>
                    </a:lnL>
                    <a:lnR>
                      <a:noFill/>
                    </a:lnR>
                    <a:lnT>
                      <a:noFill/>
                    </a:lnT>
                    <a:lnB>
                      <a:noFill/>
                    </a:lnB>
                    <a:noFill/>
                  </a:tcPr>
                </a:tc>
                <a:extLst>
                  <a:ext uri="{0D108BD9-81ED-4DB2-BD59-A6C34878D82A}">
                    <a16:rowId xmlns:a16="http://schemas.microsoft.com/office/drawing/2014/main" val="4165543630"/>
                  </a:ext>
                </a:extLst>
              </a:tr>
              <a:tr h="262260">
                <a:tc>
                  <a:txBody>
                    <a:bodyPr/>
                    <a:lstStyle/>
                    <a:p>
                      <a:pPr algn="l" fontAlgn="b"/>
                      <a:r>
                        <a:rPr lang="en-IN" sz="1000" b="0" i="0" u="none" strike="noStrike">
                          <a:solidFill>
                            <a:srgbClr val="000000"/>
                          </a:solidFill>
                          <a:effectLst/>
                          <a:latin typeface="Arial" panose="020B0604020202020204" pitchFamily="34" charset="0"/>
                        </a:rPr>
                        <a:t>Quantity</a:t>
                      </a:r>
                    </a:p>
                  </a:txBody>
                  <a:tcPr marL="7620" marR="7620" marT="7620" marB="0" anchor="b">
                    <a:lnL>
                      <a:noFill/>
                    </a:lnL>
                    <a:lnR>
                      <a:noFill/>
                    </a:lnR>
                    <a:lnT>
                      <a:noFill/>
                    </a:lnT>
                    <a:lnB>
                      <a:noFill/>
                    </a:lnB>
                    <a:noFill/>
                  </a:tcPr>
                </a:tc>
                <a:tc gridSpan="2">
                  <a:txBody>
                    <a:bodyPr/>
                    <a:lstStyle/>
                    <a:p>
                      <a:pPr algn="l" fontAlgn="b"/>
                      <a:r>
                        <a:rPr lang="en-IN" sz="1000" b="0" i="0" u="none" strike="noStrike">
                          <a:solidFill>
                            <a:srgbClr val="000000"/>
                          </a:solidFill>
                          <a:effectLst/>
                          <a:latin typeface="Arial" panose="020B0604020202020204" pitchFamily="34" charset="0"/>
                        </a:rPr>
                        <a:t>Quantity of the drug</a:t>
                      </a:r>
                    </a:p>
                  </a:txBody>
                  <a:tcPr marL="7620" marR="7620" marT="7620" marB="0" anchor="b">
                    <a:lnL>
                      <a:noFill/>
                    </a:lnL>
                    <a:lnR>
                      <a:noFill/>
                    </a:lnR>
                    <a:lnT>
                      <a:noFill/>
                    </a:lnT>
                    <a:lnB>
                      <a:noFill/>
                    </a:lnB>
                    <a:noFill/>
                  </a:tcPr>
                </a:tc>
                <a:tc hMerge="1">
                  <a:txBody>
                    <a:bodyPr/>
                    <a:lstStyle/>
                    <a:p>
                      <a:endParaRPr lang="en-IN"/>
                    </a:p>
                  </a:txBody>
                  <a:tcPr/>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lnL>
                      <a:noFill/>
                    </a:lnL>
                    <a:lnR>
                      <a:noFill/>
                    </a:lnR>
                    <a:lnT>
                      <a:noFill/>
                    </a:lnT>
                    <a:lnB>
                      <a:noFill/>
                    </a:lnB>
                    <a:noFill/>
                  </a:tcPr>
                </a:tc>
                <a:extLst>
                  <a:ext uri="{0D108BD9-81ED-4DB2-BD59-A6C34878D82A}">
                    <a16:rowId xmlns:a16="http://schemas.microsoft.com/office/drawing/2014/main" val="4200752553"/>
                  </a:ext>
                </a:extLst>
              </a:tr>
              <a:tr h="262260">
                <a:tc>
                  <a:txBody>
                    <a:bodyPr/>
                    <a:lstStyle/>
                    <a:p>
                      <a:pPr algn="l" fontAlgn="b"/>
                      <a:r>
                        <a:rPr lang="en-IN" sz="1000" b="0" i="0" u="none" strike="noStrike">
                          <a:solidFill>
                            <a:srgbClr val="000000"/>
                          </a:solidFill>
                          <a:effectLst/>
                          <a:latin typeface="Arial" panose="020B0604020202020204" pitchFamily="34" charset="0"/>
                        </a:rPr>
                        <a:t>ReturnQuantity</a:t>
                      </a:r>
                    </a:p>
                  </a:txBody>
                  <a:tcPr marL="7620" marR="7620" marT="7620" marB="0" anchor="b">
                    <a:lnL>
                      <a:noFill/>
                    </a:lnL>
                    <a:lnR>
                      <a:noFill/>
                    </a:lnR>
                    <a:lnT>
                      <a:noFill/>
                    </a:lnT>
                    <a:lnB>
                      <a:noFill/>
                    </a:lnB>
                    <a:noFill/>
                  </a:tcPr>
                </a:tc>
                <a:tc gridSpan="4">
                  <a:txBody>
                    <a:bodyPr/>
                    <a:lstStyle/>
                    <a:p>
                      <a:pPr algn="l" fontAlgn="b"/>
                      <a:r>
                        <a:rPr lang="en-US" sz="1000" b="0" i="0" u="none" strike="noStrike">
                          <a:solidFill>
                            <a:srgbClr val="000000"/>
                          </a:solidFill>
                          <a:effectLst/>
                          <a:latin typeface="Arial" panose="020B0604020202020204" pitchFamily="34" charset="0"/>
                        </a:rPr>
                        <a:t>Quantity of drug returned by patient to the pharmacy</a:t>
                      </a:r>
                    </a:p>
                  </a:txBody>
                  <a:tcPr marL="7620" marR="7620" marT="7620" marB="0" anchor="b">
                    <a:lnL>
                      <a:noFill/>
                    </a:lnL>
                    <a:lnR>
                      <a:noFill/>
                    </a:lnR>
                    <a:lnT>
                      <a:noFill/>
                    </a:lnT>
                    <a:lnB>
                      <a:noFill/>
                    </a:lnB>
                    <a:noFill/>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528491108"/>
                  </a:ext>
                </a:extLst>
              </a:tr>
              <a:tr h="262260">
                <a:tc>
                  <a:txBody>
                    <a:bodyPr/>
                    <a:lstStyle/>
                    <a:p>
                      <a:pPr algn="l" fontAlgn="b"/>
                      <a:r>
                        <a:rPr lang="en-IN" sz="1000" b="0" i="0" u="none" strike="noStrike">
                          <a:solidFill>
                            <a:srgbClr val="000000"/>
                          </a:solidFill>
                          <a:effectLst/>
                          <a:latin typeface="Arial" panose="020B0604020202020204" pitchFamily="34" charset="0"/>
                        </a:rPr>
                        <a:t>Final_Cost</a:t>
                      </a:r>
                    </a:p>
                  </a:txBody>
                  <a:tcPr marL="7620" marR="7620" marT="7620" marB="0" anchor="b">
                    <a:lnL>
                      <a:noFill/>
                    </a:lnL>
                    <a:lnR>
                      <a:noFill/>
                    </a:lnR>
                    <a:lnT>
                      <a:noFill/>
                    </a:lnT>
                    <a:lnB>
                      <a:noFill/>
                    </a:lnB>
                    <a:noFill/>
                  </a:tcPr>
                </a:tc>
                <a:tc gridSpan="3">
                  <a:txBody>
                    <a:bodyPr/>
                    <a:lstStyle/>
                    <a:p>
                      <a:pPr algn="l" fontAlgn="b"/>
                      <a:r>
                        <a:rPr lang="en-US" sz="1000" b="0" i="0" u="none" strike="noStrike">
                          <a:solidFill>
                            <a:srgbClr val="000000"/>
                          </a:solidFill>
                          <a:effectLst/>
                          <a:latin typeface="Arial" panose="020B0604020202020204" pitchFamily="34" charset="0"/>
                        </a:rPr>
                        <a:t>Final Cost of the drug (Quantity included)</a:t>
                      </a:r>
                    </a:p>
                  </a:txBody>
                  <a:tcPr marL="7620" marR="7620" marT="7620" marB="0" anchor="b">
                    <a:lnL>
                      <a:noFill/>
                    </a:lnL>
                    <a:lnR>
                      <a:noFill/>
                    </a:lnR>
                    <a:lnT>
                      <a:noFill/>
                    </a:lnT>
                    <a:lnB>
                      <a:noFill/>
                    </a:lnB>
                    <a:noFill/>
                  </a:tcPr>
                </a:tc>
                <a:tc hMerge="1">
                  <a:txBody>
                    <a:bodyPr/>
                    <a:lstStyle/>
                    <a:p>
                      <a:endParaRPr lang="en-IN"/>
                    </a:p>
                  </a:txBody>
                  <a:tcPr/>
                </a:tc>
                <a:tc hMerge="1">
                  <a:txBody>
                    <a:bodyPr/>
                    <a:lstStyle/>
                    <a:p>
                      <a:endParaRPr lang="en-IN"/>
                    </a:p>
                  </a:txBody>
                  <a:tcPr/>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lnL>
                      <a:noFill/>
                    </a:lnL>
                    <a:lnR>
                      <a:noFill/>
                    </a:lnR>
                    <a:lnT>
                      <a:noFill/>
                    </a:lnT>
                    <a:lnB>
                      <a:noFill/>
                    </a:lnB>
                    <a:noFill/>
                  </a:tcPr>
                </a:tc>
                <a:extLst>
                  <a:ext uri="{0D108BD9-81ED-4DB2-BD59-A6C34878D82A}">
                    <a16:rowId xmlns:a16="http://schemas.microsoft.com/office/drawing/2014/main" val="3778268192"/>
                  </a:ext>
                </a:extLst>
              </a:tr>
              <a:tr h="262260">
                <a:tc>
                  <a:txBody>
                    <a:bodyPr/>
                    <a:lstStyle/>
                    <a:p>
                      <a:pPr algn="l" fontAlgn="b"/>
                      <a:r>
                        <a:rPr lang="en-IN" sz="1000" b="0" i="0" u="none" strike="noStrike">
                          <a:solidFill>
                            <a:srgbClr val="000000"/>
                          </a:solidFill>
                          <a:effectLst/>
                          <a:latin typeface="Arial" panose="020B0604020202020204" pitchFamily="34" charset="0"/>
                        </a:rPr>
                        <a:t>Final_Sales</a:t>
                      </a:r>
                    </a:p>
                  </a:txBody>
                  <a:tcPr marL="7620" marR="7620" marT="7620" marB="0" anchor="b">
                    <a:lnL>
                      <a:noFill/>
                    </a:lnL>
                    <a:lnR>
                      <a:noFill/>
                    </a:lnR>
                    <a:lnT>
                      <a:noFill/>
                    </a:lnT>
                    <a:lnB>
                      <a:noFill/>
                    </a:lnB>
                    <a:noFill/>
                  </a:tcPr>
                </a:tc>
                <a:tc gridSpan="2">
                  <a:txBody>
                    <a:bodyPr/>
                    <a:lstStyle/>
                    <a:p>
                      <a:pPr algn="l" fontAlgn="b"/>
                      <a:r>
                        <a:rPr lang="en-IN" sz="1000" b="0" i="0" u="none" strike="noStrike">
                          <a:solidFill>
                            <a:srgbClr val="000000"/>
                          </a:solidFill>
                          <a:effectLst/>
                          <a:latin typeface="Arial" panose="020B0604020202020204" pitchFamily="34" charset="0"/>
                        </a:rPr>
                        <a:t>Final sales of drug</a:t>
                      </a:r>
                    </a:p>
                  </a:txBody>
                  <a:tcPr marL="7620" marR="7620" marT="7620" marB="0" anchor="b">
                    <a:lnL>
                      <a:noFill/>
                    </a:lnL>
                    <a:lnR>
                      <a:noFill/>
                    </a:lnR>
                    <a:lnT>
                      <a:noFill/>
                    </a:lnT>
                    <a:lnB>
                      <a:noFill/>
                    </a:lnB>
                    <a:noFill/>
                  </a:tcPr>
                </a:tc>
                <a:tc hMerge="1">
                  <a:txBody>
                    <a:bodyPr/>
                    <a:lstStyle/>
                    <a:p>
                      <a:endParaRPr lang="en-IN"/>
                    </a:p>
                  </a:txBody>
                  <a:tcPr/>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lnL>
                      <a:noFill/>
                    </a:lnL>
                    <a:lnR>
                      <a:noFill/>
                    </a:lnR>
                    <a:lnT>
                      <a:noFill/>
                    </a:lnT>
                    <a:lnB>
                      <a:noFill/>
                    </a:lnB>
                    <a:noFill/>
                  </a:tcPr>
                </a:tc>
                <a:extLst>
                  <a:ext uri="{0D108BD9-81ED-4DB2-BD59-A6C34878D82A}">
                    <a16:rowId xmlns:a16="http://schemas.microsoft.com/office/drawing/2014/main" val="1285990592"/>
                  </a:ext>
                </a:extLst>
              </a:tr>
              <a:tr h="262260">
                <a:tc>
                  <a:txBody>
                    <a:bodyPr/>
                    <a:lstStyle/>
                    <a:p>
                      <a:pPr algn="l" fontAlgn="b"/>
                      <a:r>
                        <a:rPr lang="en-IN" sz="1000" b="0" i="0" u="none" strike="noStrike">
                          <a:solidFill>
                            <a:srgbClr val="000000"/>
                          </a:solidFill>
                          <a:effectLst/>
                          <a:latin typeface="Arial" panose="020B0604020202020204" pitchFamily="34" charset="0"/>
                        </a:rPr>
                        <a:t>RtnMRP</a:t>
                      </a:r>
                    </a:p>
                  </a:txBody>
                  <a:tcPr marL="7620" marR="7620" marT="7620" marB="0" anchor="b">
                    <a:lnL>
                      <a:noFill/>
                    </a:lnL>
                    <a:lnR>
                      <a:noFill/>
                    </a:lnR>
                    <a:lnT>
                      <a:noFill/>
                    </a:lnT>
                    <a:lnB>
                      <a:noFill/>
                    </a:lnB>
                    <a:noFill/>
                  </a:tcPr>
                </a:tc>
                <a:tc gridSpan="3">
                  <a:txBody>
                    <a:bodyPr/>
                    <a:lstStyle/>
                    <a:p>
                      <a:pPr algn="l" fontAlgn="b"/>
                      <a:r>
                        <a:rPr lang="en-US" sz="1000" b="0" i="0" u="none" strike="noStrike">
                          <a:solidFill>
                            <a:srgbClr val="000000"/>
                          </a:solidFill>
                          <a:effectLst/>
                          <a:latin typeface="Arial" panose="020B0604020202020204" pitchFamily="34" charset="0"/>
                        </a:rPr>
                        <a:t>MRP of returned drug (Quantity included)</a:t>
                      </a:r>
                    </a:p>
                  </a:txBody>
                  <a:tcPr marL="7620" marR="7620" marT="7620" marB="0" anchor="b">
                    <a:lnL>
                      <a:noFill/>
                    </a:lnL>
                    <a:lnR>
                      <a:noFill/>
                    </a:lnR>
                    <a:lnT>
                      <a:noFill/>
                    </a:lnT>
                    <a:lnB>
                      <a:noFill/>
                    </a:lnB>
                    <a:noFill/>
                  </a:tcPr>
                </a:tc>
                <a:tc hMerge="1">
                  <a:txBody>
                    <a:bodyPr/>
                    <a:lstStyle/>
                    <a:p>
                      <a:endParaRPr lang="en-IN"/>
                    </a:p>
                  </a:txBody>
                  <a:tcPr/>
                </a:tc>
                <a:tc hMerge="1">
                  <a:txBody>
                    <a:bodyPr/>
                    <a:lstStyle/>
                    <a:p>
                      <a:endParaRPr lang="en-IN"/>
                    </a:p>
                  </a:txBody>
                  <a:tcPr/>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lnL>
                      <a:noFill/>
                    </a:lnL>
                    <a:lnR>
                      <a:noFill/>
                    </a:lnR>
                    <a:lnT>
                      <a:noFill/>
                    </a:lnT>
                    <a:lnB>
                      <a:noFill/>
                    </a:lnB>
                    <a:noFill/>
                  </a:tcPr>
                </a:tc>
                <a:extLst>
                  <a:ext uri="{0D108BD9-81ED-4DB2-BD59-A6C34878D82A}">
                    <a16:rowId xmlns:a16="http://schemas.microsoft.com/office/drawing/2014/main" val="4206507311"/>
                  </a:ext>
                </a:extLst>
              </a:tr>
              <a:tr h="262260">
                <a:tc>
                  <a:txBody>
                    <a:bodyPr/>
                    <a:lstStyle/>
                    <a:p>
                      <a:pPr algn="l" fontAlgn="b"/>
                      <a:r>
                        <a:rPr lang="en-IN" sz="1000" b="0" i="0" u="none" strike="noStrike">
                          <a:solidFill>
                            <a:srgbClr val="000000"/>
                          </a:solidFill>
                          <a:effectLst/>
                          <a:latin typeface="Arial" panose="020B0604020202020204" pitchFamily="34" charset="0"/>
                        </a:rPr>
                        <a:t>Formulation</a:t>
                      </a:r>
                    </a:p>
                  </a:txBody>
                  <a:tcPr marL="7620" marR="7620" marT="7620" marB="0" anchor="b">
                    <a:lnL>
                      <a:noFill/>
                    </a:lnL>
                    <a:lnR>
                      <a:noFill/>
                    </a:lnR>
                    <a:lnT>
                      <a:noFill/>
                    </a:lnT>
                    <a:lnB>
                      <a:noFill/>
                    </a:lnB>
                    <a:noFill/>
                  </a:tcPr>
                </a:tc>
                <a:tc gridSpan="2">
                  <a:txBody>
                    <a:bodyPr/>
                    <a:lstStyle/>
                    <a:p>
                      <a:pPr algn="l" fontAlgn="b"/>
                      <a:r>
                        <a:rPr lang="en-IN" sz="1000" b="0" i="0" u="none" strike="noStrike">
                          <a:solidFill>
                            <a:srgbClr val="000000"/>
                          </a:solidFill>
                          <a:effectLst/>
                          <a:latin typeface="Arial" panose="020B0604020202020204" pitchFamily="34" charset="0"/>
                        </a:rPr>
                        <a:t>Type of formulation</a:t>
                      </a:r>
                    </a:p>
                  </a:txBody>
                  <a:tcPr marL="7620" marR="7620" marT="7620" marB="0" anchor="b">
                    <a:lnL>
                      <a:noFill/>
                    </a:lnL>
                    <a:lnR>
                      <a:noFill/>
                    </a:lnR>
                    <a:lnT>
                      <a:noFill/>
                    </a:lnT>
                    <a:lnB>
                      <a:noFill/>
                    </a:lnB>
                    <a:noFill/>
                  </a:tcPr>
                </a:tc>
                <a:tc hMerge="1">
                  <a:txBody>
                    <a:bodyPr/>
                    <a:lstStyle/>
                    <a:p>
                      <a:endParaRPr lang="en-IN"/>
                    </a:p>
                  </a:txBody>
                  <a:tcPr/>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lnL>
                      <a:noFill/>
                    </a:lnL>
                    <a:lnR>
                      <a:noFill/>
                    </a:lnR>
                    <a:lnT>
                      <a:noFill/>
                    </a:lnT>
                    <a:lnB>
                      <a:noFill/>
                    </a:lnB>
                    <a:noFill/>
                  </a:tcPr>
                </a:tc>
                <a:extLst>
                  <a:ext uri="{0D108BD9-81ED-4DB2-BD59-A6C34878D82A}">
                    <a16:rowId xmlns:a16="http://schemas.microsoft.com/office/drawing/2014/main" val="4153091201"/>
                  </a:ext>
                </a:extLst>
              </a:tr>
              <a:tr h="262260">
                <a:tc>
                  <a:txBody>
                    <a:bodyPr/>
                    <a:lstStyle/>
                    <a:p>
                      <a:pPr algn="l" fontAlgn="b"/>
                      <a:r>
                        <a:rPr lang="en-IN" sz="1000" b="0" i="0" u="none" strike="noStrike">
                          <a:solidFill>
                            <a:srgbClr val="000000"/>
                          </a:solidFill>
                          <a:effectLst/>
                          <a:latin typeface="Arial" panose="020B0604020202020204" pitchFamily="34" charset="0"/>
                        </a:rPr>
                        <a:t>DrugName</a:t>
                      </a:r>
                    </a:p>
                  </a:txBody>
                  <a:tcPr marL="7620" marR="7620" marT="7620" marB="0" anchor="b">
                    <a:lnL>
                      <a:noFill/>
                    </a:lnL>
                    <a:lnR>
                      <a:noFill/>
                    </a:lnR>
                    <a:lnT>
                      <a:noFill/>
                    </a:lnT>
                    <a:lnB>
                      <a:noFill/>
                    </a:lnB>
                    <a:noFill/>
                  </a:tcPr>
                </a:tc>
                <a:tc gridSpan="2">
                  <a:txBody>
                    <a:bodyPr/>
                    <a:lstStyle/>
                    <a:p>
                      <a:pPr algn="l" fontAlgn="b"/>
                      <a:r>
                        <a:rPr lang="en-US" sz="1000" b="0" i="0" u="none" strike="noStrike">
                          <a:solidFill>
                            <a:srgbClr val="000000"/>
                          </a:solidFill>
                          <a:effectLst/>
                          <a:latin typeface="Arial" panose="020B0604020202020204" pitchFamily="34" charset="0"/>
                        </a:rPr>
                        <a:t>Generic name of the drug</a:t>
                      </a:r>
                    </a:p>
                  </a:txBody>
                  <a:tcPr marL="7620" marR="7620" marT="7620" marB="0" anchor="b">
                    <a:lnL>
                      <a:noFill/>
                    </a:lnL>
                    <a:lnR>
                      <a:noFill/>
                    </a:lnR>
                    <a:lnT>
                      <a:noFill/>
                    </a:lnT>
                    <a:lnB>
                      <a:noFill/>
                    </a:lnB>
                    <a:noFill/>
                  </a:tcPr>
                </a:tc>
                <a:tc hMerge="1">
                  <a:txBody>
                    <a:bodyPr/>
                    <a:lstStyle/>
                    <a:p>
                      <a:endParaRPr lang="en-IN"/>
                    </a:p>
                  </a:txBody>
                  <a:tcPr/>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lnL>
                      <a:noFill/>
                    </a:lnL>
                    <a:lnR>
                      <a:noFill/>
                    </a:lnR>
                    <a:lnT>
                      <a:noFill/>
                    </a:lnT>
                    <a:lnB>
                      <a:noFill/>
                    </a:lnB>
                    <a:noFill/>
                  </a:tcPr>
                </a:tc>
                <a:extLst>
                  <a:ext uri="{0D108BD9-81ED-4DB2-BD59-A6C34878D82A}">
                    <a16:rowId xmlns:a16="http://schemas.microsoft.com/office/drawing/2014/main" val="2777745251"/>
                  </a:ext>
                </a:extLst>
              </a:tr>
              <a:tr h="262260">
                <a:tc>
                  <a:txBody>
                    <a:bodyPr/>
                    <a:lstStyle/>
                    <a:p>
                      <a:pPr algn="l" fontAlgn="b"/>
                      <a:r>
                        <a:rPr lang="en-IN" sz="1000" b="0" i="0" u="none" strike="noStrike">
                          <a:solidFill>
                            <a:srgbClr val="000000"/>
                          </a:solidFill>
                          <a:effectLst/>
                          <a:latin typeface="Arial" panose="020B0604020202020204" pitchFamily="34" charset="0"/>
                        </a:rPr>
                        <a:t>SubCat</a:t>
                      </a:r>
                    </a:p>
                  </a:txBody>
                  <a:tcPr marL="7620" marR="7620" marT="7620" marB="0" anchor="b">
                    <a:lnL>
                      <a:noFill/>
                    </a:lnL>
                    <a:lnR>
                      <a:noFill/>
                    </a:lnR>
                    <a:lnT>
                      <a:noFill/>
                    </a:lnT>
                    <a:lnB>
                      <a:noFill/>
                    </a:lnB>
                    <a:noFill/>
                  </a:tcPr>
                </a:tc>
                <a:tc gridSpan="3">
                  <a:txBody>
                    <a:bodyPr/>
                    <a:lstStyle/>
                    <a:p>
                      <a:pPr algn="l" fontAlgn="b"/>
                      <a:r>
                        <a:rPr lang="en-US" sz="1000" b="0" i="0" u="none" strike="noStrike">
                          <a:solidFill>
                            <a:srgbClr val="000000"/>
                          </a:solidFill>
                          <a:effectLst/>
                          <a:latin typeface="Arial" panose="020B0604020202020204" pitchFamily="34" charset="0"/>
                        </a:rPr>
                        <a:t>Subcategory (Type) to the category of drugs.</a:t>
                      </a:r>
                    </a:p>
                  </a:txBody>
                  <a:tcPr marL="7620" marR="7620" marT="7620" marB="0" anchor="b">
                    <a:lnL>
                      <a:noFill/>
                    </a:lnL>
                    <a:lnR>
                      <a:noFill/>
                    </a:lnR>
                    <a:lnT>
                      <a:noFill/>
                    </a:lnT>
                    <a:lnB>
                      <a:noFill/>
                    </a:lnB>
                    <a:noFill/>
                  </a:tcPr>
                </a:tc>
                <a:tc hMerge="1">
                  <a:txBody>
                    <a:bodyPr/>
                    <a:lstStyle/>
                    <a:p>
                      <a:endParaRPr lang="en-IN"/>
                    </a:p>
                  </a:txBody>
                  <a:tcPr/>
                </a:tc>
                <a:tc hMerge="1">
                  <a:txBody>
                    <a:bodyPr/>
                    <a:lstStyle/>
                    <a:p>
                      <a:endParaRPr lang="en-IN"/>
                    </a:p>
                  </a:txBody>
                  <a:tcPr/>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lnL>
                      <a:noFill/>
                    </a:lnL>
                    <a:lnR>
                      <a:noFill/>
                    </a:lnR>
                    <a:lnT>
                      <a:noFill/>
                    </a:lnT>
                    <a:lnB>
                      <a:noFill/>
                    </a:lnB>
                    <a:noFill/>
                  </a:tcPr>
                </a:tc>
                <a:extLst>
                  <a:ext uri="{0D108BD9-81ED-4DB2-BD59-A6C34878D82A}">
                    <a16:rowId xmlns:a16="http://schemas.microsoft.com/office/drawing/2014/main" val="366678230"/>
                  </a:ext>
                </a:extLst>
              </a:tr>
              <a:tr h="262260">
                <a:tc>
                  <a:txBody>
                    <a:bodyPr/>
                    <a:lstStyle/>
                    <a:p>
                      <a:pPr algn="l" fontAlgn="b"/>
                      <a:r>
                        <a:rPr lang="en-IN" sz="1000" b="0" i="0" u="none" strike="noStrike">
                          <a:solidFill>
                            <a:srgbClr val="000000"/>
                          </a:solidFill>
                          <a:effectLst/>
                          <a:latin typeface="Arial" panose="020B0604020202020204" pitchFamily="34" charset="0"/>
                        </a:rPr>
                        <a:t>SubCat1</a:t>
                      </a:r>
                    </a:p>
                  </a:txBody>
                  <a:tcPr marL="7620" marR="7620" marT="7620" marB="0" anchor="b">
                    <a:lnL>
                      <a:noFill/>
                    </a:lnL>
                    <a:lnR>
                      <a:noFill/>
                    </a:lnR>
                    <a:lnT>
                      <a:noFill/>
                    </a:lnT>
                    <a:lnB>
                      <a:noFill/>
                    </a:lnB>
                    <a:noFill/>
                  </a:tcPr>
                </a:tc>
                <a:tc gridSpan="4">
                  <a:txBody>
                    <a:bodyPr/>
                    <a:lstStyle/>
                    <a:p>
                      <a:pPr algn="l" fontAlgn="b"/>
                      <a:r>
                        <a:rPr lang="en-US" sz="1000" b="0" i="0" u="none" strike="noStrike">
                          <a:solidFill>
                            <a:srgbClr val="000000"/>
                          </a:solidFill>
                          <a:effectLst/>
                          <a:latin typeface="Arial" panose="020B0604020202020204" pitchFamily="34" charset="0"/>
                        </a:rPr>
                        <a:t>Subcategory (condition) to the category of drugs</a:t>
                      </a:r>
                    </a:p>
                  </a:txBody>
                  <a:tcPr marL="7620" marR="7620" marT="7620" marB="0" anchor="b">
                    <a:lnL>
                      <a:noFill/>
                    </a:lnL>
                    <a:lnR>
                      <a:noFill/>
                    </a:lnR>
                    <a:lnT>
                      <a:noFill/>
                    </a:lnT>
                    <a:lnB>
                      <a:noFill/>
                    </a:lnB>
                    <a:noFill/>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492604699"/>
                  </a:ext>
                </a:extLst>
              </a:tr>
              <a:tr h="262260">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lnL>
                      <a:noFill/>
                    </a:lnL>
                    <a:lnR>
                      <a:noFill/>
                    </a:lnR>
                    <a:lnT>
                      <a:noFill/>
                    </a:lnT>
                    <a:lnB>
                      <a:noFill/>
                    </a:lnB>
                    <a:noFill/>
                  </a:tcPr>
                </a:tc>
                <a:extLst>
                  <a:ext uri="{0D108BD9-81ED-4DB2-BD59-A6C34878D82A}">
                    <a16:rowId xmlns:a16="http://schemas.microsoft.com/office/drawing/2014/main" val="3371532939"/>
                  </a:ext>
                </a:extLst>
              </a:tr>
              <a:tr h="262260">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lnL>
                      <a:noFill/>
                    </a:lnL>
                    <a:lnR>
                      <a:noFill/>
                    </a:lnR>
                    <a:lnT>
                      <a:noFill/>
                    </a:lnT>
                    <a:lnB>
                      <a:noFill/>
                    </a:lnB>
                    <a:noFill/>
                  </a:tcPr>
                </a:tc>
                <a:tc>
                  <a:txBody>
                    <a:bodyPr/>
                    <a:lstStyle/>
                    <a:p>
                      <a:pPr algn="l" fontAlgn="b"/>
                      <a:endParaRPr lang="en-IN" sz="1000" b="0" i="0" u="none" strike="noStrike" dirty="0">
                        <a:solidFill>
                          <a:srgbClr val="000000"/>
                        </a:solidFill>
                        <a:effectLst/>
                        <a:latin typeface="Arial" panose="020B0604020202020204" pitchFamily="34" charset="0"/>
                      </a:endParaRPr>
                    </a:p>
                  </a:txBody>
                  <a:tcPr marL="7620" marR="7620" marT="7620" marB="0" anchor="b">
                    <a:lnL>
                      <a:noFill/>
                    </a:lnL>
                    <a:lnR>
                      <a:noFill/>
                    </a:lnR>
                    <a:lnT>
                      <a:noFill/>
                    </a:lnT>
                    <a:lnB>
                      <a:noFill/>
                    </a:lnB>
                    <a:noFill/>
                  </a:tcPr>
                </a:tc>
                <a:extLst>
                  <a:ext uri="{0D108BD9-81ED-4DB2-BD59-A6C34878D82A}">
                    <a16:rowId xmlns:a16="http://schemas.microsoft.com/office/drawing/2014/main" val="4156363196"/>
                  </a:ext>
                </a:extLst>
              </a:tr>
            </a:tbl>
          </a:graphicData>
        </a:graphic>
      </p:graphicFrame>
      <p:pic>
        <p:nvPicPr>
          <p:cNvPr id="7" name="Google Shape;146;p60" descr="360DigiTMG Reviews - 52 Reviews of 360digitmg.com | Sitejabber">
            <a:extLst>
              <a:ext uri="{FF2B5EF4-FFF2-40B4-BE49-F238E27FC236}">
                <a16:creationId xmlns:a16="http://schemas.microsoft.com/office/drawing/2014/main" id="{20430FDE-5510-7CD5-EEAE-4C8E4EEC512A}"/>
              </a:ext>
            </a:extLst>
          </p:cNvPr>
          <p:cNvPicPr preferRelativeResize="0"/>
          <p:nvPr/>
        </p:nvPicPr>
        <p:blipFill rotWithShape="1">
          <a:blip r:embed="rId2">
            <a:alphaModFix/>
          </a:blip>
          <a:srcRect/>
          <a:stretch/>
        </p:blipFill>
        <p:spPr>
          <a:xfrm>
            <a:off x="9723552" y="5952931"/>
            <a:ext cx="2277039" cy="808338"/>
          </a:xfrm>
          <a:prstGeom prst="rect">
            <a:avLst/>
          </a:prstGeom>
          <a:noFill/>
          <a:ln>
            <a:noFill/>
          </a:ln>
        </p:spPr>
      </p:pic>
    </p:spTree>
    <p:extLst>
      <p:ext uri="{BB962C8B-B14F-4D97-AF65-F5344CB8AC3E}">
        <p14:creationId xmlns:p14="http://schemas.microsoft.com/office/powerpoint/2010/main" val="2551325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E9F22DF-93DC-A638-A192-2D2465636244}"/>
              </a:ext>
            </a:extLst>
          </p:cNvPr>
          <p:cNvSpPr>
            <a:spLocks noGrp="1"/>
          </p:cNvSpPr>
          <p:nvPr>
            <p:ph type="title"/>
          </p:nvPr>
        </p:nvSpPr>
        <p:spPr>
          <a:xfrm>
            <a:off x="838200" y="365125"/>
            <a:ext cx="10515600" cy="637765"/>
          </a:xfrm>
          <a:solidFill>
            <a:schemeClr val="bg1">
              <a:lumMod val="85000"/>
            </a:schemeClr>
          </a:solidFill>
        </p:spPr>
        <p:txBody>
          <a:bodyPr>
            <a:normAutofit fontScale="90000"/>
          </a:bodyPr>
          <a:lstStyle/>
          <a:p>
            <a:r>
              <a:rPr lang="en-US" sz="4400" dirty="0">
                <a:latin typeface="Times New Roman"/>
                <a:ea typeface="Times New Roman"/>
                <a:cs typeface="Times New Roman"/>
                <a:sym typeface="Times New Roman"/>
              </a:rPr>
              <a:t>Exploratory Data Analysis [EDA]</a:t>
            </a:r>
            <a:endParaRPr lang="en-IN" dirty="0"/>
          </a:p>
        </p:txBody>
      </p:sp>
      <p:sp>
        <p:nvSpPr>
          <p:cNvPr id="12" name="Content Placeholder 11">
            <a:extLst>
              <a:ext uri="{FF2B5EF4-FFF2-40B4-BE49-F238E27FC236}">
                <a16:creationId xmlns:a16="http://schemas.microsoft.com/office/drawing/2014/main" id="{25F858D6-7BA8-BBB1-8B27-0061E8A9764E}"/>
              </a:ext>
            </a:extLst>
          </p:cNvPr>
          <p:cNvSpPr>
            <a:spLocks noGrp="1"/>
          </p:cNvSpPr>
          <p:nvPr>
            <p:ph sz="half" idx="1"/>
          </p:nvPr>
        </p:nvSpPr>
        <p:spPr/>
        <p:txBody>
          <a:bodyPr>
            <a:normAutofit/>
          </a:bodyPr>
          <a:lstStyle/>
          <a:p>
            <a:pPr marL="0" indent="0">
              <a:buNone/>
            </a:pPr>
            <a:r>
              <a:rPr lang="en-IN" dirty="0"/>
              <a:t>     </a:t>
            </a:r>
            <a:r>
              <a:rPr lang="en-IN" b="1" dirty="0"/>
              <a:t>Statistical Insights</a:t>
            </a:r>
          </a:p>
          <a:p>
            <a:r>
              <a:rPr lang="en-IN" dirty="0"/>
              <a:t>Descriptive Statistics</a:t>
            </a:r>
          </a:p>
          <a:p>
            <a:pPr marL="0" indent="0">
              <a:buNone/>
            </a:pPr>
            <a:endParaRPr lang="en-IN" dirty="0"/>
          </a:p>
          <a:p>
            <a:r>
              <a:rPr lang="en-IN" dirty="0"/>
              <a:t>Correlation Analysis</a:t>
            </a:r>
          </a:p>
          <a:p>
            <a:pPr marL="0" indent="0">
              <a:buNone/>
            </a:pPr>
            <a:endParaRPr lang="en-IN" dirty="0"/>
          </a:p>
          <a:p>
            <a:r>
              <a:rPr lang="en-IN" dirty="0"/>
              <a:t>Regression Analysis</a:t>
            </a:r>
          </a:p>
          <a:p>
            <a:pPr marL="0" indent="0">
              <a:buNone/>
            </a:pPr>
            <a:endParaRPr lang="en-IN" dirty="0"/>
          </a:p>
          <a:p>
            <a:r>
              <a:rPr lang="en-IN" dirty="0"/>
              <a:t>Residual Analysis</a:t>
            </a:r>
          </a:p>
          <a:p>
            <a:pPr marL="0" indent="0">
              <a:buNone/>
            </a:pPr>
            <a:endParaRPr lang="en-IN" dirty="0"/>
          </a:p>
        </p:txBody>
      </p:sp>
      <p:sp>
        <p:nvSpPr>
          <p:cNvPr id="13" name="Content Placeholder 12">
            <a:extLst>
              <a:ext uri="{FF2B5EF4-FFF2-40B4-BE49-F238E27FC236}">
                <a16:creationId xmlns:a16="http://schemas.microsoft.com/office/drawing/2014/main" id="{E68BB8CC-03D4-24FC-A602-8961E5BF014A}"/>
              </a:ext>
            </a:extLst>
          </p:cNvPr>
          <p:cNvSpPr>
            <a:spLocks noGrp="1"/>
          </p:cNvSpPr>
          <p:nvPr>
            <p:ph sz="half" idx="2"/>
          </p:nvPr>
        </p:nvSpPr>
        <p:spPr/>
        <p:txBody>
          <a:bodyPr>
            <a:normAutofit/>
          </a:bodyPr>
          <a:lstStyle/>
          <a:p>
            <a:pPr marL="0" indent="0">
              <a:buNone/>
            </a:pPr>
            <a:r>
              <a:rPr lang="en-IN" dirty="0"/>
              <a:t>            </a:t>
            </a:r>
            <a:r>
              <a:rPr lang="en-IN" b="1" dirty="0"/>
              <a:t>Business Insights</a:t>
            </a:r>
          </a:p>
          <a:p>
            <a:r>
              <a:rPr lang="en-US" dirty="0"/>
              <a:t>Significance of Quantity on Returns</a:t>
            </a:r>
          </a:p>
          <a:p>
            <a:r>
              <a:rPr lang="en-IN" dirty="0"/>
              <a:t>Correlation Analysis</a:t>
            </a:r>
          </a:p>
          <a:p>
            <a:pPr marL="0" indent="0">
              <a:buNone/>
            </a:pPr>
            <a:endParaRPr lang="en-IN" dirty="0"/>
          </a:p>
          <a:p>
            <a:r>
              <a:rPr lang="en-IN" dirty="0"/>
              <a:t>Model Performance</a:t>
            </a:r>
          </a:p>
          <a:p>
            <a:endParaRPr lang="en-IN" dirty="0"/>
          </a:p>
          <a:p>
            <a:r>
              <a:rPr lang="en-IN" dirty="0"/>
              <a:t>Optimal Inventory Levels</a:t>
            </a:r>
          </a:p>
        </p:txBody>
      </p:sp>
      <p:pic>
        <p:nvPicPr>
          <p:cNvPr id="14" name="Google Shape;146;p60" descr="360DigiTMG Reviews - 52 Reviews of 360digitmg.com | Sitejabber">
            <a:extLst>
              <a:ext uri="{FF2B5EF4-FFF2-40B4-BE49-F238E27FC236}">
                <a16:creationId xmlns:a16="http://schemas.microsoft.com/office/drawing/2014/main" id="{74058977-14B5-3DD3-83E0-3CC15B6B4966}"/>
              </a:ext>
            </a:extLst>
          </p:cNvPr>
          <p:cNvPicPr preferRelativeResize="0"/>
          <p:nvPr/>
        </p:nvPicPr>
        <p:blipFill rotWithShape="1">
          <a:blip r:embed="rId2">
            <a:alphaModFix/>
          </a:blip>
          <a:srcRect/>
          <a:stretch/>
        </p:blipFill>
        <p:spPr>
          <a:xfrm>
            <a:off x="9723552" y="5952931"/>
            <a:ext cx="2277039" cy="808338"/>
          </a:xfrm>
          <a:prstGeom prst="rect">
            <a:avLst/>
          </a:prstGeom>
          <a:noFill/>
          <a:ln>
            <a:noFill/>
          </a:ln>
        </p:spPr>
      </p:pic>
    </p:spTree>
    <p:extLst>
      <p:ext uri="{BB962C8B-B14F-4D97-AF65-F5344CB8AC3E}">
        <p14:creationId xmlns:p14="http://schemas.microsoft.com/office/powerpoint/2010/main" val="1879997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D31E10A-7A91-40CD-B9D7-B12A0FF7EE1E}"/>
              </a:ext>
            </a:extLst>
          </p:cNvPr>
          <p:cNvSpPr>
            <a:spLocks noGrp="1"/>
          </p:cNvSpPr>
          <p:nvPr>
            <p:ph type="title"/>
          </p:nvPr>
        </p:nvSpPr>
        <p:spPr>
          <a:xfrm>
            <a:off x="838200" y="365125"/>
            <a:ext cx="10515600" cy="706591"/>
          </a:xfrm>
          <a:solidFill>
            <a:schemeClr val="bg1">
              <a:lumMod val="85000"/>
            </a:schemeClr>
          </a:solidFill>
        </p:spPr>
        <p:txBody>
          <a:bodyPr>
            <a:normAutofit/>
          </a:bodyPr>
          <a:lstStyle/>
          <a:p>
            <a:r>
              <a:rPr lang="en-IN" dirty="0"/>
              <a:t>Data Preprocessing</a:t>
            </a:r>
          </a:p>
        </p:txBody>
      </p:sp>
      <p:sp>
        <p:nvSpPr>
          <p:cNvPr id="7" name="Rectangle 1">
            <a:extLst>
              <a:ext uri="{FF2B5EF4-FFF2-40B4-BE49-F238E27FC236}">
                <a16:creationId xmlns:a16="http://schemas.microsoft.com/office/drawing/2014/main" id="{B2992E41-A685-0D58-DF7C-05DAF0404869}"/>
              </a:ext>
            </a:extLst>
          </p:cNvPr>
          <p:cNvSpPr>
            <a:spLocks noGrp="1" noChangeArrowheads="1"/>
          </p:cNvSpPr>
          <p:nvPr>
            <p:ph idx="1"/>
          </p:nvPr>
        </p:nvSpPr>
        <p:spPr bwMode="auto">
          <a:xfrm>
            <a:off x="943896" y="1745911"/>
            <a:ext cx="10409903"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lang="en-US" altLang="en-US" sz="1800" b="1">
                <a:latin typeface="Arial" panose="020B0604020202020204" pitchFamily="34" charset="0"/>
              </a:rPr>
              <a:t> </a:t>
            </a:r>
            <a:r>
              <a:rPr kumimoji="0" lang="en-US" altLang="en-US" sz="1800" b="1" i="0" u="none" strike="noStrike" cap="none" normalizeH="0" baseline="0">
                <a:ln>
                  <a:noFill/>
                </a:ln>
                <a:solidFill>
                  <a:schemeClr val="tx1"/>
                </a:solidFill>
                <a:effectLst/>
                <a:latin typeface="Arial" panose="020B0604020202020204" pitchFamily="34" charset="0"/>
              </a:rPr>
              <a:t>Missing </a:t>
            </a:r>
            <a:r>
              <a:rPr kumimoji="0" lang="en-US" altLang="en-US" sz="1800" b="1" i="0" u="none" strike="noStrike" cap="none" normalizeH="0" baseline="0" dirty="0">
                <a:ln>
                  <a:noFill/>
                </a:ln>
                <a:solidFill>
                  <a:schemeClr val="tx1"/>
                </a:solidFill>
                <a:effectLst/>
                <a:latin typeface="Arial" panose="020B0604020202020204" pitchFamily="34" charset="0"/>
              </a:rPr>
              <a:t>Value Handling</a:t>
            </a:r>
            <a:r>
              <a:rPr kumimoji="0" lang="en-US" altLang="en-US" sz="1800" b="0" i="0" u="none" strike="noStrike" cap="none" normalizeH="0" baseline="0" dirty="0">
                <a:ln>
                  <a:noFill/>
                </a:ln>
                <a:solidFill>
                  <a:schemeClr val="tx1"/>
                </a:solidFill>
                <a:effectLst/>
                <a:latin typeface="Arial" panose="020B0604020202020204" pitchFamily="34" charset="0"/>
              </a:rPr>
              <a:t>: Identify and impute or remove rows with missing values to ensure complete data for analysis.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Date Conversion</a:t>
            </a:r>
            <a:r>
              <a:rPr kumimoji="0" lang="en-US" altLang="en-US" sz="1800" b="0" i="0" u="none" strike="noStrike" cap="none" normalizeH="0" baseline="0" dirty="0">
                <a:ln>
                  <a:noFill/>
                </a:ln>
                <a:solidFill>
                  <a:schemeClr val="tx1"/>
                </a:solidFill>
                <a:effectLst/>
                <a:latin typeface="Arial" panose="020B0604020202020204" pitchFamily="34" charset="0"/>
              </a:rPr>
              <a:t>: Convert the 'Date' column from object to datetime format for time-based analysis.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Outlier Detection</a:t>
            </a:r>
            <a:r>
              <a:rPr kumimoji="0" lang="en-US" altLang="en-US" sz="1800" b="0" i="0" u="none" strike="noStrike" cap="none" normalizeH="0" baseline="0" dirty="0">
                <a:ln>
                  <a:noFill/>
                </a:ln>
                <a:solidFill>
                  <a:schemeClr val="tx1"/>
                </a:solidFill>
                <a:effectLst/>
                <a:latin typeface="Arial" panose="020B0604020202020204" pitchFamily="34" charset="0"/>
              </a:rPr>
              <a:t>: Identify and handle outliers in numerical columns to prevent skewed results.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Normalization</a:t>
            </a:r>
            <a:r>
              <a:rPr kumimoji="0" lang="en-US" altLang="en-US" sz="1800" b="0" i="0" u="none" strike="noStrike" cap="none" normalizeH="0" baseline="0" dirty="0">
                <a:ln>
                  <a:noFill/>
                </a:ln>
                <a:solidFill>
                  <a:schemeClr val="tx1"/>
                </a:solidFill>
                <a:effectLst/>
                <a:latin typeface="Arial" panose="020B0604020202020204" pitchFamily="34" charset="0"/>
              </a:rPr>
              <a:t>: Normalize continuous variables like pressures, temperatures, and speeds for uniform scaling.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Consistency</a:t>
            </a:r>
            <a:r>
              <a:rPr kumimoji="0" lang="en-US" altLang="en-US" sz="1800" b="0" i="0" u="none" strike="noStrike" cap="none" normalizeH="0" baseline="0" dirty="0">
                <a:ln>
                  <a:noFill/>
                </a:ln>
                <a:solidFill>
                  <a:schemeClr val="tx1"/>
                </a:solidFill>
                <a:effectLst/>
                <a:latin typeface="Arial" panose="020B0604020202020204" pitchFamily="34" charset="0"/>
              </a:rPr>
              <a:t>: Ensure consistency in units and formats across all measurements.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Feature Engineering</a:t>
            </a:r>
            <a:r>
              <a:rPr kumimoji="0" lang="en-US" altLang="en-US" sz="1800" b="0" i="0" u="none" strike="noStrike" cap="none" normalizeH="0" baseline="0" dirty="0">
                <a:ln>
                  <a:noFill/>
                </a:ln>
                <a:solidFill>
                  <a:schemeClr val="tx1"/>
                </a:solidFill>
                <a:effectLst/>
                <a:latin typeface="Arial" panose="020B0604020202020204" pitchFamily="34" charset="0"/>
              </a:rPr>
              <a:t>: Create new features like 'Day of Week' or 'Month' from the 'Date' column for additional insights.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Correlation Analysis</a:t>
            </a:r>
            <a:r>
              <a:rPr kumimoji="0" lang="en-US" altLang="en-US" sz="1800" b="0" i="0" u="none" strike="noStrike" cap="none" normalizeH="0" baseline="0" dirty="0">
                <a:ln>
                  <a:noFill/>
                </a:ln>
                <a:solidFill>
                  <a:schemeClr val="tx1"/>
                </a:solidFill>
                <a:effectLst/>
                <a:latin typeface="Arial" panose="020B0604020202020204" pitchFamily="34" charset="0"/>
              </a:rPr>
              <a:t>: Analyze correlations between variables to identify potential multicollinearity.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Splitting Data</a:t>
            </a:r>
            <a:r>
              <a:rPr kumimoji="0" lang="en-US" altLang="en-US" sz="1800" b="0" i="0" u="none" strike="noStrike" cap="none" normalizeH="0" baseline="0" dirty="0">
                <a:ln>
                  <a:noFill/>
                </a:ln>
                <a:solidFill>
                  <a:schemeClr val="tx1"/>
                </a:solidFill>
                <a:effectLst/>
                <a:latin typeface="Arial" panose="020B0604020202020204" pitchFamily="34" charset="0"/>
              </a:rPr>
              <a:t>: Split the dataset into training and testing sets for model validation.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Quality Check</a:t>
            </a:r>
            <a:r>
              <a:rPr kumimoji="0" lang="en-US" altLang="en-US" sz="1800" b="0" i="0" u="none" strike="noStrike" cap="none" normalizeH="0" baseline="0" dirty="0">
                <a:ln>
                  <a:noFill/>
                </a:ln>
                <a:solidFill>
                  <a:schemeClr val="tx1"/>
                </a:solidFill>
                <a:effectLst/>
                <a:latin typeface="Arial" panose="020B0604020202020204" pitchFamily="34" charset="0"/>
              </a:rPr>
              <a:t>: Perform a final check to ensure data quality and readiness for analysis and modeling. </a:t>
            </a:r>
          </a:p>
        </p:txBody>
      </p:sp>
      <p:pic>
        <p:nvPicPr>
          <p:cNvPr id="8" name="Google Shape;146;p60" descr="360DigiTMG Reviews - 52 Reviews of 360digitmg.com | Sitejabber">
            <a:extLst>
              <a:ext uri="{FF2B5EF4-FFF2-40B4-BE49-F238E27FC236}">
                <a16:creationId xmlns:a16="http://schemas.microsoft.com/office/drawing/2014/main" id="{0057D4F8-6316-71F3-D8F6-1FBB99FBDF3D}"/>
              </a:ext>
            </a:extLst>
          </p:cNvPr>
          <p:cNvPicPr preferRelativeResize="0"/>
          <p:nvPr/>
        </p:nvPicPr>
        <p:blipFill rotWithShape="1">
          <a:blip r:embed="rId2">
            <a:alphaModFix/>
          </a:blip>
          <a:srcRect/>
          <a:stretch/>
        </p:blipFill>
        <p:spPr>
          <a:xfrm>
            <a:off x="9723552" y="5952931"/>
            <a:ext cx="2277039" cy="808338"/>
          </a:xfrm>
          <a:prstGeom prst="rect">
            <a:avLst/>
          </a:prstGeom>
          <a:noFill/>
          <a:ln>
            <a:noFill/>
          </a:ln>
        </p:spPr>
      </p:pic>
    </p:spTree>
    <p:extLst>
      <p:ext uri="{BB962C8B-B14F-4D97-AF65-F5344CB8AC3E}">
        <p14:creationId xmlns:p14="http://schemas.microsoft.com/office/powerpoint/2010/main" val="233722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13998C-72FE-DE54-C16E-FAB6B7BB5A78}"/>
              </a:ext>
            </a:extLst>
          </p:cNvPr>
          <p:cNvSpPr>
            <a:spLocks noGrp="1"/>
          </p:cNvSpPr>
          <p:nvPr>
            <p:ph type="title"/>
          </p:nvPr>
        </p:nvSpPr>
        <p:spPr>
          <a:xfrm>
            <a:off x="838200" y="365126"/>
            <a:ext cx="10515600" cy="568940"/>
          </a:xfrm>
          <a:solidFill>
            <a:schemeClr val="bg1">
              <a:lumMod val="85000"/>
            </a:schemeClr>
          </a:solidFill>
        </p:spPr>
        <p:txBody>
          <a:bodyPr>
            <a:normAutofit fontScale="90000"/>
          </a:bodyPr>
          <a:lstStyle/>
          <a:p>
            <a:r>
              <a:rPr lang="en-IN" dirty="0"/>
              <a:t>Data Visualization</a:t>
            </a:r>
          </a:p>
        </p:txBody>
      </p:sp>
      <p:pic>
        <p:nvPicPr>
          <p:cNvPr id="6" name="Google Shape;146;p60" descr="360DigiTMG Reviews - 52 Reviews of 360digitmg.com | Sitejabber">
            <a:extLst>
              <a:ext uri="{FF2B5EF4-FFF2-40B4-BE49-F238E27FC236}">
                <a16:creationId xmlns:a16="http://schemas.microsoft.com/office/drawing/2014/main" id="{3AAB58E8-E2AD-D0F8-2486-C5ABA9734BDA}"/>
              </a:ext>
            </a:extLst>
          </p:cNvPr>
          <p:cNvPicPr preferRelativeResize="0"/>
          <p:nvPr/>
        </p:nvPicPr>
        <p:blipFill rotWithShape="1">
          <a:blip r:embed="rId2">
            <a:alphaModFix/>
          </a:blip>
          <a:srcRect/>
          <a:stretch/>
        </p:blipFill>
        <p:spPr>
          <a:xfrm>
            <a:off x="9723552" y="5952931"/>
            <a:ext cx="2277039" cy="808338"/>
          </a:xfrm>
          <a:prstGeom prst="rect">
            <a:avLst/>
          </a:prstGeom>
          <a:noFill/>
          <a:ln>
            <a:noFill/>
          </a:ln>
        </p:spPr>
      </p:pic>
      <p:pic>
        <p:nvPicPr>
          <p:cNvPr id="2050" name="Picture 2">
            <a:extLst>
              <a:ext uri="{FF2B5EF4-FFF2-40B4-BE49-F238E27FC236}">
                <a16:creationId xmlns:a16="http://schemas.microsoft.com/office/drawing/2014/main" id="{2C3FD982-A347-4705-AA8D-264F2C5E55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040223"/>
            <a:ext cx="2934258" cy="229291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12685CF6-8DD4-093E-4C0C-75EE8796D2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0725" y="982859"/>
            <a:ext cx="3081074" cy="240763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6">
            <a:extLst>
              <a:ext uri="{FF2B5EF4-FFF2-40B4-BE49-F238E27FC236}">
                <a16:creationId xmlns:a16="http://schemas.microsoft.com/office/drawing/2014/main" id="{61002FC2-58A6-D533-95B8-9DA621BDDCB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30066" y="982859"/>
            <a:ext cx="2979173" cy="232469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a:extLst>
              <a:ext uri="{FF2B5EF4-FFF2-40B4-BE49-F238E27FC236}">
                <a16:creationId xmlns:a16="http://schemas.microsoft.com/office/drawing/2014/main" id="{288CFDB8-7B9E-8C9A-7F30-E6FBDE5C0B7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1202" y="3545292"/>
            <a:ext cx="2771256" cy="2407639"/>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CED27C7F-DC6C-EC94-F2BD-51EFD21BEAF7}"/>
              </a:ext>
            </a:extLst>
          </p:cNvPr>
          <p:cNvPicPr>
            <a:picLocks noGrp="1" noChangeAspect="1" noChangeArrowheads="1"/>
          </p:cNvPicPr>
          <p:nvPr>
            <p:ph idx="1"/>
          </p:nvPr>
        </p:nvPicPr>
        <p:blipFill>
          <a:blip r:embed="rId7">
            <a:extLst>
              <a:ext uri="{28A0092B-C50C-407E-A947-70E740481C1C}">
                <a14:useLocalDpi xmlns:a14="http://schemas.microsoft.com/office/drawing/2010/main" val="0"/>
              </a:ext>
            </a:extLst>
          </a:blip>
          <a:srcRect/>
          <a:stretch>
            <a:fillRect/>
          </a:stretch>
        </p:blipFill>
        <p:spPr bwMode="auto">
          <a:xfrm>
            <a:off x="3998377" y="3524865"/>
            <a:ext cx="3306991" cy="25658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2">
            <a:extLst>
              <a:ext uri="{FF2B5EF4-FFF2-40B4-BE49-F238E27FC236}">
                <a16:creationId xmlns:a16="http://schemas.microsoft.com/office/drawing/2014/main" id="{5F12D644-5F38-F038-F106-9994C717FF8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54119" y="3524865"/>
            <a:ext cx="3761937" cy="24076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08499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472</Words>
  <Application>Microsoft Office PowerPoint</Application>
  <PresentationFormat>Widescreen</PresentationFormat>
  <Paragraphs>78</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Noto Sans Symbols</vt:lpstr>
      <vt:lpstr>Times New Roman</vt:lpstr>
      <vt:lpstr>Office Theme</vt:lpstr>
      <vt:lpstr>MEDICAL INVENTORY OPTIMIZATION</vt:lpstr>
      <vt:lpstr>Contents:</vt:lpstr>
      <vt:lpstr>Business Problem</vt:lpstr>
      <vt:lpstr>Project Overview and Scope</vt:lpstr>
      <vt:lpstr>   Project Architecture</vt:lpstr>
      <vt:lpstr>Data Dictionary:</vt:lpstr>
      <vt:lpstr>Exploratory Data Analysis [EDA]</vt:lpstr>
      <vt:lpstr>Data Preprocessing</vt:lpstr>
      <vt:lpstr>Data Visualization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shanmuka priya</dc:creator>
  <cp:lastModifiedBy>shanmuka priya</cp:lastModifiedBy>
  <cp:revision>2</cp:revision>
  <dcterms:created xsi:type="dcterms:W3CDTF">2024-07-12T10:00:46Z</dcterms:created>
  <dcterms:modified xsi:type="dcterms:W3CDTF">2024-09-19T07:43:04Z</dcterms:modified>
</cp:coreProperties>
</file>