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9" r:id="rId5"/>
    <p:sldId id="270" r:id="rId6"/>
    <p:sldId id="271" r:id="rId7"/>
    <p:sldId id="259" r:id="rId8"/>
    <p:sldId id="260" r:id="rId9"/>
    <p:sldId id="261" r:id="rId10"/>
    <p:sldId id="262" r:id="rId11"/>
    <p:sldId id="266" r:id="rId12"/>
    <p:sldId id="263" r:id="rId13"/>
    <p:sldId id="264" r:id="rId14"/>
    <p:sldId id="265"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heimdalsecurity.com/blog/what-is-a-remote-access-trojan-ra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09600" y="3049188"/>
            <a:ext cx="10520426" cy="570669"/>
          </a:xfrm>
          <a:prstGeom prst="rect">
            <a:avLst/>
          </a:prstGeom>
        </p:spPr>
        <p:txBody>
          <a:bodyPr vert="horz" wrap="square" lIns="0" tIns="16510" rIns="0" bIns="0" rtlCol="0">
            <a:spAutoFit/>
          </a:bodyPr>
          <a:lstStyle/>
          <a:p>
            <a:pPr marL="3213735">
              <a:lnSpc>
                <a:spcPct val="100000"/>
              </a:lnSpc>
              <a:spcBef>
                <a:spcPts val="130"/>
              </a:spcBef>
            </a:pPr>
            <a:r>
              <a:rPr lang="en-US" sz="3600" b="1" spc="15"/>
              <a:t>Kale </a:t>
            </a:r>
            <a:r>
              <a:rPr lang="en-US" sz="3600" b="1" spc="15" dirty="0"/>
              <a:t>S</a:t>
            </a:r>
            <a:r>
              <a:rPr lang="en-US" sz="3600" b="1" spc="15"/>
              <a:t>ri </a:t>
            </a:r>
            <a:r>
              <a:rPr lang="en-US" sz="3600" b="1" spc="15" dirty="0"/>
              <a:t>Naga </a:t>
            </a:r>
            <a:r>
              <a:rPr lang="en-US" sz="3600" b="1" spc="15" dirty="0" err="1"/>
              <a:t>Nukesh</a:t>
            </a:r>
            <a:endParaRPr sz="3600" b="1" spc="15" dirty="0"/>
          </a:p>
        </p:txBody>
      </p:sp>
      <p:sp>
        <p:nvSpPr>
          <p:cNvPr id="8" name="object 8"/>
          <p:cNvSpPr txBox="1"/>
          <p:nvPr/>
        </p:nvSpPr>
        <p:spPr>
          <a:xfrm>
            <a:off x="7391400" y="3900405"/>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8A235CF9-2260-ACD9-0FDA-ED18F81B927D}"/>
              </a:ext>
            </a:extLst>
          </p:cNvPr>
          <p:cNvSpPr txBox="1"/>
          <p:nvPr/>
        </p:nvSpPr>
        <p:spPr>
          <a:xfrm>
            <a:off x="2553017" y="2621603"/>
            <a:ext cx="3048000" cy="400110"/>
          </a:xfrm>
          <a:prstGeom prst="rect">
            <a:avLst/>
          </a:prstGeom>
          <a:noFill/>
        </p:spPr>
        <p:txBody>
          <a:bodyPr wrap="square" rtlCol="0">
            <a:spAutoFit/>
          </a:bodyPr>
          <a:lstStyle/>
          <a:p>
            <a:r>
              <a:rPr lang="en-IN" sz="2000" dirty="0"/>
              <a:t>Student name: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5773FE43-F28B-093E-5A49-2E69300486C5}"/>
              </a:ext>
            </a:extLst>
          </p:cNvPr>
          <p:cNvSpPr txBox="1"/>
          <p:nvPr/>
        </p:nvSpPr>
        <p:spPr>
          <a:xfrm>
            <a:off x="2733675" y="1433195"/>
            <a:ext cx="6724650" cy="4555093"/>
          </a:xfrm>
          <a:prstGeom prst="rect">
            <a:avLst/>
          </a:prstGeom>
          <a:noFill/>
        </p:spPr>
        <p:txBody>
          <a:bodyPr wrap="square" rtlCol="0">
            <a:spAutoFit/>
          </a:bodyPr>
          <a:lstStyle/>
          <a:p>
            <a:pPr algn="l"/>
            <a:r>
              <a:rPr lang="en-US" sz="2400" b="0" i="0" dirty="0">
                <a:solidFill>
                  <a:srgbClr val="00201A"/>
                </a:solidFill>
                <a:effectLst/>
                <a:highlight>
                  <a:srgbClr val="FFFFFF"/>
                </a:highlight>
                <a:latin typeface="Google Sans"/>
              </a:rPr>
              <a:t>Keyloggers are surveillance technology that can record a device's activity and send it to a controlling entity. They can be hardware devices or software, and can be installed on a computer or smartphone. Keyloggers can be difficult to detect because they are designed to be silent and invisible. Here are some ways to protect against keyloggers:</a:t>
            </a:r>
          </a:p>
          <a:p>
            <a:pPr algn="l">
              <a:buFont typeface="Arial" panose="020B0604020202020204" pitchFamily="34" charset="0"/>
              <a:buChar char="•"/>
            </a:pPr>
            <a:r>
              <a:rPr lang="en-US" sz="2000" b="1" i="0" u="sng" dirty="0">
                <a:solidFill>
                  <a:srgbClr val="00201A"/>
                </a:solidFill>
                <a:effectLst/>
                <a:highlight>
                  <a:srgbClr val="FFFFFF"/>
                </a:highlight>
                <a:latin typeface="Google Sans"/>
              </a:rPr>
              <a:t>Use security software</a:t>
            </a:r>
          </a:p>
          <a:p>
            <a:pPr algn="l">
              <a:buFont typeface="Arial" panose="020B0604020202020204" pitchFamily="34" charset="0"/>
              <a:buChar char="•"/>
            </a:pPr>
            <a:r>
              <a:rPr lang="en-US" sz="2000" b="0" i="0" dirty="0">
                <a:solidFill>
                  <a:srgbClr val="00201A"/>
                </a:solidFill>
                <a:effectLst/>
                <a:highlight>
                  <a:srgbClr val="FFFFFF"/>
                </a:highlight>
                <a:latin typeface="Google Sans"/>
              </a:rPr>
              <a:t>Install reputable antivirus and anti-malware software that can help detect and prevent keyloggers. Keep the software up to date to patch vulnerabilities that attackers might exploit.</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E56C50-5AA3-6C1E-E289-EDE62D76FBEF}"/>
              </a:ext>
            </a:extLst>
          </p:cNvPr>
          <p:cNvSpPr txBox="1"/>
          <p:nvPr/>
        </p:nvSpPr>
        <p:spPr>
          <a:xfrm>
            <a:off x="838200" y="381000"/>
            <a:ext cx="9144000" cy="5878532"/>
          </a:xfrm>
          <a:prstGeom prst="rect">
            <a:avLst/>
          </a:prstGeom>
          <a:noFill/>
        </p:spPr>
        <p:txBody>
          <a:bodyPr wrap="square" rtlCol="0">
            <a:spAutoFit/>
          </a:bodyPr>
          <a:lstStyle/>
          <a:p>
            <a:pPr algn="l"/>
            <a:r>
              <a:rPr lang="en-US" sz="2000" b="1" i="0" u="sng" dirty="0">
                <a:solidFill>
                  <a:srgbClr val="00201A"/>
                </a:solidFill>
                <a:effectLst/>
                <a:highlight>
                  <a:srgbClr val="FFFFFF"/>
                </a:highlight>
                <a:latin typeface="Google Sans"/>
              </a:rPr>
              <a:t>Use virtual keyboards</a:t>
            </a:r>
          </a:p>
          <a:p>
            <a:pPr algn="l"/>
            <a:r>
              <a:rPr lang="en-US" sz="2000" b="0" i="0" dirty="0">
                <a:solidFill>
                  <a:srgbClr val="00201A"/>
                </a:solidFill>
                <a:effectLst/>
                <a:highlight>
                  <a:srgbClr val="FFFFFF"/>
                </a:highlight>
                <a:latin typeface="Google Sans"/>
              </a:rPr>
              <a:t>For security-sensitive activities like entering passwords, you can use a virtual keyboard to thwart keyloggers that capture physical keystrokes.</a:t>
            </a:r>
          </a:p>
          <a:p>
            <a:pPr algn="l"/>
            <a:r>
              <a:rPr lang="en-US" sz="2000" b="1" i="0" u="sng" dirty="0">
                <a:solidFill>
                  <a:srgbClr val="00201A"/>
                </a:solidFill>
                <a:effectLst/>
                <a:highlight>
                  <a:srgbClr val="FFFFFF"/>
                </a:highlight>
                <a:latin typeface="Google Sans"/>
              </a:rPr>
              <a:t>Update your system</a:t>
            </a:r>
          </a:p>
          <a:p>
            <a:pPr algn="l"/>
            <a:r>
              <a:rPr lang="en-US" sz="2000" b="0" i="0" dirty="0">
                <a:solidFill>
                  <a:srgbClr val="00201A"/>
                </a:solidFill>
                <a:effectLst/>
                <a:highlight>
                  <a:srgbClr val="FFFFFF"/>
                </a:highlight>
                <a:latin typeface="Google Sans"/>
              </a:rPr>
              <a:t>Regularly update your operating system, applications, and web browsers to patch vulnerabilities.</a:t>
            </a:r>
          </a:p>
          <a:p>
            <a:pPr algn="l"/>
            <a:r>
              <a:rPr lang="en-US" sz="2000" b="1" i="0" u="sng" dirty="0">
                <a:solidFill>
                  <a:srgbClr val="00201A"/>
                </a:solidFill>
                <a:effectLst/>
                <a:highlight>
                  <a:srgbClr val="FFFFFF"/>
                </a:highlight>
                <a:latin typeface="Google Sans"/>
              </a:rPr>
              <a:t>Use a firewall</a:t>
            </a:r>
          </a:p>
          <a:p>
            <a:pPr algn="l"/>
            <a:r>
              <a:rPr lang="en-US" sz="2000" b="0" i="0" dirty="0">
                <a:solidFill>
                  <a:srgbClr val="00201A"/>
                </a:solidFill>
                <a:effectLst/>
                <a:highlight>
                  <a:srgbClr val="FFFFFF"/>
                </a:highlight>
                <a:latin typeface="Google Sans"/>
              </a:rPr>
              <a:t>A firewall can help monitor network traffic for suspicious activity. It can also provide strong authentication controls and help protect your data with encryption and access permissions. </a:t>
            </a:r>
          </a:p>
          <a:p>
            <a:pPr algn="l"/>
            <a:r>
              <a:rPr lang="en-US" sz="2000" b="1" i="0" dirty="0">
                <a:solidFill>
                  <a:srgbClr val="202124"/>
                </a:solidFill>
                <a:effectLst/>
                <a:highlight>
                  <a:srgbClr val="FFFFFF"/>
                </a:highlight>
                <a:latin typeface="Google Sans"/>
              </a:rPr>
              <a:t>To protect yourself from keyloggers:</a:t>
            </a:r>
            <a:endParaRPr lang="en-US" sz="2000" b="0" i="0" dirty="0">
              <a:solidFill>
                <a:srgbClr val="202124"/>
              </a:solidFill>
              <a:effectLst/>
              <a:highlight>
                <a:srgbClr val="FFFFFF"/>
              </a:highlight>
              <a:latin typeface="Google Sans"/>
            </a:endParaRPr>
          </a:p>
          <a:p>
            <a:pPr algn="l"/>
            <a:r>
              <a:rPr lang="en-US" sz="2000" b="1" i="0" u="sng" dirty="0">
                <a:solidFill>
                  <a:srgbClr val="202124"/>
                </a:solidFill>
                <a:effectLst/>
                <a:highlight>
                  <a:srgbClr val="FFFFFF"/>
                </a:highlight>
                <a:latin typeface="Google Sans"/>
              </a:rPr>
              <a:t>Use Security Software: </a:t>
            </a:r>
          </a:p>
          <a:p>
            <a:pPr algn="l"/>
            <a:r>
              <a:rPr lang="en-US" sz="2000" b="0" i="0" dirty="0">
                <a:solidFill>
                  <a:srgbClr val="202124"/>
                </a:solidFill>
                <a:effectLst/>
                <a:highlight>
                  <a:srgbClr val="FFFFFF"/>
                </a:highlight>
                <a:latin typeface="Google Sans"/>
              </a:rPr>
              <a:t>Install reputable antivirus and anti-malware software that can help detect and prevent keyloggers. ...</a:t>
            </a:r>
          </a:p>
          <a:p>
            <a:pPr algn="l"/>
            <a:r>
              <a:rPr lang="en-US" sz="2000" b="1" i="0" u="sng" dirty="0">
                <a:solidFill>
                  <a:srgbClr val="202124"/>
                </a:solidFill>
                <a:effectLst/>
                <a:highlight>
                  <a:srgbClr val="FFFFFF"/>
                </a:highlight>
                <a:latin typeface="Google Sans"/>
              </a:rPr>
              <a:t>Keep Software Updated</a:t>
            </a:r>
            <a:r>
              <a:rPr lang="en-US" sz="2000" b="0" i="0" dirty="0">
                <a:solidFill>
                  <a:srgbClr val="202124"/>
                </a:solidFill>
                <a:effectLst/>
                <a:highlight>
                  <a:srgbClr val="FFFFFF"/>
                </a:highlight>
                <a:latin typeface="Google Sans"/>
              </a:rPr>
              <a:t>: </a:t>
            </a:r>
          </a:p>
          <a:p>
            <a:pPr algn="l"/>
            <a:r>
              <a:rPr lang="en-US" sz="2000" b="0" i="0" dirty="0">
                <a:solidFill>
                  <a:srgbClr val="202124"/>
                </a:solidFill>
                <a:effectLst/>
                <a:highlight>
                  <a:srgbClr val="FFFFFF"/>
                </a:highlight>
                <a:latin typeface="Google Sans"/>
              </a:rPr>
              <a:t>Regularly update your operating system, applications, and security software to patch vulnerabilities that attackers might exploit</a:t>
            </a:r>
            <a:r>
              <a:rPr lang="en-US" b="0" i="0" dirty="0">
                <a:solidFill>
                  <a:srgbClr val="202124"/>
                </a:solidFill>
                <a:effectLst/>
                <a:highlight>
                  <a:srgbClr val="FFFFFF"/>
                </a:highlight>
                <a:latin typeface="Google Sans"/>
              </a:rPr>
              <a:t>.</a:t>
            </a:r>
          </a:p>
          <a:p>
            <a:pPr algn="l"/>
            <a:endParaRPr lang="en-US" b="0" i="0" dirty="0">
              <a:solidFill>
                <a:srgbClr val="00201A"/>
              </a:solidFill>
              <a:effectLst/>
              <a:highlight>
                <a:srgbClr val="FFFFFF"/>
              </a:highlight>
              <a:latin typeface="Google Sans"/>
            </a:endParaRPr>
          </a:p>
          <a:p>
            <a:endParaRPr lang="en-IN" dirty="0"/>
          </a:p>
        </p:txBody>
      </p:sp>
    </p:spTree>
    <p:extLst>
      <p:ext uri="{BB962C8B-B14F-4D97-AF65-F5344CB8AC3E}">
        <p14:creationId xmlns:p14="http://schemas.microsoft.com/office/powerpoint/2010/main" val="418351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982200" y="60121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9" name="TextBox 8">
            <a:extLst>
              <a:ext uri="{FF2B5EF4-FFF2-40B4-BE49-F238E27FC236}">
                <a16:creationId xmlns:a16="http://schemas.microsoft.com/office/drawing/2014/main" id="{DABA5434-A12E-ECA0-8B1D-E02A7975DF8F}"/>
              </a:ext>
            </a:extLst>
          </p:cNvPr>
          <p:cNvSpPr txBox="1"/>
          <p:nvPr/>
        </p:nvSpPr>
        <p:spPr>
          <a:xfrm>
            <a:off x="2971800" y="2072132"/>
            <a:ext cx="7543164" cy="3170099"/>
          </a:xfrm>
          <a:prstGeom prst="rect">
            <a:avLst/>
          </a:prstGeom>
          <a:noFill/>
        </p:spPr>
        <p:txBody>
          <a:bodyPr wrap="square" rtlCol="0">
            <a:spAutoFit/>
          </a:bodyPr>
          <a:lstStyle/>
          <a:p>
            <a:pPr marL="342900" indent="-342900" algn="just">
              <a:buFont typeface="Wingdings" panose="05000000000000000000" pitchFamily="2" charset="2"/>
              <a:buChar char="ü"/>
            </a:pPr>
            <a:r>
              <a:rPr lang="en-US" sz="3600" b="1" dirty="0"/>
              <a:t>To secure accounts in a system or computer.</a:t>
            </a:r>
          </a:p>
          <a:p>
            <a:pPr marL="342900" indent="-342900" algn="just">
              <a:buFont typeface="Wingdings" panose="05000000000000000000" pitchFamily="2" charset="2"/>
              <a:buChar char="ü"/>
            </a:pPr>
            <a:r>
              <a:rPr lang="en-US" sz="3600" b="1" dirty="0"/>
              <a:t>In this solution the mouse and keyboard control and it store in a txt file what we type on keyboard</a:t>
            </a:r>
            <a:r>
              <a:rPr lang="en-US" sz="2800" b="1" dirty="0"/>
              <a:t>.</a:t>
            </a:r>
            <a:endParaRPr lang="en-IN" sz="2800" b="1" dirty="0"/>
          </a:p>
          <a:p>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a:t>
            </a:r>
            <a:r>
              <a:rPr lang="en-IN" sz="1800" spc="10" dirty="0">
                <a:latin typeface="Trebuchet MS"/>
                <a:cs typeface="Trebuchet MS"/>
              </a:rPr>
              <a:t>n</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25" name="Picture 24">
            <a:extLst>
              <a:ext uri="{FF2B5EF4-FFF2-40B4-BE49-F238E27FC236}">
                <a16:creationId xmlns:a16="http://schemas.microsoft.com/office/drawing/2014/main" id="{A1818C25-391E-6FE7-FEF5-1731657909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668208"/>
            <a:ext cx="7848600" cy="440874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H="1" flipV="1">
            <a:off x="7239000" y="727766"/>
            <a:ext cx="457200" cy="53403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TextBox 7">
            <a:extLst>
              <a:ext uri="{FF2B5EF4-FFF2-40B4-BE49-F238E27FC236}">
                <a16:creationId xmlns:a16="http://schemas.microsoft.com/office/drawing/2014/main" id="{929CE143-561F-A88F-5128-131F1F014F5F}"/>
              </a:ext>
            </a:extLst>
          </p:cNvPr>
          <p:cNvSpPr txBox="1"/>
          <p:nvPr/>
        </p:nvSpPr>
        <p:spPr>
          <a:xfrm>
            <a:off x="1363634" y="1981200"/>
            <a:ext cx="8229600" cy="4339650"/>
          </a:xfrm>
          <a:prstGeom prst="rect">
            <a:avLst/>
          </a:prstGeom>
          <a:noFill/>
        </p:spPr>
        <p:txBody>
          <a:bodyPr wrap="square" rtlCol="0">
            <a:spAutoFit/>
          </a:bodyPr>
          <a:lstStyle/>
          <a:p>
            <a:pPr marL="457200" indent="-457200">
              <a:buFont typeface="Wingdings" panose="05000000000000000000" pitchFamily="2" charset="2"/>
              <a:buChar char="ü"/>
            </a:pPr>
            <a:r>
              <a:rPr lang="en-IN" sz="3200" b="1" dirty="0"/>
              <a:t> 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a:p>
            <a:endParaRPr lang="en-US" sz="3200" b="0" i="0" dirty="0">
              <a:solidFill>
                <a:srgbClr val="00201A"/>
              </a:solidFill>
              <a:effectLst/>
              <a:highlight>
                <a:srgbClr val="FFFFFF"/>
              </a:highlight>
              <a:latin typeface="Trebuchet MS" panose="020B0603020202020204" pitchFamily="34" charset="0"/>
            </a:endParaRPr>
          </a:p>
          <a:p>
            <a:endParaRPr lang="en-IN" sz="2000" dirty="0">
              <a:latin typeface="Trebuchet MS" panose="020B0603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2614"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0751223D-CB80-9F6D-8071-38609C7F479A}"/>
              </a:ext>
            </a:extLst>
          </p:cNvPr>
          <p:cNvSpPr txBox="1"/>
          <p:nvPr/>
        </p:nvSpPr>
        <p:spPr>
          <a:xfrm>
            <a:off x="1639252" y="2969937"/>
            <a:ext cx="9156763" cy="923330"/>
          </a:xfrm>
          <a:prstGeom prst="rect">
            <a:avLst/>
          </a:prstGeom>
          <a:noFill/>
        </p:spPr>
        <p:txBody>
          <a:bodyPr wrap="square" rtlCol="0">
            <a:spAutoFit/>
          </a:bodyPr>
          <a:lstStyle/>
          <a:p>
            <a:r>
              <a:rPr lang="en-IN" sz="5400" dirty="0">
                <a:effectLst>
                  <a:outerShdw blurRad="38100" dist="38100" dir="2700000" algn="tl">
                    <a:srgbClr val="000000">
                      <a:alpha val="43137"/>
                    </a:srgbClr>
                  </a:outerShdw>
                </a:effectLst>
                <a:latin typeface="Trebuchet MS" panose="020B0603020202020204" pitchFamily="34" charset="0"/>
              </a:rPr>
              <a:t>KEYLOGGER AND SECURITY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A0A490AD-3ADE-7721-AAE2-FFE66A124190}"/>
              </a:ext>
            </a:extLst>
          </p:cNvPr>
          <p:cNvSpPr txBox="1"/>
          <p:nvPr/>
        </p:nvSpPr>
        <p:spPr>
          <a:xfrm>
            <a:off x="1769274" y="1580231"/>
            <a:ext cx="7393078" cy="3693319"/>
          </a:xfrm>
          <a:prstGeom prst="rect">
            <a:avLst/>
          </a:prstGeom>
          <a:noFill/>
        </p:spPr>
        <p:txBody>
          <a:bodyPr wrap="square" rtlCol="0">
            <a:spAutoFit/>
          </a:bodyPr>
          <a:lstStyle/>
          <a:p>
            <a:pPr marL="342900" indent="-342900">
              <a:buFont typeface="Wingdings" panose="05000000000000000000" pitchFamily="2" charset="2"/>
              <a:buChar char="ü"/>
            </a:pPr>
            <a:r>
              <a:rPr lang="en-IN" sz="2400" dirty="0">
                <a:latin typeface="Trebuchet MS" panose="020B0603020202020204" pitchFamily="34" charset="0"/>
              </a:rPr>
              <a:t>What is keylogging?</a:t>
            </a:r>
          </a:p>
          <a:p>
            <a:pPr marL="342900" indent="-342900">
              <a:buFont typeface="Wingdings" panose="05000000000000000000" pitchFamily="2" charset="2"/>
              <a:buChar char="ü"/>
            </a:pPr>
            <a:r>
              <a:rPr lang="en-IN" sz="2400" dirty="0">
                <a:latin typeface="Trebuchet MS" panose="020B0603020202020204" pitchFamily="34" charset="0"/>
              </a:rPr>
              <a:t>How to protect my devices from keylogging?</a:t>
            </a:r>
          </a:p>
          <a:p>
            <a:pPr marL="342900" indent="-342900">
              <a:buFont typeface="Wingdings" panose="05000000000000000000" pitchFamily="2" charset="2"/>
              <a:buChar char="ü"/>
            </a:pPr>
            <a:r>
              <a:rPr lang="en-IN" sz="2400" dirty="0">
                <a:latin typeface="Trebuchet MS" panose="020B0603020202020204" pitchFamily="34" charset="0"/>
              </a:rPr>
              <a:t>Examples of a keylogger</a:t>
            </a:r>
          </a:p>
          <a:p>
            <a:pPr marL="342900" indent="-342900">
              <a:buFont typeface="Wingdings" panose="05000000000000000000" pitchFamily="2" charset="2"/>
              <a:buChar char="ü"/>
            </a:pPr>
            <a:r>
              <a:rPr lang="en-IN" sz="2400" dirty="0">
                <a:latin typeface="Trebuchet MS" panose="020B0603020202020204" pitchFamily="34" charset="0"/>
              </a:rPr>
              <a:t>Steps to create a keylogger</a:t>
            </a:r>
          </a:p>
          <a:p>
            <a:pPr marL="342900" indent="-342900">
              <a:buFont typeface="Wingdings" panose="05000000000000000000" pitchFamily="2" charset="2"/>
              <a:buChar char="ü"/>
            </a:pPr>
            <a:r>
              <a:rPr lang="en-IN" sz="2400" dirty="0">
                <a:latin typeface="Trebuchet MS" panose="020B0603020202020204" pitchFamily="34" charset="0"/>
              </a:rPr>
              <a:t>Hardware keyloggers</a:t>
            </a:r>
          </a:p>
          <a:p>
            <a:pPr marL="342900" indent="-342900">
              <a:buFont typeface="Wingdings" panose="05000000000000000000" pitchFamily="2" charset="2"/>
              <a:buChar char="ü"/>
            </a:pPr>
            <a:r>
              <a:rPr lang="en-IN" sz="2400" dirty="0">
                <a:latin typeface="Trebuchet MS" panose="020B0603020202020204" pitchFamily="34" charset="0"/>
              </a:rPr>
              <a:t>Software keyloggers</a:t>
            </a:r>
          </a:p>
          <a:p>
            <a:pPr marL="342900" indent="-342900">
              <a:buFont typeface="Wingdings" panose="05000000000000000000" pitchFamily="2" charset="2"/>
              <a:buChar char="ü"/>
            </a:pPr>
            <a:r>
              <a:rPr lang="en-IN" sz="2400" dirty="0">
                <a:latin typeface="Trebuchet MS" panose="020B0603020202020204" pitchFamily="34" charset="0"/>
              </a:rPr>
              <a:t>How to defend keyloggers?</a:t>
            </a:r>
          </a:p>
          <a:p>
            <a:pPr marL="342900" indent="-342900">
              <a:buFont typeface="Wingdings" panose="05000000000000000000" pitchFamily="2" charset="2"/>
              <a:buChar char="ü"/>
            </a:pPr>
            <a:r>
              <a:rPr lang="en-IN" sz="2400" dirty="0">
                <a:latin typeface="Trebuchet MS" panose="020B0603020202020204" pitchFamily="34" charset="0"/>
              </a:rPr>
              <a:t>Advantages and disadvantages of keylogging</a:t>
            </a:r>
          </a:p>
          <a:p>
            <a:pPr marL="342900" indent="-342900">
              <a:buFont typeface="Wingdings" panose="05000000000000000000" pitchFamily="2" charset="2"/>
              <a:buChar char="ü"/>
            </a:pPr>
            <a:r>
              <a:rPr lang="en-IN" sz="2400" dirty="0">
                <a:latin typeface="Trebuchet MS" panose="020B0603020202020204" pitchFamily="34" charset="0"/>
              </a:rPr>
              <a:t>Conclusion</a:t>
            </a:r>
          </a:p>
          <a:p>
            <a:pPr marL="285750" indent="-285750">
              <a:buFont typeface="Wingdings" panose="05000000000000000000" pitchFamily="2" charset="2"/>
              <a:buChar char="Ø"/>
            </a:pPr>
            <a:endParaRPr lang="en-IN"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DD712-835B-6F76-7DD7-861A1C317DB2}"/>
              </a:ext>
            </a:extLst>
          </p:cNvPr>
          <p:cNvSpPr>
            <a:spLocks noGrp="1"/>
          </p:cNvSpPr>
          <p:nvPr>
            <p:ph type="title"/>
          </p:nvPr>
        </p:nvSpPr>
        <p:spPr>
          <a:xfrm>
            <a:off x="367665" y="530588"/>
            <a:ext cx="10681335" cy="1477328"/>
          </a:xfrm>
        </p:spPr>
        <p:txBody>
          <a:bodyPr/>
          <a:lstStyle/>
          <a:p>
            <a:pPr algn="ctr"/>
            <a:r>
              <a:rPr lang="en-IN" sz="4800" dirty="0">
                <a:latin typeface="Trebuchet MS" panose="020B0603020202020204" pitchFamily="34" charset="0"/>
              </a:rPr>
              <a:t>What is keylogging?</a:t>
            </a:r>
            <a:br>
              <a:rPr lang="en-IN" sz="4800" dirty="0">
                <a:latin typeface="Trebuchet MS" panose="020B0603020202020204" pitchFamily="34" charset="0"/>
              </a:rPr>
            </a:br>
            <a:endParaRPr lang="en-IN" dirty="0"/>
          </a:p>
        </p:txBody>
      </p:sp>
      <p:sp>
        <p:nvSpPr>
          <p:cNvPr id="3" name="Text Placeholder 2">
            <a:extLst>
              <a:ext uri="{FF2B5EF4-FFF2-40B4-BE49-F238E27FC236}">
                <a16:creationId xmlns:a16="http://schemas.microsoft.com/office/drawing/2014/main" id="{5E614C1B-BDA7-CD41-E991-988632834520}"/>
              </a:ext>
            </a:extLst>
          </p:cNvPr>
          <p:cNvSpPr>
            <a:spLocks noGrp="1"/>
          </p:cNvSpPr>
          <p:nvPr>
            <p:ph type="body" idx="1"/>
          </p:nvPr>
        </p:nvSpPr>
        <p:spPr>
          <a:xfrm>
            <a:off x="1295400" y="1828800"/>
            <a:ext cx="8606382" cy="2954655"/>
          </a:xfrm>
        </p:spPr>
        <p:txBody>
          <a:bodyPr/>
          <a:lstStyle/>
          <a:p>
            <a:pPr algn="just"/>
            <a:r>
              <a:rPr lang="en-US" b="0" i="0" dirty="0">
                <a:solidFill>
                  <a:srgbClr val="242424"/>
                </a:solidFill>
                <a:effectLst/>
                <a:highlight>
                  <a:srgbClr val="FFFFFF"/>
                </a:highlight>
                <a:latin typeface="source-serif-pro"/>
              </a:rPr>
              <a:t>                </a:t>
            </a:r>
            <a:r>
              <a:rPr lang="en-US" sz="2400" b="0" i="0" dirty="0">
                <a:solidFill>
                  <a:srgbClr val="242424"/>
                </a:solidFill>
                <a:effectLst/>
                <a:highlight>
                  <a:srgbClr val="FFFFFF"/>
                </a:highlight>
                <a:latin typeface="Trebuchet MS" panose="020B0603020202020204" pitchFamily="34" charset="0"/>
              </a:rPr>
              <a:t>A keylogger can be special hardware or software that can record keystrokes as you type on a keyboard. You will be able to see passwords and usernames to various accounts (</a:t>
            </a:r>
            <a:r>
              <a:rPr lang="en-US" sz="2400" b="0" i="0" dirty="0" err="1">
                <a:solidFill>
                  <a:srgbClr val="242424"/>
                </a:solidFill>
                <a:effectLst/>
                <a:highlight>
                  <a:srgbClr val="FFFFFF"/>
                </a:highlight>
                <a:latin typeface="Trebuchet MS" panose="020B0603020202020204" pitchFamily="34" charset="0"/>
              </a:rPr>
              <a:t>i.e</a:t>
            </a:r>
            <a:r>
              <a:rPr lang="en-US" sz="2400" b="0" i="0" dirty="0">
                <a:solidFill>
                  <a:srgbClr val="242424"/>
                </a:solidFill>
                <a:effectLst/>
                <a:highlight>
                  <a:srgbClr val="FFFFFF"/>
                </a:highlight>
                <a:latin typeface="Trebuchet MS" panose="020B0603020202020204" pitchFamily="34" charset="0"/>
              </a:rPr>
              <a:t> bank accounts, email, </a:t>
            </a:r>
            <a:r>
              <a:rPr lang="en-US" sz="2400" b="0" i="0" dirty="0" err="1">
                <a:solidFill>
                  <a:srgbClr val="242424"/>
                </a:solidFill>
                <a:effectLst/>
                <a:highlight>
                  <a:srgbClr val="FFFFFF"/>
                </a:highlight>
                <a:latin typeface="Trebuchet MS" panose="020B0603020202020204" pitchFamily="34" charset="0"/>
              </a:rPr>
              <a:t>etc</a:t>
            </a:r>
            <a:r>
              <a:rPr lang="en-US" sz="2400" b="0" i="0" dirty="0">
                <a:solidFill>
                  <a:srgbClr val="242424"/>
                </a:solidFill>
                <a:effectLst/>
                <a:highlight>
                  <a:srgbClr val="FFFFFF"/>
                </a:highlight>
                <a:latin typeface="Trebuchet MS" panose="020B0603020202020204" pitchFamily="34" charset="0"/>
              </a:rPr>
              <a:t>), google </a:t>
            </a:r>
            <a:r>
              <a:rPr lang="en-US" sz="2400" b="0" i="0" dirty="0" err="1">
                <a:solidFill>
                  <a:srgbClr val="242424"/>
                </a:solidFill>
                <a:effectLst/>
                <a:highlight>
                  <a:srgbClr val="FFFFFF"/>
                </a:highlight>
                <a:latin typeface="Trebuchet MS" panose="020B0603020202020204" pitchFamily="34" charset="0"/>
              </a:rPr>
              <a:t>earches</a:t>
            </a:r>
            <a:r>
              <a:rPr lang="en-US" sz="2400" b="0" i="0" dirty="0">
                <a:solidFill>
                  <a:srgbClr val="242424"/>
                </a:solidFill>
                <a:effectLst/>
                <a:highlight>
                  <a:srgbClr val="FFFFFF"/>
                </a:highlight>
                <a:latin typeface="Trebuchet MS" panose="020B0603020202020204" pitchFamily="34" charset="0"/>
              </a:rPr>
              <a:t>, conversations that can be used to extort money or more information from a target, etc. Cybercriminals create fake websites or send an email embedding the keylogger in a malicious link or in a downloadable attachment known as a phishing attack. </a:t>
            </a:r>
            <a:endParaRPr lang="en-IN" sz="2400" dirty="0"/>
          </a:p>
        </p:txBody>
      </p:sp>
    </p:spTree>
    <p:extLst>
      <p:ext uri="{BB962C8B-B14F-4D97-AF65-F5344CB8AC3E}">
        <p14:creationId xmlns:p14="http://schemas.microsoft.com/office/powerpoint/2010/main" val="210944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42127-EA09-E998-5F53-786C813ACBD5}"/>
              </a:ext>
            </a:extLst>
          </p:cNvPr>
          <p:cNvSpPr>
            <a:spLocks noGrp="1"/>
          </p:cNvSpPr>
          <p:nvPr>
            <p:ph type="title"/>
          </p:nvPr>
        </p:nvSpPr>
        <p:spPr/>
        <p:txBody>
          <a:bodyPr/>
          <a:lstStyle/>
          <a:p>
            <a:r>
              <a:rPr lang="en-IN" dirty="0"/>
              <a:t>Can a keylogger can be detected? </a:t>
            </a:r>
          </a:p>
        </p:txBody>
      </p:sp>
      <p:sp>
        <p:nvSpPr>
          <p:cNvPr id="3" name="Text Placeholder 2">
            <a:extLst>
              <a:ext uri="{FF2B5EF4-FFF2-40B4-BE49-F238E27FC236}">
                <a16:creationId xmlns:a16="http://schemas.microsoft.com/office/drawing/2014/main" id="{3E7E43EC-8A89-7EA9-9EBF-8C56A2F36F51}"/>
              </a:ext>
            </a:extLst>
          </p:cNvPr>
          <p:cNvSpPr>
            <a:spLocks noGrp="1"/>
          </p:cNvSpPr>
          <p:nvPr>
            <p:ph type="body" idx="1"/>
          </p:nvPr>
        </p:nvSpPr>
        <p:spPr>
          <a:xfrm>
            <a:off x="781656" y="1597729"/>
            <a:ext cx="9296400" cy="4647426"/>
          </a:xfrm>
        </p:spPr>
        <p:txBody>
          <a:bodyPr/>
          <a:lstStyle/>
          <a:p>
            <a:pPr algn="l"/>
            <a:r>
              <a:rPr lang="en-US" sz="2400" b="0" i="0" dirty="0">
                <a:solidFill>
                  <a:srgbClr val="410007"/>
                </a:solidFill>
                <a:effectLst/>
                <a:highlight>
                  <a:srgbClr val="FFFFFF"/>
                </a:highlight>
                <a:latin typeface="Trebuchet MS" panose="020B0603020202020204" pitchFamily="34" charset="0"/>
              </a:rPr>
              <a:t>   keyloggers can be detected, but the method depends on the type of </a:t>
            </a:r>
            <a:r>
              <a:rPr lang="en-US" sz="2400" b="1" i="0" dirty="0">
                <a:solidFill>
                  <a:srgbClr val="410007"/>
                </a:solidFill>
                <a:effectLst/>
                <a:highlight>
                  <a:srgbClr val="FFFFFF"/>
                </a:highlight>
                <a:latin typeface="Trebuchet MS" panose="020B0603020202020204" pitchFamily="34" charset="0"/>
              </a:rPr>
              <a:t>keylogger: </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Hardware keyloggers</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These are the easiest to detect by physically inspecting the keyboard circuitry, USB and PS/2 ports, and any hardware additions to the computer. However, they can be dangerous because they can't be detected by security software and can't be installed remotely.</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Software keyloggers</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These can be more difficult to detect, especially those with rootkit functionality.</a:t>
            </a:r>
          </a:p>
          <a:p>
            <a:pPr algn="l"/>
            <a:endParaRPr lang="en-US" sz="2000" b="0" i="0" dirty="0">
              <a:solidFill>
                <a:srgbClr val="410007"/>
              </a:solidFill>
              <a:effectLst/>
              <a:highlight>
                <a:srgbClr val="FFFFFF"/>
              </a:highlight>
              <a:latin typeface="Trebuchet MS" panose="020B0603020202020204" pitchFamily="34" charset="0"/>
            </a:endParaRPr>
          </a:p>
          <a:p>
            <a:endParaRPr lang="en-IN" dirty="0"/>
          </a:p>
        </p:txBody>
      </p:sp>
    </p:spTree>
    <p:extLst>
      <p:ext uri="{BB962C8B-B14F-4D97-AF65-F5344CB8AC3E}">
        <p14:creationId xmlns:p14="http://schemas.microsoft.com/office/powerpoint/2010/main" val="4162760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F1B031D-4A4F-B2F3-0E61-640049D4678C}"/>
              </a:ext>
            </a:extLst>
          </p:cNvPr>
          <p:cNvSpPr>
            <a:spLocks noGrp="1"/>
          </p:cNvSpPr>
          <p:nvPr>
            <p:ph type="body" idx="1"/>
          </p:nvPr>
        </p:nvSpPr>
        <p:spPr>
          <a:xfrm>
            <a:off x="762000" y="838200"/>
            <a:ext cx="9372600" cy="4893647"/>
          </a:xfrm>
        </p:spPr>
        <p:txBody>
          <a:bodyPr/>
          <a:lstStyle/>
          <a:p>
            <a:pPr algn="l"/>
            <a:r>
              <a:rPr lang="en-US" sz="2000" b="1" i="0" dirty="0">
                <a:solidFill>
                  <a:schemeClr val="tx1"/>
                </a:solidFill>
                <a:effectLst/>
                <a:latin typeface="Trebuchet MS" panose="020B0603020202020204" pitchFamily="34" charset="0"/>
              </a:rPr>
              <a:t>Keylogger Types: Hardware vs Software-based</a:t>
            </a:r>
          </a:p>
          <a:p>
            <a:pPr algn="l"/>
            <a:endParaRPr lang="en-US" sz="2000" b="1" i="0" dirty="0">
              <a:solidFill>
                <a:schemeClr val="tx1"/>
              </a:solidFill>
              <a:effectLst/>
              <a:latin typeface="Trebuchet MS" panose="020B0603020202020204" pitchFamily="34" charset="0"/>
            </a:endParaRPr>
          </a:p>
          <a:p>
            <a:pPr algn="l"/>
            <a:r>
              <a:rPr lang="en-US" sz="2000" b="1" i="0" dirty="0">
                <a:solidFill>
                  <a:schemeClr val="tx1"/>
                </a:solidFill>
                <a:effectLst/>
                <a:latin typeface="Trebuchet MS" panose="020B0603020202020204" pitchFamily="34" charset="0"/>
              </a:rPr>
              <a:t>Hardware-based Keyloggers</a:t>
            </a:r>
          </a:p>
          <a:p>
            <a:pPr algn="l"/>
            <a:r>
              <a:rPr lang="en-US" sz="2000" b="0" i="0" dirty="0">
                <a:solidFill>
                  <a:schemeClr val="tx1"/>
                </a:solidFill>
                <a:effectLst/>
                <a:latin typeface="Trebuchet MS" panose="020B0603020202020204" pitchFamily="34" charset="0"/>
              </a:rPr>
              <a:t>A hardware-based keylogger is a tiny device, a physical component that connects to the computer via the keyboard. The device usually looks like a standard keyboard PS/2 connector, computer cabling, or a USB adaptor, making it relatively simple to conceal the device for someone who wants to keep an eye on a user’s behavior.</a:t>
            </a:r>
          </a:p>
          <a:p>
            <a:pPr algn="l"/>
            <a:r>
              <a:rPr lang="en-US" sz="2000" b="1" i="0" dirty="0">
                <a:solidFill>
                  <a:schemeClr val="tx1"/>
                </a:solidFill>
                <a:effectLst/>
                <a:latin typeface="Trebuchet MS" panose="020B0603020202020204" pitchFamily="34" charset="0"/>
              </a:rPr>
              <a:t>Software-based Keyloggers</a:t>
            </a:r>
          </a:p>
          <a:p>
            <a:pPr algn="l"/>
            <a:r>
              <a:rPr lang="en-US" sz="2000" b="0" i="0" dirty="0">
                <a:solidFill>
                  <a:schemeClr val="tx1"/>
                </a:solidFill>
                <a:effectLst/>
                <a:latin typeface="Trebuchet MS" panose="020B0603020202020204" pitchFamily="34" charset="0"/>
              </a:rPr>
              <a:t>A software-based keylogger is a computer program that can be installed without having direct access to the user’s computer. It can be downloaded on purpose by someone who wants to monitor a computer, or it can be downloaded without the user’s knowledge and run as part of a rootkit or a </a:t>
            </a:r>
            <a:r>
              <a:rPr lang="en-US" sz="2000" b="1" i="0" dirty="0">
                <a:solidFill>
                  <a:schemeClr val="tx1"/>
                </a:solidFill>
                <a:effectLst/>
                <a:latin typeface="Trebuchet MS" panose="020B0603020202020204" pitchFamily="34" charset="0"/>
                <a:hlinkClick r:id="rId2">
                  <a:extLst>
                    <a:ext uri="{A12FA001-AC4F-418D-AE19-62706E023703}">
                      <ahyp:hlinkClr xmlns:ahyp="http://schemas.microsoft.com/office/drawing/2018/hyperlinkcolor" val="tx"/>
                    </a:ext>
                  </a:extLst>
                </a:hlinkClick>
              </a:rPr>
              <a:t>remote administration Trojan (RAT)</a:t>
            </a:r>
            <a:r>
              <a:rPr lang="en-US" sz="2000" b="1" i="0" dirty="0">
                <a:solidFill>
                  <a:schemeClr val="tx1"/>
                </a:solidFill>
                <a:effectLst/>
                <a:latin typeface="Trebuchet MS" panose="020B0603020202020204" pitchFamily="34" charset="0"/>
              </a:rPr>
              <a:t>.</a:t>
            </a:r>
          </a:p>
          <a:p>
            <a:pPr algn="l">
              <a:buFont typeface="Arial" panose="020B0604020202020204" pitchFamily="34" charset="0"/>
              <a:buChar char="•"/>
            </a:pPr>
            <a:endParaRPr lang="en-US" sz="2000" b="1" i="0" dirty="0">
              <a:solidFill>
                <a:schemeClr val="tx1"/>
              </a:solidFill>
              <a:effectLst/>
              <a:highlight>
                <a:srgbClr val="FFFFFF"/>
              </a:highlight>
              <a:latin typeface="Trebuchet MS" panose="020B0603020202020204" pitchFamily="34" charset="0"/>
            </a:endParaRPr>
          </a:p>
          <a:p>
            <a:endParaRPr lang="en-IN" dirty="0"/>
          </a:p>
        </p:txBody>
      </p:sp>
    </p:spTree>
    <p:extLst>
      <p:ext uri="{BB962C8B-B14F-4D97-AF65-F5344CB8AC3E}">
        <p14:creationId xmlns:p14="http://schemas.microsoft.com/office/powerpoint/2010/main" val="2761882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flipH="1" flipV="1">
            <a:off x="8229600" y="1253233"/>
            <a:ext cx="533400" cy="49936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1548F32C-375A-8DD3-3A84-92AFCE9754E3}"/>
              </a:ext>
            </a:extLst>
          </p:cNvPr>
          <p:cNvSpPr txBox="1"/>
          <p:nvPr/>
        </p:nvSpPr>
        <p:spPr>
          <a:xfrm>
            <a:off x="1076326" y="2300228"/>
            <a:ext cx="6248400" cy="2246769"/>
          </a:xfrm>
          <a:prstGeom prst="rect">
            <a:avLst/>
          </a:prstGeom>
          <a:noFill/>
        </p:spPr>
        <p:txBody>
          <a:bodyPr wrap="square" rtlCol="0">
            <a:spAutoFit/>
          </a:bodyPr>
          <a:lstStyle/>
          <a:p>
            <a:pPr marL="342900" indent="-342900" algn="just">
              <a:buFont typeface="Wingdings" panose="05000000000000000000" pitchFamily="2" charset="2"/>
              <a:buChar char="ü"/>
            </a:pPr>
            <a:r>
              <a:rPr lang="en-US" sz="2000" b="1" dirty="0">
                <a:solidFill>
                  <a:srgbClr val="000000"/>
                </a:solidFill>
                <a:highlight>
                  <a:srgbClr val="FFFFFF"/>
                </a:highlight>
                <a:latin typeface="Inter"/>
              </a:rPr>
              <a:t>The </a:t>
            </a:r>
            <a:r>
              <a:rPr lang="en-US" sz="2000" b="1" i="0" dirty="0">
                <a:solidFill>
                  <a:srgbClr val="000000"/>
                </a:solidFill>
                <a:effectLst/>
                <a:highlight>
                  <a:srgbClr val="FFFFFF"/>
                </a:highlight>
                <a:latin typeface="Inter"/>
              </a:rPr>
              <a:t>hacker then analyzes the keystrokes to locate usernames and passwords and uses them to hack into otherwise </a:t>
            </a:r>
            <a:r>
              <a:rPr lang="en-US" sz="2000" b="1" dirty="0">
                <a:solidFill>
                  <a:srgbClr val="000000"/>
                </a:solidFill>
                <a:highlight>
                  <a:srgbClr val="FFFFFF"/>
                </a:highlight>
                <a:latin typeface="Inter"/>
              </a:rPr>
              <a:t>secure systems</a:t>
            </a:r>
            <a:r>
              <a:rPr lang="en-US" sz="2000" b="1" i="0" dirty="0">
                <a:solidFill>
                  <a:srgbClr val="000000"/>
                </a:solidFill>
                <a:effectLst/>
                <a:highlight>
                  <a:srgbClr val="FFFFFF"/>
                </a:highlight>
                <a:latin typeface="Inter"/>
              </a:rPr>
              <a:t>.</a:t>
            </a:r>
          </a:p>
          <a:p>
            <a:pPr marL="342900" indent="-342900" algn="just">
              <a:buFont typeface="Wingdings" panose="05000000000000000000" pitchFamily="2" charset="2"/>
              <a:buChar char="ü"/>
            </a:pPr>
            <a:endParaRPr lang="en-US" sz="2000" b="1" dirty="0">
              <a:solidFill>
                <a:srgbClr val="000000"/>
              </a:solidFill>
              <a:highlight>
                <a:srgbClr val="FFFFFF"/>
              </a:highlight>
              <a:latin typeface="Inter"/>
            </a:endParaRPr>
          </a:p>
          <a:p>
            <a:pPr marL="342900" indent="-342900" algn="just">
              <a:buFont typeface="Wingdings" panose="05000000000000000000" pitchFamily="2" charset="2"/>
              <a:buChar char="ü"/>
            </a:pPr>
            <a:r>
              <a:rPr lang="en-US" sz="2000" b="1" dirty="0">
                <a:solidFill>
                  <a:srgbClr val="000000"/>
                </a:solidFill>
                <a:highlight>
                  <a:srgbClr val="FFFFFF"/>
                </a:highlight>
                <a:latin typeface="Inter"/>
              </a:rPr>
              <a:t>To tackle this issue we are therefore using a software keylogger that can be remotely ins</a:t>
            </a:r>
            <a:endParaRPr lang="en-IN" sz="2000" b="1" dirty="0"/>
          </a:p>
          <a:p>
            <a:pPr algn="just"/>
            <a:endParaRPr lang="en-IN" sz="2000" dirty="0">
              <a:latin typeface="Trebuchet MS" panose="020B0603020202020204" pitchFamily="34" charset="0"/>
            </a:endParaRPr>
          </a:p>
        </p:txBody>
      </p:sp>
      <p:pic>
        <p:nvPicPr>
          <p:cNvPr id="12" name="Picture 11">
            <a:extLst>
              <a:ext uri="{FF2B5EF4-FFF2-40B4-BE49-F238E27FC236}">
                <a16:creationId xmlns:a16="http://schemas.microsoft.com/office/drawing/2014/main" id="{96A1173D-433E-EF5C-84C1-57080B93C2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8730" y="4546997"/>
            <a:ext cx="4233545" cy="159938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262780BB-8082-8635-7C9F-DE92A0A658D7}"/>
              </a:ext>
            </a:extLst>
          </p:cNvPr>
          <p:cNvSpPr txBox="1"/>
          <p:nvPr/>
        </p:nvSpPr>
        <p:spPr>
          <a:xfrm>
            <a:off x="228871" y="2008414"/>
            <a:ext cx="9534525" cy="4154984"/>
          </a:xfrm>
          <a:prstGeom prst="rect">
            <a:avLst/>
          </a:prstGeom>
          <a:noFill/>
        </p:spPr>
        <p:txBody>
          <a:bodyPr wrap="square" rtlCol="0">
            <a:spAutoFit/>
          </a:bodyPr>
          <a:lstStyle/>
          <a:p>
            <a:pPr marL="342900" indent="-342900">
              <a:buFont typeface="Wingdings" panose="05000000000000000000" pitchFamily="2" charset="2"/>
              <a:buChar char="ü"/>
            </a:pPr>
            <a:r>
              <a:rPr lang="en-US" sz="2400" b="1" dirty="0"/>
              <a:t>First we install the python ide and then we install the two packages.</a:t>
            </a:r>
          </a:p>
          <a:p>
            <a:pPr marL="342900" indent="-342900">
              <a:buFont typeface="Wingdings" panose="05000000000000000000" pitchFamily="2" charset="2"/>
              <a:buChar char="ü"/>
            </a:pPr>
            <a:r>
              <a:rPr lang="en-US" sz="2400" b="1" dirty="0"/>
              <a:t>First one is pip </a:t>
            </a:r>
            <a:r>
              <a:rPr lang="en-US" sz="2400" b="1" dirty="0" err="1"/>
              <a:t>pynput</a:t>
            </a:r>
            <a:r>
              <a:rPr lang="en-US" sz="2400" b="1" dirty="0"/>
              <a:t> install.</a:t>
            </a:r>
          </a:p>
          <a:p>
            <a:pPr marL="342900" indent="-342900">
              <a:buFont typeface="Wingdings" panose="05000000000000000000" pitchFamily="2" charset="2"/>
              <a:buChar char="ü"/>
            </a:pPr>
            <a:endParaRPr lang="en-US" sz="2400" b="1" dirty="0"/>
          </a:p>
          <a:p>
            <a:pPr marL="342900" indent="-342900">
              <a:buFont typeface="Wingdings" panose="05000000000000000000" pitchFamily="2" charset="2"/>
              <a:buChar char="ü"/>
            </a:pPr>
            <a:r>
              <a:rPr lang="en-US" sz="2400" b="1" dirty="0"/>
              <a:t>Next one is johns library.</a:t>
            </a:r>
          </a:p>
          <a:p>
            <a:pPr marL="342900" indent="-342900">
              <a:buFont typeface="Wingdings" panose="05000000000000000000" pitchFamily="2" charset="2"/>
              <a:buChar char="ü"/>
            </a:pPr>
            <a:endParaRPr lang="en-US" sz="2400" b="1" dirty="0"/>
          </a:p>
          <a:p>
            <a:pPr marL="342900" indent="-342900">
              <a:buFont typeface="Wingdings" panose="05000000000000000000" pitchFamily="2" charset="2"/>
              <a:buChar char="ü"/>
            </a:pPr>
            <a:r>
              <a:rPr lang="en-US" sz="2400" b="1" dirty="0"/>
              <a:t>Then these two are used for controlling mouse and keyboard.</a:t>
            </a:r>
          </a:p>
          <a:p>
            <a:pPr marL="342900" indent="-342900">
              <a:buFont typeface="Wingdings" panose="05000000000000000000" pitchFamily="2" charset="2"/>
              <a:buChar char="ü"/>
            </a:pPr>
            <a:r>
              <a:rPr lang="en-US" sz="2400" b="1" dirty="0"/>
              <a:t>So we can use for keylogger security.</a:t>
            </a:r>
          </a:p>
          <a:p>
            <a:pPr marL="342900" indent="-342900">
              <a:buFont typeface="Wingdings" panose="05000000000000000000" pitchFamily="2" charset="2"/>
              <a:buChar char="ü"/>
            </a:pPr>
            <a:r>
              <a:rPr lang="en-IN" sz="2400" b="1" dirty="0"/>
              <a:t>Above like that you can install it in command prompt.</a:t>
            </a:r>
          </a:p>
          <a:p>
            <a:pPr marL="342900" indent="-342900">
              <a:buFont typeface="Wingdings" panose="05000000000000000000" pitchFamily="2" charset="2"/>
              <a:buChar char="ü"/>
            </a:pPr>
            <a:r>
              <a:rPr lang="en-IN" sz="2400" b="1" dirty="0"/>
              <a:t>By these two libraries we cannot get error in python code.</a:t>
            </a:r>
          </a:p>
          <a:p>
            <a:br>
              <a:rPr lang="en-US" sz="2400" b="0" i="0" dirty="0">
                <a:effectLst/>
                <a:latin typeface="Google Sans"/>
              </a:rPr>
            </a:br>
            <a:endParaRPr lang="en-IN" sz="2400" dirty="0"/>
          </a:p>
        </p:txBody>
      </p:sp>
      <p:pic>
        <p:nvPicPr>
          <p:cNvPr id="12" name="Picture 11">
            <a:extLst>
              <a:ext uri="{FF2B5EF4-FFF2-40B4-BE49-F238E27FC236}">
                <a16:creationId xmlns:a16="http://schemas.microsoft.com/office/drawing/2014/main" id="{2CD5370B-4289-DE60-327A-232F5BCF5345}"/>
              </a:ext>
            </a:extLst>
          </p:cNvPr>
          <p:cNvPicPr>
            <a:picLocks noChangeAspect="1"/>
          </p:cNvPicPr>
          <p:nvPr/>
        </p:nvPicPr>
        <p:blipFill>
          <a:blip r:embed="rId4"/>
          <a:stretch>
            <a:fillRect/>
          </a:stretch>
        </p:blipFill>
        <p:spPr>
          <a:xfrm>
            <a:off x="2819400" y="2819400"/>
            <a:ext cx="2815913" cy="323850"/>
          </a:xfrm>
          <a:prstGeom prst="rect">
            <a:avLst/>
          </a:prstGeom>
        </p:spPr>
      </p:pic>
      <p:pic>
        <p:nvPicPr>
          <p:cNvPr id="13" name="Picture 12">
            <a:extLst>
              <a:ext uri="{FF2B5EF4-FFF2-40B4-BE49-F238E27FC236}">
                <a16:creationId xmlns:a16="http://schemas.microsoft.com/office/drawing/2014/main" id="{BBE5FAF2-24D9-3CE0-9EAC-081B70D82497}"/>
              </a:ext>
            </a:extLst>
          </p:cNvPr>
          <p:cNvPicPr>
            <a:picLocks noChangeAspect="1"/>
          </p:cNvPicPr>
          <p:nvPr/>
        </p:nvPicPr>
        <p:blipFill>
          <a:blip r:embed="rId5"/>
          <a:stretch>
            <a:fillRect/>
          </a:stretch>
        </p:blipFill>
        <p:spPr>
          <a:xfrm>
            <a:off x="2819400" y="3616643"/>
            <a:ext cx="2815913" cy="3238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477955" y="12480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9" name="TextBox 8">
            <a:extLst>
              <a:ext uri="{FF2B5EF4-FFF2-40B4-BE49-F238E27FC236}">
                <a16:creationId xmlns:a16="http://schemas.microsoft.com/office/drawing/2014/main" id="{57484230-4AEB-22FE-1B46-06EA5DCFBEB7}"/>
              </a:ext>
            </a:extLst>
          </p:cNvPr>
          <p:cNvSpPr txBox="1"/>
          <p:nvPr/>
        </p:nvSpPr>
        <p:spPr>
          <a:xfrm>
            <a:off x="876300" y="1873014"/>
            <a:ext cx="9334499" cy="3416320"/>
          </a:xfrm>
          <a:prstGeom prst="rect">
            <a:avLst/>
          </a:prstGeom>
          <a:noFill/>
        </p:spPr>
        <p:txBody>
          <a:bodyPr wrap="square" rtlCol="0">
            <a:spAutoFit/>
          </a:bodyPr>
          <a:lstStyle/>
          <a:p>
            <a:pPr marL="457200" indent="-457200">
              <a:buFont typeface="Wingdings" panose="05000000000000000000" pitchFamily="2" charset="2"/>
              <a:buChar char="ü"/>
            </a:pPr>
            <a:r>
              <a:rPr lang="en-US" sz="2800" b="1" dirty="0"/>
              <a:t>Parents might use a keylogger to monitor a child's screen time.</a:t>
            </a:r>
          </a:p>
          <a:p>
            <a:pPr marL="457200" indent="-457200">
              <a:buFont typeface="Wingdings" panose="05000000000000000000" pitchFamily="2" charset="2"/>
              <a:buChar char="ü"/>
            </a:pPr>
            <a:r>
              <a:rPr lang="en-US" sz="2800" b="1" dirty="0"/>
              <a:t> Companies often use keylogger software as part of employee monitoring software to help track employee productivity.</a:t>
            </a:r>
          </a:p>
          <a:p>
            <a:pPr marL="457200" indent="-457200">
              <a:buFont typeface="Wingdings" panose="05000000000000000000" pitchFamily="2" charset="2"/>
              <a:buChar char="ü"/>
            </a:pPr>
            <a:r>
              <a:rPr lang="en-US" sz="2800" b="1" dirty="0"/>
              <a:t> Information technology departments can use keylogger software to troubleshoot issues on a device.</a:t>
            </a:r>
            <a:endParaRPr lang="en-IN" sz="2800" b="1" dirty="0"/>
          </a:p>
          <a:p>
            <a:pPr algn="l"/>
            <a:endParaRPr lang="en-US" sz="2000" b="0" i="0" dirty="0">
              <a:solidFill>
                <a:srgbClr val="002110"/>
              </a:solidFill>
              <a:effectLst/>
              <a:highlight>
                <a:srgbClr val="FFFFFF"/>
              </a:highlight>
              <a:latin typeface="Google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184</TotalTime>
  <Words>879</Words>
  <Application>Microsoft Office PowerPoint</Application>
  <PresentationFormat>Widescreen</PresentationFormat>
  <Paragraphs>90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Google Sans</vt:lpstr>
      <vt:lpstr>Inter</vt:lpstr>
      <vt:lpstr>source-serif-pro</vt:lpstr>
      <vt:lpstr>Trebuchet MS</vt:lpstr>
      <vt:lpstr>Wingdings</vt:lpstr>
      <vt:lpstr>Office Theme</vt:lpstr>
      <vt:lpstr>Kale Sri Naga Nukesh</vt:lpstr>
      <vt:lpstr>PROJECT TITLE</vt:lpstr>
      <vt:lpstr>AGENDA</vt:lpstr>
      <vt:lpstr>What is keylogging? </vt:lpstr>
      <vt:lpstr>Can a keylogger can be detected? </vt:lpstr>
      <vt:lpstr>PowerPoint Presentation</vt:lpstr>
      <vt:lpstr>PROBLEM STATEMENT</vt:lpstr>
      <vt:lpstr>PROJECT OVERVIEW</vt:lpstr>
      <vt:lpstr>WHO ARE THE END USERS?</vt:lpstr>
      <vt:lpstr>YOUR SOLUTION AND ITS VALUE PROPOSITION</vt:lpstr>
      <vt:lpstr>PowerPoint Presentation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pottu</dc:creator>
  <cp:lastModifiedBy>KALE SRI NAGA NUKESH</cp:lastModifiedBy>
  <cp:revision>13</cp:revision>
  <dcterms:created xsi:type="dcterms:W3CDTF">2024-06-03T05:48:59Z</dcterms:created>
  <dcterms:modified xsi:type="dcterms:W3CDTF">2024-06-19T03:25:47Z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