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1" r:id="rId8"/>
    <p:sldId id="271" r:id="rId9"/>
    <p:sldId id="262" r:id="rId10"/>
    <p:sldId id="263" r:id="rId11"/>
    <p:sldId id="265" r:id="rId12"/>
    <p:sldId id="264" r:id="rId13"/>
    <p:sldId id="270" r:id="rId14"/>
    <p:sldId id="268" r:id="rId15"/>
    <p:sldId id="269"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npharika@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ml-linear-regression/" TargetMode="External"/><Relationship Id="rId2" Type="http://schemas.openxmlformats.org/officeDocument/2006/relationships/hyperlink" Target="https://github.com/21a91a05g2/project-aiml.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702287"/>
            <a:ext cx="10993549" cy="578154"/>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6" y="1298351"/>
            <a:ext cx="10993546" cy="2130649"/>
          </a:xfrm>
        </p:spPr>
        <p:txBody>
          <a:bodyPr>
            <a:normAutofit/>
          </a:bodyPr>
          <a:lstStyle/>
          <a:p>
            <a:r>
              <a:rPr lang="en-GB" b="1" dirty="0">
                <a:latin typeface="Times New Roman" panose="02020603050405020304" pitchFamily="18" charset="0"/>
                <a:cs typeface="Times New Roman" panose="02020603050405020304" pitchFamily="18" charset="0"/>
              </a:rPr>
              <a:t>MUDAPAKA NAGA PRASANNA HARIKA</a:t>
            </a:r>
            <a:endParaRPr lang="en-GB" sz="1600" b="1" dirty="0">
              <a:latin typeface="Times New Roman" panose="02020603050405020304" pitchFamily="18" charset="0"/>
              <a:cs typeface="Times New Roman" panose="02020603050405020304" pitchFamily="18" charset="0"/>
            </a:endParaRPr>
          </a:p>
          <a:p>
            <a:r>
              <a:rPr lang="en-GB" sz="1600" b="1" cap="none" dirty="0">
                <a:latin typeface="Times New Roman" panose="02020603050405020304" pitchFamily="18" charset="0"/>
                <a:cs typeface="Times New Roman" panose="02020603050405020304" pitchFamily="18" charset="0"/>
                <a:hlinkClick r:id="rId2"/>
              </a:rPr>
              <a:t>mnpharika@gmail.com</a:t>
            </a:r>
            <a:endParaRPr lang="en-GB" sz="1600" b="1" cap="none" dirty="0">
              <a:latin typeface="Times New Roman" panose="02020603050405020304" pitchFamily="18" charset="0"/>
              <a:cs typeface="Times New Roman" panose="02020603050405020304" pitchFamily="18" charset="0"/>
            </a:endParaRPr>
          </a:p>
          <a:p>
            <a:r>
              <a:rPr lang="en-GB" b="1" cap="none" dirty="0">
                <a:latin typeface="Times New Roman" panose="02020603050405020304" pitchFamily="18" charset="0"/>
                <a:cs typeface="Times New Roman" panose="02020603050405020304" pitchFamily="18" charset="0"/>
              </a:rPr>
              <a:t>ADITYA ENGINEERING COLLEGE</a:t>
            </a:r>
            <a:endParaRPr lang="en-GB" sz="1600"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Andhra Pradesh</a:t>
            </a:r>
          </a:p>
          <a:p>
            <a:r>
              <a:rPr lang="en-GB" sz="1600" b="1" dirty="0">
                <a:latin typeface="Times New Roman" panose="02020603050405020304" pitchFamily="18" charset="0"/>
                <a:cs typeface="Times New Roman" panose="02020603050405020304" pitchFamily="18" charset="0"/>
              </a:rPr>
              <a:t>artificial intelligence and machine learning/03-06-2024 to 15-07-2024</a:t>
            </a:r>
          </a:p>
          <a:p>
            <a:endParaRPr lang="en-GB" b="1" dirty="0">
              <a:latin typeface="Times New Roman" panose="02020603050405020304" pitchFamily="18" charset="0"/>
              <a:cs typeface="Times New Roman" panose="02020603050405020304" pitchFamily="18" charset="0"/>
            </a:endParaRPr>
          </a:p>
          <a:p>
            <a:endParaRPr lang="en-GB" sz="1600" b="1" dirty="0">
              <a:latin typeface="Times New Roman" panose="02020603050405020304" pitchFamily="18" charset="0"/>
              <a:cs typeface="Times New Roman" panose="02020603050405020304" pitchFamily="18" charset="0"/>
            </a:endParaRP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234813"/>
            <a:ext cx="11260667" cy="3157520"/>
          </a:xfrm>
          <a:prstGeom prst="rect">
            <a:avLst/>
          </a:prstGeom>
        </p:spPr>
      </p:pic>
      <p:pic>
        <p:nvPicPr>
          <p:cNvPr id="7" name="Picture 6">
            <a:extLst>
              <a:ext uri="{FF2B5EF4-FFF2-40B4-BE49-F238E27FC236}">
                <a16:creationId xmlns:a16="http://schemas.microsoft.com/office/drawing/2014/main" id="{D279ABC0-C97F-8154-EBF4-4368A1C5E119}"/>
              </a:ext>
            </a:extLst>
          </p:cNvPr>
          <p:cNvPicPr>
            <a:picLocks noChangeAspect="1"/>
          </p:cNvPicPr>
          <p:nvPr/>
        </p:nvPicPr>
        <p:blipFill>
          <a:blip r:embed="rId4"/>
          <a:stretch>
            <a:fillRect/>
          </a:stretch>
        </p:blipFill>
        <p:spPr>
          <a:xfrm>
            <a:off x="8741964" y="833555"/>
            <a:ext cx="2094271" cy="209427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3B2EC1-B7BF-CE7B-C9A6-7635DA95F4F6}"/>
              </a:ext>
            </a:extLst>
          </p:cNvPr>
          <p:cNvSpPr>
            <a:spLocks noGrp="1"/>
          </p:cNvSpPr>
          <p:nvPr/>
        </p:nvSpPr>
        <p:spPr>
          <a:xfrm>
            <a:off x="737056" y="744599"/>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latin typeface="Times New Roman" panose="02020603050405020304" pitchFamily="18" charset="0"/>
                <a:cs typeface="Times New Roman" panose="02020603050405020304" pitchFamily="18" charset="0"/>
              </a:rPr>
              <a:t>MODELLING</a:t>
            </a:r>
            <a:endParaRPr 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7EBACB0-5504-CAD6-951C-D14217A08A80}"/>
              </a:ext>
            </a:extLst>
          </p:cNvPr>
          <p:cNvSpPr>
            <a:spLocks noGrp="1"/>
          </p:cNvSpPr>
          <p:nvPr/>
        </p:nvSpPr>
        <p:spPr>
          <a:xfrm>
            <a:off x="737056" y="1933319"/>
            <a:ext cx="10438745" cy="3572759"/>
          </a:xfrm>
          <a:prstGeom prst="rect">
            <a:avLst/>
          </a:prstGeom>
        </p:spPr>
        <p:txBody>
          <a:bodyPr vert="horz" lIns="91440" tIns="45720" rIns="91440" bIns="45720" numCol="1" rtlCol="0" anchor="ctr">
            <a:normAutofit fontScale="2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6800" b="1" dirty="0">
                <a:solidFill>
                  <a:schemeClr val="tx1"/>
                </a:solidFill>
                <a:latin typeface="Times New Roman" panose="02020603050405020304" pitchFamily="18" charset="0"/>
                <a:cs typeface="Times New Roman" panose="02020603050405020304" pitchFamily="18" charset="0"/>
              </a:rPr>
              <a:t>Modelling Techniques used:</a:t>
            </a:r>
          </a:p>
          <a:p>
            <a:pPr>
              <a:buFont typeface="Wingdings" panose="05000000000000000000" pitchFamily="2" charset="2"/>
              <a:buChar char="q"/>
            </a:pPr>
            <a:r>
              <a:rPr lang="en-US" sz="6800" b="1" dirty="0">
                <a:solidFill>
                  <a:schemeClr val="tx1"/>
                </a:solidFill>
                <a:latin typeface="Times New Roman" panose="02020603050405020304" pitchFamily="18" charset="0"/>
                <a:cs typeface="Times New Roman" panose="02020603050405020304" pitchFamily="18" charset="0"/>
              </a:rPr>
              <a:t>Linear Regression : </a:t>
            </a:r>
            <a:r>
              <a:rPr lang="en-US" sz="6800" dirty="0">
                <a:solidFill>
                  <a:schemeClr val="tx1"/>
                </a:solidFill>
                <a:latin typeface="Times New Roman" panose="02020603050405020304" pitchFamily="18" charset="0"/>
                <a:cs typeface="Times New Roman" panose="02020603050405020304" pitchFamily="18" charset="0"/>
              </a:rPr>
              <a:t>To predict employee burnout using linear regression, first gather relevant data such as work hours, task load, engagement scores, and job satisfaction. Clean and preprocess this data to handle missing values and normalize variables. Select key features that influence burnout through correlation analysis.</a:t>
            </a:r>
          </a:p>
          <a:p>
            <a:pPr>
              <a:buFont typeface="Wingdings" panose="05000000000000000000" pitchFamily="2" charset="2"/>
              <a:buChar char="q"/>
            </a:pPr>
            <a:r>
              <a:rPr lang="en-US" sz="6800" b="1" dirty="0">
                <a:solidFill>
                  <a:schemeClr val="tx1"/>
                </a:solidFill>
                <a:latin typeface="Times New Roman" panose="02020603050405020304" pitchFamily="18" charset="0"/>
                <a:cs typeface="Times New Roman" panose="02020603050405020304" pitchFamily="18" charset="0"/>
              </a:rPr>
              <a:t>Support Vector Machine(RBF) : </a:t>
            </a:r>
            <a:r>
              <a:rPr lang="en-US" sz="6800" dirty="0">
                <a:solidFill>
                  <a:schemeClr val="tx1"/>
                </a:solidFill>
                <a:latin typeface="Times New Roman" panose="02020603050405020304" pitchFamily="18" charset="0"/>
                <a:cs typeface="Times New Roman" panose="02020603050405020304" pitchFamily="18" charset="0"/>
              </a:rPr>
              <a:t>The RBF (Radial Basis Function) Support Vector Machine (SVM) is a variant of SVM that uses To predict employee burnout using a Support Vector Machine with a Radial Basis Function (RBF) kernel, begin by collecting and preprocessing relevant data, including work hours, task load, engagement scores, and job satisfaction.</a:t>
            </a:r>
          </a:p>
          <a:p>
            <a:pPr>
              <a:buFont typeface="Wingdings" panose="05000000000000000000" pitchFamily="2" charset="2"/>
              <a:buChar char="q"/>
            </a:pPr>
            <a:r>
              <a:rPr lang="en-US" sz="6800" b="1" dirty="0">
                <a:solidFill>
                  <a:schemeClr val="tx1"/>
                </a:solidFill>
                <a:latin typeface="Times New Roman" panose="02020603050405020304" pitchFamily="18" charset="0"/>
                <a:cs typeface="Times New Roman" panose="02020603050405020304" pitchFamily="18" charset="0"/>
              </a:rPr>
              <a:t>Support Vector Machine(Linear) : </a:t>
            </a:r>
            <a:r>
              <a:rPr lang="en-US" sz="6800" dirty="0">
                <a:solidFill>
                  <a:schemeClr val="tx1"/>
                </a:solidFill>
                <a:latin typeface="Times New Roman" panose="02020603050405020304" pitchFamily="18" charset="0"/>
                <a:cs typeface="Times New Roman" panose="02020603050405020304" pitchFamily="18" charset="0"/>
              </a:rPr>
              <a:t>A linear Support Vector Machine (SVM) is a type of SVM that uses to collect and preprocess relevant data such as work hours, task load, engagement scores, and job satisfaction. Select key features through correlation analysis. </a:t>
            </a:r>
          </a:p>
          <a:p>
            <a:pPr>
              <a:buFont typeface="Wingdings" panose="05000000000000000000" pitchFamily="2" charset="2"/>
              <a:buChar char="q"/>
            </a:pPr>
            <a:r>
              <a:rPr lang="en-US" sz="6800" b="1" dirty="0">
                <a:solidFill>
                  <a:schemeClr val="tx1"/>
                </a:solidFill>
                <a:latin typeface="Times New Roman" panose="02020603050405020304" pitchFamily="18" charset="0"/>
                <a:cs typeface="Times New Roman" panose="02020603050405020304" pitchFamily="18" charset="0"/>
              </a:rPr>
              <a:t>Random Forest Regression : </a:t>
            </a:r>
            <a:r>
              <a:rPr lang="en-US" sz="6800" dirty="0">
                <a:solidFill>
                  <a:schemeClr val="tx1"/>
                </a:solidFill>
                <a:latin typeface="Times New Roman" panose="02020603050405020304" pitchFamily="18" charset="0"/>
                <a:cs typeface="Times New Roman" panose="02020603050405020304" pitchFamily="18" charset="0"/>
              </a:rPr>
              <a:t>Random Forest Regression is an ensemble learning technique that uses multiple decision trees to perform regression tasks. The ensemble of decision trees in the Random Forest will provide robust predictions of burnout risk.</a:t>
            </a:r>
          </a:p>
          <a:p>
            <a:pPr marL="0" indent="0">
              <a:buNone/>
            </a:pPr>
            <a:endParaRPr lang="en-US" sz="3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8251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8877" y="991845"/>
            <a:ext cx="11029616" cy="1188720"/>
          </a:xfrm>
        </p:spPr>
        <p:txBody>
          <a:bodyPr anchor="ctr"/>
          <a:lstStyle/>
          <a:p>
            <a:r>
              <a:rPr lang="en-GB" dirty="0"/>
              <a:t>Exploratory data analysis</a:t>
            </a:r>
            <a:endParaRPr lang="en-US" dirty="0"/>
          </a:p>
        </p:txBody>
      </p:sp>
      <p:sp>
        <p:nvSpPr>
          <p:cNvPr id="4" name="Title 1">
            <a:extLst>
              <a:ext uri="{FF2B5EF4-FFF2-40B4-BE49-F238E27FC236}">
                <a16:creationId xmlns:a16="http://schemas.microsoft.com/office/drawing/2014/main" id="{A03B2EC1-B7BF-CE7B-C9A6-7635DA95F4F6}"/>
              </a:ext>
            </a:extLst>
          </p:cNvPr>
          <p:cNvSpPr>
            <a:spLocks noGrp="1"/>
          </p:cNvSpPr>
          <p:nvPr/>
        </p:nvSpPr>
        <p:spPr>
          <a:xfrm>
            <a:off x="523507" y="582110"/>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FBC6BC-B7B4-421D-FCC8-FC96BD7E55A7}"/>
              </a:ext>
            </a:extLst>
          </p:cNvPr>
          <p:cNvPicPr>
            <a:picLocks noGrp="1" noChangeAspect="1"/>
          </p:cNvPicPr>
          <p:nvPr/>
        </p:nvPicPr>
        <p:blipFill>
          <a:blip r:embed="rId2"/>
          <a:stretch>
            <a:fillRect/>
          </a:stretch>
        </p:blipFill>
        <p:spPr>
          <a:xfrm>
            <a:off x="1085044" y="2463281"/>
            <a:ext cx="4662613" cy="2715208"/>
          </a:xfrm>
          <a:prstGeom prst="rect">
            <a:avLst/>
          </a:prstGeom>
        </p:spPr>
      </p:pic>
      <p:pic>
        <p:nvPicPr>
          <p:cNvPr id="7" name="Picture 6">
            <a:extLst>
              <a:ext uri="{FF2B5EF4-FFF2-40B4-BE49-F238E27FC236}">
                <a16:creationId xmlns:a16="http://schemas.microsoft.com/office/drawing/2014/main" id="{4A785D76-6F41-93C0-6881-D1F9CCE291C3}"/>
              </a:ext>
            </a:extLst>
          </p:cNvPr>
          <p:cNvPicPr>
            <a:picLocks noChangeAspect="1"/>
          </p:cNvPicPr>
          <p:nvPr/>
        </p:nvPicPr>
        <p:blipFill>
          <a:blip r:embed="rId3"/>
          <a:stretch>
            <a:fillRect/>
          </a:stretch>
        </p:blipFill>
        <p:spPr>
          <a:xfrm>
            <a:off x="6153685" y="2547256"/>
            <a:ext cx="5282536" cy="2631233"/>
          </a:xfrm>
          <a:prstGeom prst="rect">
            <a:avLst/>
          </a:prstGeom>
        </p:spPr>
      </p:pic>
    </p:spTree>
    <p:extLst>
      <p:ext uri="{BB962C8B-B14F-4D97-AF65-F5344CB8AC3E}">
        <p14:creationId xmlns:p14="http://schemas.microsoft.com/office/powerpoint/2010/main" val="343198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FB4F-D409-1A4D-1833-0DE6A247717C}"/>
              </a:ext>
            </a:extLst>
          </p:cNvPr>
          <p:cNvSpPr>
            <a:spLocks noGrp="1"/>
          </p:cNvSpPr>
          <p:nvPr>
            <p:ph type="title"/>
          </p:nvPr>
        </p:nvSpPr>
        <p:spPr/>
        <p:txBody>
          <a:bodyPr/>
          <a:lstStyle/>
          <a:p>
            <a:r>
              <a:rPr lang="en-GB" dirty="0"/>
              <a:t>Exploratory data analysis</a:t>
            </a:r>
            <a:endParaRPr lang="en-IN" dirty="0"/>
          </a:p>
        </p:txBody>
      </p:sp>
      <p:sp>
        <p:nvSpPr>
          <p:cNvPr id="4" name="Title 1">
            <a:extLst>
              <a:ext uri="{FF2B5EF4-FFF2-40B4-BE49-F238E27FC236}">
                <a16:creationId xmlns:a16="http://schemas.microsoft.com/office/drawing/2014/main" id="{A03B2EC1-B7BF-CE7B-C9A6-7635DA95F4F6}"/>
              </a:ext>
            </a:extLst>
          </p:cNvPr>
          <p:cNvSpPr>
            <a:spLocks noGrp="1"/>
          </p:cNvSpPr>
          <p:nvPr/>
        </p:nvSpPr>
        <p:spPr>
          <a:xfrm>
            <a:off x="581192" y="864001"/>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5" name="Content Placeholder 4">
            <a:extLst>
              <a:ext uri="{FF2B5EF4-FFF2-40B4-BE49-F238E27FC236}">
                <a16:creationId xmlns:a16="http://schemas.microsoft.com/office/drawing/2014/main" id="{B13A0EBC-7936-FD4E-001F-0F6A46FE89CB}"/>
              </a:ext>
            </a:extLst>
          </p:cNvPr>
          <p:cNvPicPr>
            <a:picLocks noGrp="1" noChangeAspect="1"/>
          </p:cNvPicPr>
          <p:nvPr/>
        </p:nvPicPr>
        <p:blipFill>
          <a:blip r:embed="rId2"/>
          <a:stretch>
            <a:fillRect/>
          </a:stretch>
        </p:blipFill>
        <p:spPr>
          <a:xfrm>
            <a:off x="929364" y="2360211"/>
            <a:ext cx="5487897" cy="3633787"/>
          </a:xfrm>
          <a:prstGeom prst="rect">
            <a:avLst/>
          </a:prstGeom>
        </p:spPr>
      </p:pic>
      <p:pic>
        <p:nvPicPr>
          <p:cNvPr id="6" name="Picture 5">
            <a:extLst>
              <a:ext uri="{FF2B5EF4-FFF2-40B4-BE49-F238E27FC236}">
                <a16:creationId xmlns:a16="http://schemas.microsoft.com/office/drawing/2014/main" id="{FE8B88E3-FB19-C2AC-6B30-A77257CD7B0F}"/>
              </a:ext>
            </a:extLst>
          </p:cNvPr>
          <p:cNvPicPr>
            <a:picLocks noChangeAspect="1"/>
          </p:cNvPicPr>
          <p:nvPr/>
        </p:nvPicPr>
        <p:blipFill>
          <a:blip r:embed="rId3"/>
          <a:stretch>
            <a:fillRect/>
          </a:stretch>
        </p:blipFill>
        <p:spPr>
          <a:xfrm>
            <a:off x="6004875" y="2360210"/>
            <a:ext cx="5257763" cy="3633787"/>
          </a:xfrm>
          <a:prstGeom prst="rect">
            <a:avLst/>
          </a:prstGeom>
        </p:spPr>
      </p:pic>
    </p:spTree>
    <p:extLst>
      <p:ext uri="{BB962C8B-B14F-4D97-AF65-F5344CB8AC3E}">
        <p14:creationId xmlns:p14="http://schemas.microsoft.com/office/powerpoint/2010/main" val="360633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3B2EC1-B7BF-CE7B-C9A6-7635DA95F4F6}"/>
              </a:ext>
            </a:extLst>
          </p:cNvPr>
          <p:cNvSpPr>
            <a:spLocks noGrp="1"/>
          </p:cNvSpPr>
          <p:nvPr/>
        </p:nvSpPr>
        <p:spPr>
          <a:xfrm>
            <a:off x="581192" y="643488"/>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Results</a:t>
            </a:r>
            <a:endParaRPr lang="en-US"/>
          </a:p>
        </p:txBody>
      </p:sp>
      <p:sp>
        <p:nvSpPr>
          <p:cNvPr id="7" name="Content Placeholder 2">
            <a:extLst>
              <a:ext uri="{FF2B5EF4-FFF2-40B4-BE49-F238E27FC236}">
                <a16:creationId xmlns:a16="http://schemas.microsoft.com/office/drawing/2014/main" id="{27EBACB0-5504-CAD6-951C-D14217A08A80}"/>
              </a:ext>
            </a:extLst>
          </p:cNvPr>
          <p:cNvSpPr>
            <a:spLocks noGrp="1"/>
          </p:cNvSpPr>
          <p:nvPr/>
        </p:nvSpPr>
        <p:spPr>
          <a:xfrm>
            <a:off x="456926" y="1134105"/>
            <a:ext cx="11029615" cy="288739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Based on the evaluation metrics, the Linear Regression model has demonstrated superior performance in predicting employee burnout compared to other models we evaluated. So, the Linear Regression model is the best choice for predicting burnout, so we are deploying it. </a:t>
            </a:r>
          </a:p>
          <a:p>
            <a:r>
              <a:rPr lang="en-US" sz="1600" dirty="0">
                <a:latin typeface="Times New Roman" panose="02020603050405020304" pitchFamily="18" charset="0"/>
                <a:cs typeface="Times New Roman" panose="02020603050405020304" pitchFamily="18" charset="0"/>
              </a:rPr>
              <a:t>It has shown the lowest values for Mean Squared Error (MSE), Root Mean Squared Error (RMSE), and Mean Absolute Error (MAE), indicating superior accuracy and precision in its predictions. Moreover, it achieved the highest R-squared score, suggesting a strong fit to the data and better explanation of the variance in the target variable compared to other models evaluated. </a:t>
            </a:r>
          </a:p>
        </p:txBody>
      </p:sp>
      <p:pic>
        <p:nvPicPr>
          <p:cNvPr id="8" name="Picture 7">
            <a:extLst>
              <a:ext uri="{FF2B5EF4-FFF2-40B4-BE49-F238E27FC236}">
                <a16:creationId xmlns:a16="http://schemas.microsoft.com/office/drawing/2014/main" id="{8B80A252-41E4-EA49-22D7-E5921F8BDA44}"/>
              </a:ext>
            </a:extLst>
          </p:cNvPr>
          <p:cNvPicPr>
            <a:picLocks noChangeAspect="1"/>
          </p:cNvPicPr>
          <p:nvPr/>
        </p:nvPicPr>
        <p:blipFill>
          <a:blip r:embed="rId2"/>
          <a:stretch>
            <a:fillRect/>
          </a:stretch>
        </p:blipFill>
        <p:spPr>
          <a:xfrm>
            <a:off x="969640" y="3656447"/>
            <a:ext cx="4092295" cy="1066892"/>
          </a:xfrm>
          <a:prstGeom prst="rect">
            <a:avLst/>
          </a:prstGeom>
        </p:spPr>
      </p:pic>
      <p:pic>
        <p:nvPicPr>
          <p:cNvPr id="9" name="Picture 8">
            <a:extLst>
              <a:ext uri="{FF2B5EF4-FFF2-40B4-BE49-F238E27FC236}">
                <a16:creationId xmlns:a16="http://schemas.microsoft.com/office/drawing/2014/main" id="{2CEFA382-07AE-8FD8-5DA4-0F62DD71A22F}"/>
              </a:ext>
            </a:extLst>
          </p:cNvPr>
          <p:cNvPicPr>
            <a:picLocks noChangeAspect="1"/>
          </p:cNvPicPr>
          <p:nvPr/>
        </p:nvPicPr>
        <p:blipFill>
          <a:blip r:embed="rId3"/>
          <a:stretch>
            <a:fillRect/>
          </a:stretch>
        </p:blipFill>
        <p:spPr>
          <a:xfrm>
            <a:off x="5971734" y="3656447"/>
            <a:ext cx="4320914" cy="1051651"/>
          </a:xfrm>
          <a:prstGeom prst="rect">
            <a:avLst/>
          </a:prstGeom>
        </p:spPr>
      </p:pic>
      <p:pic>
        <p:nvPicPr>
          <p:cNvPr id="10" name="Picture 9">
            <a:extLst>
              <a:ext uri="{FF2B5EF4-FFF2-40B4-BE49-F238E27FC236}">
                <a16:creationId xmlns:a16="http://schemas.microsoft.com/office/drawing/2014/main" id="{53E8AC6D-085E-8701-C67D-00B780FFD33C}"/>
              </a:ext>
            </a:extLst>
          </p:cNvPr>
          <p:cNvPicPr>
            <a:picLocks noChangeAspect="1"/>
          </p:cNvPicPr>
          <p:nvPr/>
        </p:nvPicPr>
        <p:blipFill>
          <a:blip r:embed="rId4"/>
          <a:stretch>
            <a:fillRect/>
          </a:stretch>
        </p:blipFill>
        <p:spPr>
          <a:xfrm>
            <a:off x="5971734" y="5048213"/>
            <a:ext cx="4320914" cy="1166298"/>
          </a:xfrm>
          <a:prstGeom prst="rect">
            <a:avLst/>
          </a:prstGeom>
        </p:spPr>
      </p:pic>
      <p:pic>
        <p:nvPicPr>
          <p:cNvPr id="11" name="Picture 10">
            <a:extLst>
              <a:ext uri="{FF2B5EF4-FFF2-40B4-BE49-F238E27FC236}">
                <a16:creationId xmlns:a16="http://schemas.microsoft.com/office/drawing/2014/main" id="{420873D1-B15F-F594-EFED-2469F67D1102}"/>
              </a:ext>
            </a:extLst>
          </p:cNvPr>
          <p:cNvPicPr>
            <a:picLocks noChangeAspect="1"/>
          </p:cNvPicPr>
          <p:nvPr/>
        </p:nvPicPr>
        <p:blipFill>
          <a:blip r:embed="rId5"/>
          <a:stretch>
            <a:fillRect/>
          </a:stretch>
        </p:blipFill>
        <p:spPr>
          <a:xfrm>
            <a:off x="969640" y="5109487"/>
            <a:ext cx="4092295" cy="1051651"/>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24344"/>
            <a:ext cx="11029615" cy="3634486"/>
          </a:xfrm>
        </p:spPr>
        <p:txBody>
          <a:bodyPr/>
          <a:lstStyle/>
          <a:p>
            <a:pPr marL="0" indent="0">
              <a:buNone/>
            </a:pPr>
            <a:endParaRPr lang="en-US" b="1" dirty="0"/>
          </a:p>
          <a:p>
            <a:pPr marL="0" indent="0">
              <a:buNone/>
            </a:pPr>
            <a:r>
              <a:rPr lang="en-US" b="1" dirty="0"/>
              <a:t>GitHub Link (Project Link):</a:t>
            </a:r>
          </a:p>
          <a:p>
            <a:pPr marL="0" indent="0">
              <a:buNone/>
            </a:pPr>
            <a:r>
              <a:rPr lang="en-US" b="1" dirty="0">
                <a:hlinkClick r:id="rId2"/>
              </a:rPr>
              <a:t>https://github.com/21a91a05g2/project-aiml.git</a:t>
            </a:r>
            <a:endParaRPr lang="en-US" b="1" dirty="0"/>
          </a:p>
          <a:p>
            <a:pPr marL="0" indent="0">
              <a:buNone/>
            </a:pPr>
            <a:endParaRPr lang="en-US" b="1" dirty="0"/>
          </a:p>
          <a:p>
            <a:pPr marL="0" indent="0">
              <a:buNone/>
            </a:pPr>
            <a:r>
              <a:rPr lang="en-US" b="1" dirty="0"/>
              <a:t>Reference Link:</a:t>
            </a:r>
          </a:p>
          <a:p>
            <a:pPr marL="0" indent="0">
              <a:buNone/>
            </a:pPr>
            <a:r>
              <a:rPr lang="en-US" dirty="0">
                <a:hlinkClick r:id="rId3"/>
              </a:rPr>
              <a:t>https://www.geeksforgeeks.org/ml-linear-regression/</a:t>
            </a:r>
            <a:endParaRPr lang="en-US" dirty="0"/>
          </a:p>
          <a:p>
            <a:pPr marL="0" indent="0">
              <a:buNone/>
            </a:pP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066050"/>
            <a:ext cx="11029616" cy="1188720"/>
          </a:xfrm>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995215"/>
            <a:ext cx="11029615" cy="3634486"/>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PROJECT TITLE : EMPLOYEE BURNOUT PREDICTION</a:t>
            </a:r>
          </a:p>
          <a:p>
            <a:pPr marL="0" indent="0">
              <a:buNone/>
            </a:pPr>
            <a:r>
              <a:rPr lang="en-US" sz="1600" b="1" dirty="0">
                <a:latin typeface="Times New Roman" panose="02020603050405020304" pitchFamily="18" charset="0"/>
                <a:cs typeface="Times New Roman" panose="02020603050405020304" pitchFamily="18" charset="0"/>
              </a:rPr>
              <a:t>PROBLEM STATEMENT : </a:t>
            </a:r>
            <a:r>
              <a:rPr lang="en-US" sz="1800" dirty="0">
                <a:solidFill>
                  <a:schemeClr val="tx1"/>
                </a:solidFill>
                <a:latin typeface="Times New Roman" panose="02020603050405020304" pitchFamily="18" charset="0"/>
                <a:cs typeface="Times New Roman" panose="02020603050405020304" pitchFamily="18" charset="0"/>
              </a:rPr>
              <a:t>”In the fast-paced work environments of today, employee burnout has become a significant challenge for organizations. This issue leads to decreased productivity, increased absenteeism, and higher turnover rates. Despite various efforts to address workplace stress, there remains a critical need for proactive measures to predict and prevent burnout before it negatively impacts employee well-being and organizational performance. The need for a proactive and systematic approach to identifying burnout risk factors has never been more pressing. A robust predictive model leveraging machine learning techniques can offer a powerful solution. the adoption of a machine learning-based predictive model for burnout analysis represents a significant advancement in workplace management. It empowers organizations to foresee burnout risks and take preventative measures, ultimately fostering a supportive and resilient organizational culture.”</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200"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09013" y="1701768"/>
            <a:ext cx="11029615" cy="3634486"/>
          </a:xfrm>
        </p:spPr>
        <p:txBody>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Project Overview</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End Users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Solution and its Value Proposition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Customization of Project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Modelling</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Links</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3B2EC1-B7BF-CE7B-C9A6-7635DA95F4F6}"/>
              </a:ext>
            </a:extLst>
          </p:cNvPr>
          <p:cNvSpPr>
            <a:spLocks noGrp="1"/>
          </p:cNvSpPr>
          <p:nvPr/>
        </p:nvSpPr>
        <p:spPr>
          <a:xfrm>
            <a:off x="602673" y="929345"/>
            <a:ext cx="11029616" cy="72281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PROJECT  OVERVIEW</a:t>
            </a:r>
          </a:p>
        </p:txBody>
      </p:sp>
      <p:sp>
        <p:nvSpPr>
          <p:cNvPr id="6" name="TextBox 5">
            <a:extLst>
              <a:ext uri="{FF2B5EF4-FFF2-40B4-BE49-F238E27FC236}">
                <a16:creationId xmlns:a16="http://schemas.microsoft.com/office/drawing/2014/main" id="{1FD09B4F-7620-3FD2-702B-4454A22D9887}"/>
              </a:ext>
            </a:extLst>
          </p:cNvPr>
          <p:cNvSpPr txBox="1"/>
          <p:nvPr/>
        </p:nvSpPr>
        <p:spPr>
          <a:xfrm>
            <a:off x="602673" y="1652155"/>
            <a:ext cx="9736282" cy="1754326"/>
          </a:xfrm>
          <a:prstGeom prst="rect">
            <a:avLst/>
          </a:prstGeom>
          <a:noFill/>
        </p:spPr>
        <p:txBody>
          <a:bodyPr wrap="square">
            <a:spAutoFit/>
          </a:bodyPr>
          <a:lstStyle/>
          <a:p>
            <a:pPr marL="0" indent="0">
              <a:buNone/>
            </a:pPr>
            <a:r>
              <a:rPr lang="en-US" dirty="0">
                <a:latin typeface="Times New Roman" panose="02020603050405020304" pitchFamily="18" charset="0"/>
                <a:cs typeface="Times New Roman" panose="02020603050405020304" pitchFamily="18" charset="0"/>
              </a:rPr>
              <a:t>The project on employee burnout prediction employs advanced machine learning techniques, including Support Vector Machines with Radial Basis Function kernels, Random Forest models, and Linear Regression. By collecting and analyzing diverse datasets encompassing work hours, task assignments, performance metrics, and employee surveys, the project aims to develop accurate predictive models. These models will identify early signs of burnout, allowing for proactive interventions such as workload adjustments, wellness programs, and targeted support to mitigate burnout risks.</a:t>
            </a:r>
            <a:endParaRPr lang="en-US" sz="1800" b="0" i="0" dirty="0">
              <a:effectLst/>
              <a:highlight>
                <a:srgbClr val="FFFFFF"/>
              </a:highligh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75CD372-3C0D-80FF-2480-1700D7831A98}"/>
              </a:ext>
            </a:extLst>
          </p:cNvPr>
          <p:cNvSpPr txBox="1">
            <a:spLocks/>
          </p:cNvSpPr>
          <p:nvPr/>
        </p:nvSpPr>
        <p:spPr>
          <a:xfrm>
            <a:off x="602673" y="3274539"/>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objective</a:t>
            </a:r>
          </a:p>
        </p:txBody>
      </p:sp>
      <p:sp>
        <p:nvSpPr>
          <p:cNvPr id="8" name="TextBox 7">
            <a:extLst>
              <a:ext uri="{FF2B5EF4-FFF2-40B4-BE49-F238E27FC236}">
                <a16:creationId xmlns:a16="http://schemas.microsoft.com/office/drawing/2014/main" id="{B575AC0F-479B-FB43-77A6-C5D32928AEAD}"/>
              </a:ext>
            </a:extLst>
          </p:cNvPr>
          <p:cNvSpPr txBox="1"/>
          <p:nvPr/>
        </p:nvSpPr>
        <p:spPr>
          <a:xfrm>
            <a:off x="602673" y="4160999"/>
            <a:ext cx="9736282" cy="1477328"/>
          </a:xfrm>
          <a:prstGeom prst="rect">
            <a:avLst/>
          </a:prstGeom>
          <a:noFill/>
        </p:spPr>
        <p:txBody>
          <a:bodyPr wrap="square" anchor="ctr">
            <a:spAutoFit/>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Identify key factors: workload, culture, satisfaction.</a:t>
            </a: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Implement data-driven interventions.</a:t>
            </a: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Evaluate intervention effectiveness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Provide actionable insights for stakeholders.</a:t>
            </a:r>
          </a:p>
          <a:p>
            <a:endParaRPr lang="en-IN"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3C8126-ED17-A944-2828-BC028B9A53BB}"/>
              </a:ext>
            </a:extLst>
          </p:cNvPr>
          <p:cNvSpPr txBox="1"/>
          <p:nvPr/>
        </p:nvSpPr>
        <p:spPr>
          <a:xfrm>
            <a:off x="602673" y="2192526"/>
            <a:ext cx="9736282" cy="1200329"/>
          </a:xfrm>
          <a:prstGeom prst="rect">
            <a:avLst/>
          </a:prstGeom>
          <a:noFill/>
        </p:spPr>
        <p:txBody>
          <a:bodyPr wrap="square">
            <a:spAutoFit/>
          </a:bodyPr>
          <a:lstStyle/>
          <a:p>
            <a:pPr marL="0" indent="0">
              <a:buNone/>
            </a:pPr>
            <a:r>
              <a:rPr lang="en-US" sz="1800" dirty="0">
                <a:solidFill>
                  <a:schemeClr val="tx1"/>
                </a:solidFill>
                <a:latin typeface="Times New Roman" panose="02020603050405020304" pitchFamily="18" charset="0"/>
                <a:cs typeface="Times New Roman" panose="02020603050405020304" pitchFamily="18" charset="0"/>
              </a:rPr>
              <a:t>The purpose of your project on employee burnout prediction is multifaceted, aiming to address critical challenges in modern workplaces related to employee well-being and organizational effectiveness. This predictive capability is essential for identifying at-risk individuals before burnout reaches critical levels, allowing for timely intervention and support.</a:t>
            </a:r>
            <a:r>
              <a:rPr lang="en-IN" sz="1800" dirty="0">
                <a:latin typeface="Times New Roman" panose="02020603050405020304" pitchFamily="18" charset="0"/>
                <a:cs typeface="Times New Roman" panose="02020603050405020304" pitchFamily="18" charset="0"/>
              </a:rPr>
              <a:t>.</a:t>
            </a:r>
            <a:endParaRPr lang="en-US" sz="18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A639B38-7057-1610-AC40-ACFA1A48B04B}"/>
              </a:ext>
            </a:extLst>
          </p:cNvPr>
          <p:cNvSpPr txBox="1">
            <a:spLocks/>
          </p:cNvSpPr>
          <p:nvPr/>
        </p:nvSpPr>
        <p:spPr>
          <a:xfrm>
            <a:off x="581192" y="1235281"/>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Purpose</a:t>
            </a:r>
          </a:p>
        </p:txBody>
      </p:sp>
      <p:sp>
        <p:nvSpPr>
          <p:cNvPr id="7" name="Title 1">
            <a:extLst>
              <a:ext uri="{FF2B5EF4-FFF2-40B4-BE49-F238E27FC236}">
                <a16:creationId xmlns:a16="http://schemas.microsoft.com/office/drawing/2014/main" id="{7F34C8EC-CFB5-ECD8-0D38-494F152C6374}"/>
              </a:ext>
            </a:extLst>
          </p:cNvPr>
          <p:cNvSpPr txBox="1">
            <a:spLocks/>
          </p:cNvSpPr>
          <p:nvPr/>
        </p:nvSpPr>
        <p:spPr>
          <a:xfrm>
            <a:off x="581192" y="3301804"/>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Scope</a:t>
            </a:r>
          </a:p>
        </p:txBody>
      </p:sp>
      <p:sp>
        <p:nvSpPr>
          <p:cNvPr id="9" name="TextBox 8">
            <a:extLst>
              <a:ext uri="{FF2B5EF4-FFF2-40B4-BE49-F238E27FC236}">
                <a16:creationId xmlns:a16="http://schemas.microsoft.com/office/drawing/2014/main" id="{81EE0623-926D-15E2-3CB2-32E2C8846E3D}"/>
              </a:ext>
            </a:extLst>
          </p:cNvPr>
          <p:cNvSpPr txBox="1"/>
          <p:nvPr/>
        </p:nvSpPr>
        <p:spPr>
          <a:xfrm>
            <a:off x="602673" y="4270658"/>
            <a:ext cx="9736282" cy="1754326"/>
          </a:xfrm>
          <a:prstGeom prst="rect">
            <a:avLst/>
          </a:prstGeom>
          <a:noFill/>
        </p:spPr>
        <p:txBody>
          <a:bodyPr wrap="square" anchor="ctr">
            <a:sp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Collect and analyze data on employee behaviors and job satisfaction.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a model to predict early signs of burnout.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 main factors contributing to burnout.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 interventions based on predictions.</a:t>
            </a:r>
            <a:endPar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a:p>
            <a:endParaRPr lang="en-US" b="1" dirty="0"/>
          </a:p>
          <a:p>
            <a:pPr marL="0" indent="0">
              <a:buNone/>
            </a:pPr>
            <a:endParaRPr lang="en-US" sz="18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6047344F-A7E6-EF8B-954B-D2E85AE56141}"/>
              </a:ext>
            </a:extLst>
          </p:cNvPr>
          <p:cNvSpPr>
            <a:spLocks noGrp="1"/>
          </p:cNvSpPr>
          <p:nvPr/>
        </p:nvSpPr>
        <p:spPr>
          <a:xfrm>
            <a:off x="581192" y="953318"/>
            <a:ext cx="11029616" cy="72281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PROJECT  OVERVIEW</a:t>
            </a:r>
          </a:p>
        </p:txBody>
      </p:sp>
    </p:spTree>
    <p:extLst>
      <p:ext uri="{BB962C8B-B14F-4D97-AF65-F5344CB8AC3E}">
        <p14:creationId xmlns:p14="http://schemas.microsoft.com/office/powerpoint/2010/main" val="150174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3B2EC1-B7BF-CE7B-C9A6-7635DA95F4F6}"/>
              </a:ext>
            </a:extLst>
          </p:cNvPr>
          <p:cNvSpPr>
            <a:spLocks noGrp="1"/>
          </p:cNvSpPr>
          <p:nvPr/>
        </p:nvSpPr>
        <p:spPr>
          <a:xfrm>
            <a:off x="531525" y="430907"/>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Times New Roman" panose="02020603050405020304" pitchFamily="18" charset="0"/>
                <a:cs typeface="Times New Roman" panose="02020603050405020304" pitchFamily="18" charset="0"/>
              </a:rPr>
              <a:t>END USERS of this project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7EBACB0-5504-CAD6-951C-D14217A08A80}"/>
              </a:ext>
            </a:extLst>
          </p:cNvPr>
          <p:cNvSpPr>
            <a:spLocks noGrp="1"/>
          </p:cNvSpPr>
          <p:nvPr/>
        </p:nvSpPr>
        <p:spPr>
          <a:xfrm>
            <a:off x="732963" y="545685"/>
            <a:ext cx="10626740" cy="4694548"/>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END USERS:</a:t>
            </a:r>
          </a:p>
          <a:p>
            <a:pPr>
              <a:buFont typeface="Wingdings" panose="05000000000000000000" pitchFamily="2" charset="2"/>
              <a:buChar char="q"/>
            </a:pPr>
            <a:r>
              <a:rPr lang="en-IN" sz="1800" dirty="0">
                <a:solidFill>
                  <a:schemeClr val="tx1"/>
                </a:solidFill>
                <a:latin typeface="Times New Roman" panose="02020603050405020304" pitchFamily="18" charset="0"/>
                <a:cs typeface="Times New Roman" panose="02020603050405020304" pitchFamily="18" charset="0"/>
              </a:rPr>
              <a:t>Organizational Leaders and Managers</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Human Resources (HR) Department</a:t>
            </a:r>
          </a:p>
          <a:p>
            <a:pPr>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Employees</a:t>
            </a:r>
          </a:p>
          <a:p>
            <a:pPr>
              <a:buFont typeface="Wingdings" panose="05000000000000000000" pitchFamily="2" charset="2"/>
              <a:buChar char="q"/>
            </a:pPr>
            <a:r>
              <a:rPr lang="en-IN" sz="1800" dirty="0">
                <a:solidFill>
                  <a:schemeClr val="tx1"/>
                </a:solidFill>
                <a:latin typeface="Times New Roman" panose="02020603050405020304" pitchFamily="18" charset="0"/>
                <a:cs typeface="Times New Roman" panose="02020603050405020304" pitchFamily="18" charset="0"/>
              </a:rPr>
              <a:t>Stakeholders </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Investors</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3F7D5CA2-425A-FAD0-79F1-4C513F3EA2AB}"/>
              </a:ext>
            </a:extLst>
          </p:cNvPr>
          <p:cNvSpPr txBox="1">
            <a:spLocks/>
          </p:cNvSpPr>
          <p:nvPr/>
        </p:nvSpPr>
        <p:spPr>
          <a:xfrm>
            <a:off x="581192" y="3715357"/>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Benefits</a:t>
            </a:r>
          </a:p>
        </p:txBody>
      </p:sp>
      <p:sp>
        <p:nvSpPr>
          <p:cNvPr id="9" name="Rectangle 1">
            <a:extLst>
              <a:ext uri="{FF2B5EF4-FFF2-40B4-BE49-F238E27FC236}">
                <a16:creationId xmlns:a16="http://schemas.microsoft.com/office/drawing/2014/main" id="{BFD55A5B-4EE2-9411-BEBC-EB5AD166202D}"/>
              </a:ext>
            </a:extLst>
          </p:cNvPr>
          <p:cNvSpPr>
            <a:spLocks noGrp="1" noChangeArrowheads="1"/>
          </p:cNvSpPr>
          <p:nvPr>
            <p:ph idx="1"/>
          </p:nvPr>
        </p:nvSpPr>
        <p:spPr bwMode="auto">
          <a:xfrm>
            <a:off x="531525" y="4669647"/>
            <a:ext cx="107260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solidFill>
                  <a:schemeClr val="tx1"/>
                </a:solidFill>
                <a:latin typeface="Times New Roman" panose="02020603050405020304" pitchFamily="18" charset="0"/>
                <a:cs typeface="Times New Roman" panose="02020603050405020304" pitchFamily="18" charset="0"/>
              </a:rPr>
              <a:t>Early Intervention and Prevention:</a:t>
            </a:r>
            <a:r>
              <a:rPr lang="en-US" sz="1800" dirty="0">
                <a:solidFill>
                  <a:schemeClr val="tx1"/>
                </a:solidFill>
                <a:latin typeface="Times New Roman" panose="02020603050405020304" pitchFamily="18" charset="0"/>
                <a:cs typeface="Times New Roman" panose="02020603050405020304" pitchFamily="18" charset="0"/>
              </a:rPr>
              <a:t> Predictive models can help identify early warning signs of burnout, such as increased stress levels, decreased job satisfaction, or changes in behavior.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solidFill>
                  <a:schemeClr val="tx1"/>
                </a:solidFill>
                <a:latin typeface="Times New Roman" panose="02020603050405020304" pitchFamily="18" charset="0"/>
                <a:cs typeface="Times New Roman" panose="02020603050405020304" pitchFamily="18" charset="0"/>
              </a:rPr>
              <a:t>Enhanced Organizational Performance:</a:t>
            </a:r>
            <a:r>
              <a:rPr lang="en-US" sz="1800" dirty="0">
                <a:solidFill>
                  <a:schemeClr val="tx1"/>
                </a:solidFill>
                <a:latin typeface="Times New Roman" panose="02020603050405020304" pitchFamily="18" charset="0"/>
                <a:cs typeface="Times New Roman" panose="02020603050405020304" pitchFamily="18" charset="0"/>
              </a:rPr>
              <a:t> Addressing burnout can lead to improved organizational performance in several ways. Engaged and healthy employees tend to be more productive, creative, and committed to their work.</a:t>
            </a: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32963" y="978507"/>
            <a:ext cx="11029616" cy="1188720"/>
          </a:xfrm>
        </p:spPr>
        <p:txBody>
          <a:bodyPr anchor="ctr"/>
          <a:lstStyle/>
          <a:p>
            <a:r>
              <a:rPr lang="en-US" sz="2800" dirty="0" err="1"/>
              <a:t>NEEds</a:t>
            </a:r>
            <a:endParaRPr lang="en-US" dirty="0"/>
          </a:p>
        </p:txBody>
      </p:sp>
      <p:sp>
        <p:nvSpPr>
          <p:cNvPr id="4" name="Rectangle 1">
            <a:extLst>
              <a:ext uri="{FF2B5EF4-FFF2-40B4-BE49-F238E27FC236}">
                <a16:creationId xmlns:a16="http://schemas.microsoft.com/office/drawing/2014/main" id="{8A38E6BA-ABDF-FC6A-DF28-B416E8828549}"/>
              </a:ext>
            </a:extLst>
          </p:cNvPr>
          <p:cNvSpPr>
            <a:spLocks noGrp="1" noChangeArrowheads="1"/>
          </p:cNvSpPr>
          <p:nvPr>
            <p:ph idx="1"/>
          </p:nvPr>
        </p:nvSpPr>
        <p:spPr bwMode="auto">
          <a:xfrm>
            <a:off x="732963" y="1920951"/>
            <a:ext cx="107260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need to identify signs of burnout in employees early on to prevent negative impacts on performance, well-being, and organizational outcomes.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Causes: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Understanding the complex factors contributing</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burnout, such as workload, organizational culture, and job satisfaction, is crucial for developing effective prevention strategies.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Interventions: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Developing and implementing targeted</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interventions based on predictive insights to mitigate burnout risks</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support employee well-being.</a:t>
            </a:r>
          </a:p>
        </p:txBody>
      </p:sp>
      <p:sp>
        <p:nvSpPr>
          <p:cNvPr id="5" name="Title 1">
            <a:extLst>
              <a:ext uri="{FF2B5EF4-FFF2-40B4-BE49-F238E27FC236}">
                <a16:creationId xmlns:a16="http://schemas.microsoft.com/office/drawing/2014/main" id="{B31DC2A2-BB96-A9E1-5412-0548ED4F1038}"/>
              </a:ext>
            </a:extLst>
          </p:cNvPr>
          <p:cNvSpPr txBox="1">
            <a:spLocks/>
          </p:cNvSpPr>
          <p:nvPr/>
        </p:nvSpPr>
        <p:spPr>
          <a:xfrm>
            <a:off x="732963" y="3382241"/>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Characteristics</a:t>
            </a:r>
          </a:p>
        </p:txBody>
      </p:sp>
      <p:sp>
        <p:nvSpPr>
          <p:cNvPr id="6" name="Rectangle 1">
            <a:extLst>
              <a:ext uri="{FF2B5EF4-FFF2-40B4-BE49-F238E27FC236}">
                <a16:creationId xmlns:a16="http://schemas.microsoft.com/office/drawing/2014/main" id="{AD8C5D4E-FACC-8A40-D8D9-656D9A41D032}"/>
              </a:ext>
            </a:extLst>
          </p:cNvPr>
          <p:cNvSpPr txBox="1">
            <a:spLocks noChangeArrowheads="1"/>
          </p:cNvSpPr>
          <p:nvPr/>
        </p:nvSpPr>
        <p:spPr bwMode="auto">
          <a:xfrm>
            <a:off x="732963" y="4288157"/>
            <a:ext cx="107260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defTabSz="914400" eaLnBrk="0" fontAlgn="base" hangingPunct="0">
              <a:lnSpc>
                <a:spcPct val="100000"/>
              </a:lnSpc>
              <a:spcBef>
                <a:spcPct val="0"/>
              </a:spcBef>
              <a:spcAft>
                <a:spcPct val="0"/>
              </a:spcAft>
              <a:buClrTx/>
              <a:buSzTx/>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Data-Driven:</a:t>
            </a:r>
            <a:r>
              <a:rPr lang="en-US" sz="1800" dirty="0">
                <a:solidFill>
                  <a:schemeClr val="tx1"/>
                </a:solidFill>
                <a:latin typeface="Times New Roman" panose="02020603050405020304" pitchFamily="18" charset="0"/>
                <a:cs typeface="Times New Roman" panose="02020603050405020304" pitchFamily="18" charset="0"/>
              </a:rPr>
              <a:t> Relies on collecting and analyzing data on employee behaviors, satisfaction levels, and organizational factors.</a:t>
            </a:r>
          </a:p>
          <a:p>
            <a:pPr defTabSz="914400" eaLnBrk="0" fontAlgn="base" hangingPunct="0">
              <a:lnSpc>
                <a:spcPct val="100000"/>
              </a:lnSpc>
              <a:spcBef>
                <a:spcPct val="0"/>
              </a:spcBef>
              <a:spcAft>
                <a:spcPct val="0"/>
              </a:spcAft>
              <a:buClrTx/>
              <a:buSzTx/>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Predictive:</a:t>
            </a:r>
            <a:r>
              <a:rPr lang="en-US" sz="1800" dirty="0">
                <a:solidFill>
                  <a:schemeClr val="tx1"/>
                </a:solidFill>
                <a:latin typeface="Times New Roman" panose="02020603050405020304" pitchFamily="18" charset="0"/>
                <a:cs typeface="Times New Roman" panose="02020603050405020304" pitchFamily="18" charset="0"/>
              </a:rPr>
              <a:t> Uses statistical models and machine learning techniques to forecast and detect early signs of burnout.</a:t>
            </a:r>
          </a:p>
          <a:p>
            <a:pPr defTabSz="914400" eaLnBrk="0" fontAlgn="base" hangingPunct="0">
              <a:lnSpc>
                <a:spcPct val="100000"/>
              </a:lnSpc>
              <a:spcBef>
                <a:spcPct val="0"/>
              </a:spcBef>
              <a:spcAft>
                <a:spcPct val="0"/>
              </a:spcAft>
              <a:buClrTx/>
              <a:buSzTx/>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Intervention-Focused:</a:t>
            </a:r>
            <a:r>
              <a:rPr lang="en-US" sz="1800" dirty="0">
                <a:solidFill>
                  <a:schemeClr val="tx1"/>
                </a:solidFill>
                <a:latin typeface="Times New Roman" panose="02020603050405020304" pitchFamily="18" charset="0"/>
                <a:cs typeface="Times New Roman" panose="02020603050405020304" pitchFamily="18" charset="0"/>
              </a:rPr>
              <a:t> Implements targeted strategies and interventions based on predictive insights to mitigate burnout risks.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7898BD2F-9ED3-00B5-E6C9-A6BAA4B3703A}"/>
              </a:ext>
            </a:extLst>
          </p:cNvPr>
          <p:cNvSpPr>
            <a:spLocks noGrp="1"/>
          </p:cNvSpPr>
          <p:nvPr/>
        </p:nvSpPr>
        <p:spPr>
          <a:xfrm>
            <a:off x="531525" y="430907"/>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Times New Roman" panose="02020603050405020304" pitchFamily="18" charset="0"/>
                <a:cs typeface="Times New Roman" panose="02020603050405020304" pitchFamily="18" charset="0"/>
              </a:rPr>
              <a:t>END USERS of this project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3B2EC1-B7BF-CE7B-C9A6-7635DA95F4F6}"/>
              </a:ext>
            </a:extLst>
          </p:cNvPr>
          <p:cNvSpPr>
            <a:spLocks noGrp="1"/>
          </p:cNvSpPr>
          <p:nvPr/>
        </p:nvSpPr>
        <p:spPr>
          <a:xfrm>
            <a:off x="581192" y="455701"/>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2800" dirty="0"/>
            </a:br>
            <a:r>
              <a:rPr lang="en-US" sz="2800" b="1" dirty="0">
                <a:latin typeface="Times New Roman" panose="02020603050405020304" pitchFamily="18" charset="0"/>
                <a:cs typeface="Times New Roman" panose="02020603050405020304" pitchFamily="18" charset="0"/>
              </a:rPr>
              <a:t>SOLUTION AND ITS VALUE PROPOSITION</a:t>
            </a:r>
            <a:endParaRPr 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7EBACB0-5504-CAD6-951C-D14217A08A80}"/>
              </a:ext>
            </a:extLst>
          </p:cNvPr>
          <p:cNvSpPr>
            <a:spLocks noGrp="1"/>
          </p:cNvSpPr>
          <p:nvPr/>
        </p:nvSpPr>
        <p:spPr>
          <a:xfrm>
            <a:off x="581192" y="2088573"/>
            <a:ext cx="10471611" cy="4561609"/>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2100" b="1" dirty="0">
                <a:solidFill>
                  <a:schemeClr val="tx1"/>
                </a:solidFill>
                <a:latin typeface="Times New Roman" panose="02020603050405020304" pitchFamily="18" charset="0"/>
                <a:cs typeface="Times New Roman" panose="02020603050405020304" pitchFamily="18" charset="0"/>
              </a:rPr>
              <a:t>Predictive Analytics for Early </a:t>
            </a:r>
            <a:r>
              <a:rPr lang="en-US" sz="2100" b="1" dirty="0" err="1">
                <a:solidFill>
                  <a:schemeClr val="tx1"/>
                </a:solidFill>
                <a:latin typeface="Times New Roman" panose="02020603050405020304" pitchFamily="18" charset="0"/>
                <a:cs typeface="Times New Roman" panose="02020603050405020304" pitchFamily="18" charset="0"/>
              </a:rPr>
              <a:t>Detection</a:t>
            </a:r>
            <a:r>
              <a:rPr lang="en-US" sz="1900" dirty="0" err="1">
                <a:solidFill>
                  <a:schemeClr val="tx1"/>
                </a:solidFill>
                <a:latin typeface="Times New Roman" panose="02020603050405020304" pitchFamily="18" charset="0"/>
                <a:cs typeface="Times New Roman" panose="02020603050405020304" pitchFamily="18" charset="0"/>
              </a:rPr>
              <a:t>:Implementing</a:t>
            </a:r>
            <a:r>
              <a:rPr lang="en-US" sz="1900" dirty="0">
                <a:solidFill>
                  <a:schemeClr val="tx1"/>
                </a:solidFill>
                <a:latin typeface="Times New Roman" panose="02020603050405020304" pitchFamily="18" charset="0"/>
                <a:cs typeface="Times New Roman" panose="02020603050405020304" pitchFamily="18" charset="0"/>
              </a:rPr>
              <a:t> predictive analytics models to identify early indicators of burnout using employee data and machine learning algorithms.</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Early detection and intervention reduce the likelihood of severe burnout, minimizing its impact on employee health and organizational performance</a:t>
            </a:r>
          </a:p>
          <a:p>
            <a:pPr marL="0" indent="0" algn="just">
              <a:buNone/>
            </a:pPr>
            <a:r>
              <a:rPr lang="en-US" sz="2100" b="1" dirty="0">
                <a:solidFill>
                  <a:schemeClr val="tx1"/>
                </a:solidFill>
                <a:latin typeface="Times New Roman" panose="02020603050405020304" pitchFamily="18" charset="0"/>
                <a:cs typeface="Times New Roman" panose="02020603050405020304" pitchFamily="18" charset="0"/>
              </a:rPr>
              <a:t>Comprehensive Well-being </a:t>
            </a:r>
            <a:r>
              <a:rPr lang="en-US" sz="2100" b="1" dirty="0" err="1">
                <a:solidFill>
                  <a:schemeClr val="tx1"/>
                </a:solidFill>
                <a:latin typeface="Times New Roman" panose="02020603050405020304" pitchFamily="18" charset="0"/>
                <a:cs typeface="Times New Roman" panose="02020603050405020304" pitchFamily="18" charset="0"/>
              </a:rPr>
              <a:t>Programs</a:t>
            </a:r>
            <a:r>
              <a:rPr lang="en-US" sz="1900" b="1" dirty="0" err="1">
                <a:solidFill>
                  <a:schemeClr val="tx1"/>
                </a:solidFill>
                <a:latin typeface="Times New Roman" panose="02020603050405020304" pitchFamily="18" charset="0"/>
                <a:cs typeface="Times New Roman" panose="02020603050405020304" pitchFamily="18" charset="0"/>
              </a:rPr>
              <a:t>:</a:t>
            </a:r>
            <a:r>
              <a:rPr lang="en-US" sz="1900" dirty="0" err="1">
                <a:solidFill>
                  <a:schemeClr val="tx1"/>
                </a:solidFill>
                <a:latin typeface="Times New Roman" panose="02020603050405020304" pitchFamily="18" charset="0"/>
                <a:cs typeface="Times New Roman" panose="02020603050405020304" pitchFamily="18" charset="0"/>
              </a:rPr>
              <a:t>Implement</a:t>
            </a:r>
            <a:r>
              <a:rPr lang="en-US" sz="1900" dirty="0">
                <a:solidFill>
                  <a:schemeClr val="tx1"/>
                </a:solidFill>
                <a:latin typeface="Times New Roman" panose="02020603050405020304" pitchFamily="18" charset="0"/>
                <a:cs typeface="Times New Roman" panose="02020603050405020304" pitchFamily="18" charset="0"/>
              </a:rPr>
              <a:t> holistic wellness initiatives including stress management, fitness, counseling, and flexible work arrangements.</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Employees who feel supported and valued are more likely to be engaged, satisfied, and productive, leading to better performance and retention.</a:t>
            </a:r>
          </a:p>
          <a:p>
            <a:pPr marL="0" indent="0" algn="just">
              <a:buNone/>
            </a:pPr>
            <a:r>
              <a:rPr lang="en-US" sz="2100" b="1" dirty="0">
                <a:solidFill>
                  <a:schemeClr val="tx1"/>
                </a:solidFill>
                <a:latin typeface="Times New Roman" panose="02020603050405020304" pitchFamily="18" charset="0"/>
                <a:cs typeface="Times New Roman" panose="02020603050405020304" pitchFamily="18" charset="0"/>
              </a:rPr>
              <a:t>Effective Workload </a:t>
            </a:r>
            <a:r>
              <a:rPr lang="en-US" sz="2100" b="1" dirty="0" err="1">
                <a:solidFill>
                  <a:schemeClr val="tx1"/>
                </a:solidFill>
                <a:latin typeface="Times New Roman" panose="02020603050405020304" pitchFamily="18" charset="0"/>
                <a:cs typeface="Times New Roman" panose="02020603050405020304" pitchFamily="18" charset="0"/>
              </a:rPr>
              <a:t>Management</a:t>
            </a:r>
            <a:r>
              <a:rPr lang="en-US" sz="1900" b="1" dirty="0" err="1">
                <a:solidFill>
                  <a:schemeClr val="tx1"/>
                </a:solidFill>
                <a:latin typeface="Times New Roman" panose="02020603050405020304" pitchFamily="18" charset="0"/>
                <a:cs typeface="Times New Roman" panose="02020603050405020304" pitchFamily="18" charset="0"/>
              </a:rPr>
              <a:t>:</a:t>
            </a:r>
            <a:r>
              <a:rPr lang="en-US" sz="1900" dirty="0" err="1">
                <a:solidFill>
                  <a:schemeClr val="tx1"/>
                </a:solidFill>
                <a:latin typeface="Times New Roman" panose="02020603050405020304" pitchFamily="18" charset="0"/>
                <a:cs typeface="Times New Roman" panose="02020603050405020304" pitchFamily="18" charset="0"/>
              </a:rPr>
              <a:t>Optimize</a:t>
            </a:r>
            <a:r>
              <a:rPr lang="en-US" sz="1900" dirty="0">
                <a:solidFill>
                  <a:schemeClr val="tx1"/>
                </a:solidFill>
                <a:latin typeface="Times New Roman" panose="02020603050405020304" pitchFamily="18" charset="0"/>
                <a:cs typeface="Times New Roman" panose="02020603050405020304" pitchFamily="18" charset="0"/>
              </a:rPr>
              <a:t> task distribution and conduct workload assessments to ensure manageable workloads and prevent employee overwhelm.</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Targeted interventions ensure efficient use of resources, focusing efforts where they are most needed and effective.</a:t>
            </a:r>
          </a:p>
          <a:p>
            <a:pPr marL="0" indent="0" algn="just">
              <a:buNone/>
            </a:pPr>
            <a:r>
              <a:rPr lang="en-US" sz="2100" b="1" dirty="0">
                <a:solidFill>
                  <a:schemeClr val="tx1"/>
                </a:solidFill>
                <a:latin typeface="Times New Roman" panose="02020603050405020304" pitchFamily="18" charset="0"/>
                <a:cs typeface="Times New Roman" panose="02020603050405020304" pitchFamily="18" charset="0"/>
              </a:rPr>
              <a:t>Supportive Organizational Culture and </a:t>
            </a:r>
            <a:r>
              <a:rPr lang="en-US" sz="2100" b="1" dirty="0" err="1">
                <a:solidFill>
                  <a:schemeClr val="tx1"/>
                </a:solidFill>
                <a:latin typeface="Times New Roman" panose="02020603050405020304" pitchFamily="18" charset="0"/>
                <a:cs typeface="Times New Roman" panose="02020603050405020304" pitchFamily="18" charset="0"/>
              </a:rPr>
              <a:t>Leadership</a:t>
            </a:r>
            <a:r>
              <a:rPr lang="en-US" sz="1900" b="1" dirty="0" err="1">
                <a:solidFill>
                  <a:schemeClr val="tx1"/>
                </a:solidFill>
                <a:latin typeface="Times New Roman" panose="02020603050405020304" pitchFamily="18" charset="0"/>
                <a:cs typeface="Times New Roman" panose="02020603050405020304" pitchFamily="18" charset="0"/>
              </a:rPr>
              <a:t>:</a:t>
            </a:r>
            <a:r>
              <a:rPr lang="en-US" sz="1900" dirty="0" err="1">
                <a:solidFill>
                  <a:schemeClr val="tx1"/>
                </a:solidFill>
                <a:latin typeface="Times New Roman" panose="02020603050405020304" pitchFamily="18" charset="0"/>
                <a:cs typeface="Times New Roman" panose="02020603050405020304" pitchFamily="18" charset="0"/>
              </a:rPr>
              <a:t>Foster</a:t>
            </a:r>
            <a:r>
              <a:rPr lang="en-US" sz="1900" dirty="0">
                <a:solidFill>
                  <a:schemeClr val="tx1"/>
                </a:solidFill>
                <a:latin typeface="Times New Roman" panose="02020603050405020304" pitchFamily="18" charset="0"/>
                <a:cs typeface="Times New Roman" panose="02020603050405020304" pitchFamily="18" charset="0"/>
              </a:rPr>
              <a:t> a culture of open communication and empathy, with trained leaders who prioritize and address employee well-being.</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Promoting a culture of care and support enhances the organization's reputation, attracting and retaining top talent.</a:t>
            </a:r>
          </a:p>
          <a:p>
            <a:pPr marL="0"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3B2EC1-B7BF-CE7B-C9A6-7635DA95F4F6}"/>
              </a:ext>
            </a:extLst>
          </p:cNvPr>
          <p:cNvSpPr>
            <a:spLocks noGrp="1"/>
          </p:cNvSpPr>
          <p:nvPr/>
        </p:nvSpPr>
        <p:spPr>
          <a:xfrm>
            <a:off x="581191" y="555179"/>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customization of project </a:t>
            </a:r>
          </a:p>
        </p:txBody>
      </p:sp>
      <p:sp>
        <p:nvSpPr>
          <p:cNvPr id="10" name="Content Placeholder 2">
            <a:extLst>
              <a:ext uri="{FF2B5EF4-FFF2-40B4-BE49-F238E27FC236}">
                <a16:creationId xmlns:a16="http://schemas.microsoft.com/office/drawing/2014/main" id="{27EBACB0-5504-CAD6-951C-D14217A08A80}"/>
              </a:ext>
            </a:extLst>
          </p:cNvPr>
          <p:cNvSpPr>
            <a:spLocks noGrp="1"/>
          </p:cNvSpPr>
          <p:nvPr/>
        </p:nvSpPr>
        <p:spPr>
          <a:xfrm>
            <a:off x="581192" y="1432983"/>
            <a:ext cx="11029615" cy="4646665"/>
          </a:xfrm>
          <a:prstGeom prst="rect">
            <a:avLst/>
          </a:prstGeom>
        </p:spPr>
        <p:txBody>
          <a:bodyPr vert="horz" lIns="91440" tIns="45720" rIns="91440" bIns="45720" numCol="2"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Customizing an employee burnout prediction model using linear regression involves several steps, from data preparation to model evaluation. Here’s a high-level outline to get you started:</a:t>
            </a:r>
          </a:p>
          <a:p>
            <a:pPr marL="0" indent="0">
              <a:buNone/>
            </a:pPr>
            <a:r>
              <a:rPr lang="en-IN" sz="1600" b="1" dirty="0">
                <a:latin typeface="Times New Roman" panose="02020603050405020304" pitchFamily="18" charset="0"/>
                <a:cs typeface="Times New Roman" panose="02020603050405020304" pitchFamily="18" charset="0"/>
              </a:rPr>
              <a:t>Data Collection</a:t>
            </a:r>
            <a:r>
              <a:rPr lang="en-US" sz="1600" dirty="0">
                <a:latin typeface="Times New Roman" panose="02020603050405020304" pitchFamily="18" charset="0"/>
                <a:cs typeface="Times New Roman" panose="02020603050405020304" pitchFamily="18" charset="0"/>
              </a:rPr>
              <a:t>: Gather data on various factors that could contribute to employee burnout</a:t>
            </a:r>
          </a:p>
          <a:p>
            <a:pPr marL="0" indent="0">
              <a:buNone/>
            </a:pPr>
            <a:r>
              <a:rPr lang="en-IN" sz="1600" b="1" dirty="0">
                <a:latin typeface="Times New Roman" panose="02020603050405020304" pitchFamily="18" charset="0"/>
                <a:cs typeface="Times New Roman" panose="02020603050405020304" pitchFamily="18" charset="0"/>
              </a:rPr>
              <a:t>Data Preprocessing</a:t>
            </a:r>
            <a:r>
              <a:rPr lang="en-US" sz="1600" dirty="0">
                <a:latin typeface="Times New Roman" panose="02020603050405020304" pitchFamily="18" charset="0"/>
                <a:cs typeface="Times New Roman" panose="02020603050405020304" pitchFamily="18" charset="0"/>
              </a:rPr>
              <a:t>:Handle missing values, remove duplicates, and address any outliers.</a:t>
            </a:r>
          </a:p>
          <a:p>
            <a:pPr marL="0" indent="0">
              <a:buNone/>
            </a:pPr>
            <a:r>
              <a:rPr lang="en-US" sz="1600" b="1" dirty="0">
                <a:latin typeface="Times New Roman" panose="02020603050405020304" pitchFamily="18" charset="0"/>
                <a:cs typeface="Times New Roman" panose="02020603050405020304" pitchFamily="18" charset="0"/>
              </a:rPr>
              <a:t>Feature </a:t>
            </a:r>
            <a:r>
              <a:rPr lang="en-US" sz="1600" b="1" dirty="0" err="1">
                <a:latin typeface="Times New Roman" panose="02020603050405020304" pitchFamily="18" charset="0"/>
                <a:cs typeface="Times New Roman" panose="02020603050405020304" pitchFamily="18" charset="0"/>
              </a:rPr>
              <a:t>Selection:</a:t>
            </a:r>
            <a:r>
              <a:rPr lang="en-US" sz="1600" dirty="0" err="1">
                <a:latin typeface="Times New Roman" panose="02020603050405020304" pitchFamily="18" charset="0"/>
                <a:cs typeface="Times New Roman" panose="02020603050405020304" pitchFamily="18" charset="0"/>
              </a:rPr>
              <a:t>Select</a:t>
            </a:r>
            <a:r>
              <a:rPr lang="en-US" sz="1600" dirty="0">
                <a:latin typeface="Times New Roman" panose="02020603050405020304" pitchFamily="18" charset="0"/>
                <a:cs typeface="Times New Roman" panose="02020603050405020304" pitchFamily="18" charset="0"/>
              </a:rPr>
              <a:t> the most relevant features for predicting burnout. This can be done using techniques like Correlation </a:t>
            </a:r>
            <a:r>
              <a:rPr lang="en-US" sz="1600" dirty="0" err="1">
                <a:latin typeface="Times New Roman" panose="02020603050405020304" pitchFamily="18" charset="0"/>
                <a:cs typeface="Times New Roman" panose="02020603050405020304" pitchFamily="18" charset="0"/>
              </a:rPr>
              <a:t>analysis,Mutual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information,Feature</a:t>
            </a:r>
            <a:r>
              <a:rPr lang="en-US" sz="1600" dirty="0">
                <a:latin typeface="Times New Roman" panose="02020603050405020304" pitchFamily="18" charset="0"/>
                <a:cs typeface="Times New Roman" panose="02020603050405020304" pitchFamily="18" charset="0"/>
              </a:rPr>
              <a:t> importance</a:t>
            </a:r>
          </a:p>
          <a:p>
            <a:pPr marL="0" indent="0">
              <a:buNone/>
            </a:pPr>
            <a:r>
              <a:rPr lang="en-US" sz="1600" b="1" dirty="0">
                <a:latin typeface="Times New Roman" panose="02020603050405020304" pitchFamily="18" charset="0"/>
                <a:cs typeface="Times New Roman" panose="02020603050405020304" pitchFamily="18" charset="0"/>
              </a:rPr>
              <a:t>Model </a:t>
            </a:r>
            <a:r>
              <a:rPr lang="en-US" sz="1600" b="1" dirty="0" err="1">
                <a:latin typeface="Times New Roman" panose="02020603050405020304" pitchFamily="18" charset="0"/>
                <a:cs typeface="Times New Roman" panose="02020603050405020304" pitchFamily="18" charset="0"/>
              </a:rPr>
              <a:t>Building:</a:t>
            </a:r>
            <a:r>
              <a:rPr lang="en-US" sz="1600" dirty="0" err="1">
                <a:latin typeface="Times New Roman" panose="02020603050405020304" pitchFamily="18" charset="0"/>
                <a:cs typeface="Times New Roman" panose="02020603050405020304" pitchFamily="18" charset="0"/>
              </a:rPr>
              <a:t>Split</a:t>
            </a:r>
            <a:r>
              <a:rPr lang="en-US" sz="1600" dirty="0">
                <a:latin typeface="Times New Roman" panose="02020603050405020304" pitchFamily="18" charset="0"/>
                <a:cs typeface="Times New Roman" panose="02020603050405020304" pitchFamily="18" charset="0"/>
              </a:rPr>
              <a:t> the dataset into training and test sets, train the linear regression model on the training data, and validate it using the test set to ensure it generalizes well without overfitting.</a:t>
            </a:r>
          </a:p>
          <a:p>
            <a:pPr marL="0" indent="0">
              <a:buNone/>
            </a:pPr>
            <a:endParaRPr lang="en-US" sz="1200" dirty="0"/>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5F91FE7-BF63-BCBD-F20A-47D05D348D6D}"/>
              </a:ext>
            </a:extLst>
          </p:cNvPr>
          <p:cNvPicPr>
            <a:picLocks noChangeAspect="1"/>
          </p:cNvPicPr>
          <p:nvPr/>
        </p:nvPicPr>
        <p:blipFill>
          <a:blip r:embed="rId2"/>
          <a:stretch>
            <a:fillRect/>
          </a:stretch>
        </p:blipFill>
        <p:spPr>
          <a:xfrm>
            <a:off x="6267242" y="1351013"/>
            <a:ext cx="5123723" cy="4766883"/>
          </a:xfrm>
          <a:prstGeom prst="rect">
            <a:avLst/>
          </a:prstGeom>
        </p:spPr>
      </p:pic>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176</TotalTime>
  <Words>1292</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Franklin Gothic Book</vt:lpstr>
      <vt:lpstr>Franklin Gothic Demi</vt:lpstr>
      <vt:lpstr>Times New Roman</vt:lpstr>
      <vt:lpstr>Wingdings</vt:lpstr>
      <vt:lpstr>Wingdings 2</vt:lpstr>
      <vt:lpstr>DividendVTI</vt:lpstr>
      <vt:lpstr>Student Details</vt:lpstr>
      <vt:lpstr>PROJECT TITLE/Problem Statement </vt:lpstr>
      <vt:lpstr>AGENDA</vt:lpstr>
      <vt:lpstr>PowerPoint Presentation</vt:lpstr>
      <vt:lpstr>PowerPoint Presentation</vt:lpstr>
      <vt:lpstr>PowerPoint Presentation</vt:lpstr>
      <vt:lpstr>NEEds</vt:lpstr>
      <vt:lpstr>PowerPoint Presentation</vt:lpstr>
      <vt:lpstr>PowerPoint Presentation</vt:lpstr>
      <vt:lpstr>PowerPoint Presentation</vt:lpstr>
      <vt:lpstr>Exploratory data analysis</vt:lpstr>
      <vt:lpstr>Exploratory data analysis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21A91A05G2 mnp</cp:lastModifiedBy>
  <cp:revision>12</cp:revision>
  <dcterms:created xsi:type="dcterms:W3CDTF">2021-05-26T16:50:10Z</dcterms:created>
  <dcterms:modified xsi:type="dcterms:W3CDTF">2024-07-14T14:56:59Z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