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9" r:id="rId6"/>
    <p:sldId id="260" r:id="rId7"/>
    <p:sldId id="261" r:id="rId8"/>
    <p:sldId id="262" r:id="rId9"/>
    <p:sldId id="263" r:id="rId10"/>
    <p:sldId id="271" r:id="rId11"/>
    <p:sldId id="264" r:id="rId12"/>
    <p:sldId id="272" r:id="rId13"/>
    <p:sldId id="265" r:id="rId14"/>
    <p:sldId id="274" r:id="rId15"/>
    <p:sldId id="266" r:id="rId16"/>
    <p:sldId id="27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7/13/2024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polisettisridivyaprabha@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ml-linear-regression/" TargetMode="External"/><Relationship Id="rId2" Type="http://schemas.openxmlformats.org/officeDocument/2006/relationships/hyperlink" Target="https://github.com/21a91a05h6/APSSDC-AIML-Project" TargetMode="External"/><Relationship Id="rId1" Type="http://schemas.openxmlformats.org/officeDocument/2006/relationships/slideLayout" Target="../slideLayouts/slideLayout2.xml"/><Relationship Id="rId6" Type="http://schemas.openxmlformats.org/officeDocument/2006/relationships/hyperlink" Target="https://www.kaggle.com/code/asanchezhernandez/employee-burnout-eda-and-prediction" TargetMode="External"/><Relationship Id="rId5" Type="http://schemas.openxmlformats.org/officeDocument/2006/relationships/hyperlink" Target="https://www.geeksforgeeks.org/random-forest-regression-in-python/" TargetMode="External"/><Relationship Id="rId4" Type="http://schemas.openxmlformats.org/officeDocument/2006/relationships/hyperlink" Target="https://www.geeksforgeeks.org/support-vector-machine-algorith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2291" y="736979"/>
            <a:ext cx="10993549" cy="6666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81194" y="1378424"/>
            <a:ext cx="10993546" cy="1705970"/>
          </a:xfrm>
        </p:spPr>
        <p:txBody>
          <a:bodyPr>
            <a:noAutofit/>
          </a:bodyPr>
          <a:lstStyle/>
          <a:p>
            <a:pPr>
              <a:lnSpc>
                <a:spcPct val="100000"/>
              </a:lnSpc>
              <a:spcBef>
                <a:spcPts val="0"/>
              </a:spcBef>
              <a:spcAft>
                <a:spcPts val="0"/>
              </a:spcAft>
            </a:pPr>
            <a:r>
              <a:rPr lang="en-GB" sz="1800" cap="none" dirty="0" err="1" smtClean="0">
                <a:solidFill>
                  <a:schemeClr val="tx1"/>
                </a:solidFill>
                <a:latin typeface="Times New Roman" pitchFamily="18" charset="0"/>
                <a:cs typeface="Times New Roman" pitchFamily="18" charset="0"/>
              </a:rPr>
              <a:t>Polisetti</a:t>
            </a:r>
            <a:r>
              <a:rPr lang="en-GB" sz="1800" cap="none" dirty="0" smtClean="0">
                <a:solidFill>
                  <a:schemeClr val="tx1"/>
                </a:solidFill>
                <a:latin typeface="Times New Roman" pitchFamily="18" charset="0"/>
                <a:cs typeface="Times New Roman" pitchFamily="18" charset="0"/>
              </a:rPr>
              <a:t> Sri </a:t>
            </a:r>
            <a:r>
              <a:rPr lang="en-GB" sz="1800" cap="none" dirty="0" err="1" smtClean="0">
                <a:solidFill>
                  <a:schemeClr val="tx1"/>
                </a:solidFill>
                <a:latin typeface="Times New Roman" pitchFamily="18" charset="0"/>
                <a:cs typeface="Times New Roman" pitchFamily="18" charset="0"/>
              </a:rPr>
              <a:t>Divya</a:t>
            </a:r>
            <a:r>
              <a:rPr lang="en-GB" sz="1800" cap="none" dirty="0" smtClean="0">
                <a:solidFill>
                  <a:schemeClr val="tx1"/>
                </a:solidFill>
                <a:latin typeface="Times New Roman" pitchFamily="18" charset="0"/>
                <a:cs typeface="Times New Roman" pitchFamily="18" charset="0"/>
              </a:rPr>
              <a:t> </a:t>
            </a:r>
            <a:r>
              <a:rPr lang="en-GB" sz="1800" cap="none" dirty="0" err="1" smtClean="0">
                <a:solidFill>
                  <a:schemeClr val="tx1"/>
                </a:solidFill>
                <a:latin typeface="Times New Roman" pitchFamily="18" charset="0"/>
                <a:cs typeface="Times New Roman" pitchFamily="18" charset="0"/>
              </a:rPr>
              <a:t>Prabha</a:t>
            </a:r>
            <a:endParaRPr lang="en-GB" sz="1800" cap="none" dirty="0" smtClean="0">
              <a:solidFill>
                <a:schemeClr val="tx1"/>
              </a:solidFill>
              <a:latin typeface="Times New Roman" pitchFamily="18" charset="0"/>
              <a:cs typeface="Times New Roman" pitchFamily="18" charset="0"/>
            </a:endParaRPr>
          </a:p>
          <a:p>
            <a:pPr>
              <a:lnSpc>
                <a:spcPct val="100000"/>
              </a:lnSpc>
              <a:spcBef>
                <a:spcPts val="0"/>
              </a:spcBef>
              <a:spcAft>
                <a:spcPts val="0"/>
              </a:spcAft>
            </a:pPr>
            <a:r>
              <a:rPr lang="en-GB" sz="1800" cap="none" dirty="0" smtClean="0">
                <a:solidFill>
                  <a:schemeClr val="tx1"/>
                </a:solidFill>
                <a:latin typeface="Times New Roman" pitchFamily="18" charset="0"/>
                <a:cs typeface="Times New Roman" pitchFamily="18" charset="0"/>
                <a:hlinkClick r:id="rId2"/>
              </a:rPr>
              <a:t>polisettisridivyaprabha@gmail.com</a:t>
            </a:r>
            <a:endParaRPr lang="en-GB" sz="1800" cap="none" dirty="0" smtClean="0">
              <a:solidFill>
                <a:schemeClr val="tx1"/>
              </a:solidFill>
              <a:latin typeface="Times New Roman" pitchFamily="18" charset="0"/>
              <a:cs typeface="Times New Roman" pitchFamily="18" charset="0"/>
            </a:endParaRPr>
          </a:p>
          <a:p>
            <a:pPr>
              <a:lnSpc>
                <a:spcPct val="100000"/>
              </a:lnSpc>
              <a:spcBef>
                <a:spcPts val="0"/>
              </a:spcBef>
              <a:spcAft>
                <a:spcPts val="0"/>
              </a:spcAft>
            </a:pPr>
            <a:r>
              <a:rPr lang="en-GB" sz="1800" cap="none" dirty="0" err="1" smtClean="0">
                <a:solidFill>
                  <a:schemeClr val="tx1"/>
                </a:solidFill>
                <a:latin typeface="Times New Roman" pitchFamily="18" charset="0"/>
                <a:cs typeface="Times New Roman" pitchFamily="18" charset="0"/>
              </a:rPr>
              <a:t>Aditya</a:t>
            </a:r>
            <a:r>
              <a:rPr lang="en-GB" sz="1800" cap="none" dirty="0" smtClean="0">
                <a:solidFill>
                  <a:schemeClr val="tx1"/>
                </a:solidFill>
                <a:latin typeface="Times New Roman" pitchFamily="18" charset="0"/>
                <a:cs typeface="Times New Roman" pitchFamily="18" charset="0"/>
              </a:rPr>
              <a:t> Engineering College</a:t>
            </a:r>
          </a:p>
          <a:p>
            <a:pPr>
              <a:lnSpc>
                <a:spcPct val="100000"/>
              </a:lnSpc>
              <a:spcBef>
                <a:spcPts val="0"/>
              </a:spcBef>
              <a:spcAft>
                <a:spcPts val="0"/>
              </a:spcAft>
            </a:pPr>
            <a:r>
              <a:rPr lang="en-GB" sz="1800" cap="none" dirty="0" smtClean="0">
                <a:solidFill>
                  <a:schemeClr val="tx1"/>
                </a:solidFill>
                <a:latin typeface="Times New Roman" pitchFamily="18" charset="0"/>
                <a:cs typeface="Times New Roman" pitchFamily="18" charset="0"/>
              </a:rPr>
              <a:t>Andhra Pradesh</a:t>
            </a:r>
          </a:p>
          <a:p>
            <a:pPr>
              <a:lnSpc>
                <a:spcPct val="100000"/>
              </a:lnSpc>
              <a:spcBef>
                <a:spcPts val="0"/>
              </a:spcBef>
              <a:spcAft>
                <a:spcPts val="0"/>
              </a:spcAft>
            </a:pPr>
            <a:r>
              <a:rPr lang="en-GB" sz="1800" cap="none" dirty="0" smtClean="0">
                <a:solidFill>
                  <a:schemeClr val="tx1"/>
                </a:solidFill>
                <a:latin typeface="Times New Roman" pitchFamily="18" charset="0"/>
                <a:cs typeface="Times New Roman" pitchFamily="18" charset="0"/>
              </a:rPr>
              <a:t>Artificial Intelligence and Machine Learning / 03-06-2024 To 15-07-2024</a:t>
            </a: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84800" y="3191049"/>
            <a:ext cx="11260667" cy="331046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6077" y="723331"/>
            <a:ext cx="2330989" cy="2169725"/>
          </a:xfrm>
          <a:prstGeom prst="ellipse">
            <a:avLst/>
          </a:prstGeom>
          <a:ln>
            <a:noFill/>
          </a:ln>
          <a:effectLst>
            <a:softEdge rad="112500"/>
          </a:effectLst>
        </p:spPr>
      </p:pic>
    </p:spTree>
    <p:extLst>
      <p:ext uri="{BB962C8B-B14F-4D97-AF65-F5344CB8AC3E}">
        <p14:creationId xmlns:p14="http://schemas.microsoft.com/office/powerpoint/2010/main" val="2475805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5" y="750626"/>
            <a:ext cx="11029616" cy="626169"/>
          </a:xfrm>
        </p:spPr>
        <p:txBody>
          <a:bodyPr/>
          <a:lstStyle/>
          <a:p>
            <a:r>
              <a:rPr dirty="0"/>
              <a:t>Modeling</a:t>
            </a:r>
          </a:p>
        </p:txBody>
      </p:sp>
      <p:sp>
        <p:nvSpPr>
          <p:cNvPr id="3" name="Content Placeholder 2"/>
          <p:cNvSpPr>
            <a:spLocks noGrp="1"/>
          </p:cNvSpPr>
          <p:nvPr>
            <p:ph sz="half" idx="1"/>
          </p:nvPr>
        </p:nvSpPr>
        <p:spPr>
          <a:xfrm>
            <a:off x="581193" y="1514901"/>
            <a:ext cx="5194767" cy="4899547"/>
          </a:xfrm>
        </p:spPr>
        <p:txBody>
          <a:bodyPr>
            <a:normAutofit lnSpcReduction="10000"/>
          </a:bodyPr>
          <a:lstStyle/>
          <a:p>
            <a:pPr marL="0" indent="0">
              <a:buNone/>
            </a:pPr>
            <a:r>
              <a:rPr sz="2400" b="1" dirty="0">
                <a:latin typeface="Times New Roman" pitchFamily="18" charset="0"/>
                <a:cs typeface="Times New Roman" pitchFamily="18" charset="0"/>
              </a:rPr>
              <a:t>Modeling Techniques Used</a:t>
            </a:r>
            <a:r>
              <a:rPr sz="2400" b="1" dirty="0" smtClean="0">
                <a:latin typeface="Times New Roman" pitchFamily="18" charset="0"/>
                <a:cs typeface="Times New Roman" pitchFamily="18" charset="0"/>
              </a:rPr>
              <a:t>:</a:t>
            </a:r>
            <a:endParaRPr sz="2400" b="1" dirty="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Linear Regression:</a:t>
            </a:r>
          </a:p>
          <a:p>
            <a:pPr marL="0" indent="0">
              <a:buNone/>
            </a:pPr>
            <a:r>
              <a:rPr lang="en-US" sz="1800" dirty="0">
                <a:latin typeface="Times New Roman" pitchFamily="18" charset="0"/>
                <a:cs typeface="Times New Roman" pitchFamily="18" charset="0"/>
              </a:rPr>
              <a:t>Establish a linear relationship between independent variables (predictors) and the dependent variable (burnout score</a:t>
            </a:r>
            <a:r>
              <a:rPr lang="en-US" sz="1800" dirty="0" smtClean="0">
                <a:latin typeface="Times New Roman" pitchFamily="18" charset="0"/>
                <a:cs typeface="Times New Roman" pitchFamily="18" charset="0"/>
              </a:rPr>
              <a:t>).</a:t>
            </a:r>
            <a:endParaRPr sz="1800" dirty="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Support Vector Machine(SVM):</a:t>
            </a:r>
          </a:p>
          <a:p>
            <a:pPr marL="0" indent="0">
              <a:buNone/>
            </a:pPr>
            <a:r>
              <a:rPr lang="en-US" sz="1800" dirty="0">
                <a:latin typeface="Times New Roman" pitchFamily="18" charset="0"/>
                <a:cs typeface="Times New Roman" pitchFamily="18" charset="0"/>
              </a:rPr>
              <a:t>Utilized both Linear and RBF (Radial Basis Function) kernels for prediction and comparison with linear regression results</a:t>
            </a:r>
            <a:r>
              <a:rPr lang="en-US" sz="1800" dirty="0" smtClean="0">
                <a:latin typeface="Times New Roman" pitchFamily="18" charset="0"/>
                <a:cs typeface="Times New Roman" pitchFamily="18" charset="0"/>
              </a:rPr>
              <a:t>.</a:t>
            </a:r>
            <a:endParaRPr sz="1800" dirty="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Random Forest </a:t>
            </a:r>
            <a:r>
              <a:rPr lang="en-US" sz="1800" b="1" dirty="0" err="1" smtClean="0">
                <a:latin typeface="Times New Roman" pitchFamily="18" charset="0"/>
                <a:cs typeface="Times New Roman" pitchFamily="18" charset="0"/>
              </a:rPr>
              <a:t>Regressor</a:t>
            </a:r>
            <a:r>
              <a:rPr lang="en-US" sz="1800" b="1"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Employed an ensemble learning technique to aggregate predictions from multiple decision trees for better accuracy.</a:t>
            </a:r>
            <a:endParaRPr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6416039" y="1187355"/>
            <a:ext cx="5194769" cy="5158855"/>
          </a:xfrm>
        </p:spPr>
        <p:txBody>
          <a:bodyPr>
            <a:noAutofit/>
          </a:bodyPr>
          <a:lstStyle/>
          <a:p>
            <a:pPr marL="0" indent="0">
              <a:buNone/>
            </a:pPr>
            <a:r>
              <a:rPr lang="en-US" sz="2400" b="1" dirty="0" smtClean="0">
                <a:latin typeface="Times New Roman" pitchFamily="18" charset="0"/>
                <a:cs typeface="Times New Roman" pitchFamily="18" charset="0"/>
              </a:rPr>
              <a:t>Supporting Techniques Used:</a:t>
            </a:r>
          </a:p>
          <a:p>
            <a:r>
              <a:rPr lang="en-US" sz="1800" b="1" dirty="0" smtClean="0">
                <a:latin typeface="Times New Roman" pitchFamily="18" charset="0"/>
                <a:cs typeface="Times New Roman" pitchFamily="18" charset="0"/>
              </a:rPr>
              <a:t>Feature Selection:</a:t>
            </a:r>
          </a:p>
          <a:p>
            <a:pPr marL="0" indent="0">
              <a:buNone/>
            </a:pPr>
            <a:r>
              <a:rPr lang="en-US" sz="1800" dirty="0">
                <a:latin typeface="Times New Roman" pitchFamily="18" charset="0"/>
                <a:cs typeface="Times New Roman" pitchFamily="18" charset="0"/>
              </a:rPr>
              <a:t>Included correlation analysis and dropping irrelevant columns to refine the model input.</a:t>
            </a:r>
            <a:endParaRPr lang="en-US" sz="1800"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Data Preprocessing:</a:t>
            </a:r>
          </a:p>
          <a:p>
            <a:pPr marL="0" indent="0">
              <a:buNone/>
            </a:pPr>
            <a:r>
              <a:rPr lang="en-US" sz="1800" dirty="0">
                <a:latin typeface="Times New Roman" pitchFamily="18" charset="0"/>
                <a:cs typeface="Times New Roman" pitchFamily="18" charset="0"/>
              </a:rPr>
              <a:t>Handling missing values, encoding categorical variables, and normalizing numerical features.</a:t>
            </a:r>
            <a:endParaRPr lang="en-US" sz="1800"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Model Evaluation Metrics:</a:t>
            </a:r>
          </a:p>
          <a:p>
            <a:pPr marL="0" indent="0">
              <a:buNone/>
            </a:pPr>
            <a:r>
              <a:rPr lang="en-US" sz="1800" dirty="0">
                <a:latin typeface="Times New Roman" pitchFamily="18" charset="0"/>
                <a:cs typeface="Times New Roman" pitchFamily="18" charset="0"/>
              </a:rPr>
              <a:t>Metrics used include Mean Squared Error </a:t>
            </a:r>
            <a:r>
              <a:rPr lang="en-US" sz="1800" b="1" dirty="0">
                <a:latin typeface="Times New Roman" pitchFamily="18" charset="0"/>
                <a:cs typeface="Times New Roman" pitchFamily="18" charset="0"/>
              </a:rPr>
              <a:t>(MSE), </a:t>
            </a:r>
            <a:r>
              <a:rPr lang="en-US" sz="1800" dirty="0">
                <a:latin typeface="Times New Roman" pitchFamily="18" charset="0"/>
                <a:cs typeface="Times New Roman" pitchFamily="18" charset="0"/>
              </a:rPr>
              <a:t>Root Mean Squared Error </a:t>
            </a:r>
            <a:r>
              <a:rPr lang="en-US" sz="1800" b="1" dirty="0">
                <a:latin typeface="Times New Roman" pitchFamily="18" charset="0"/>
                <a:cs typeface="Times New Roman" pitchFamily="18" charset="0"/>
              </a:rPr>
              <a:t>(RMSE), </a:t>
            </a:r>
            <a:r>
              <a:rPr lang="en-US" sz="1800" dirty="0">
                <a:latin typeface="Times New Roman" pitchFamily="18" charset="0"/>
                <a:cs typeface="Times New Roman" pitchFamily="18" charset="0"/>
              </a:rPr>
              <a:t>Mean Absolute Error </a:t>
            </a:r>
            <a:r>
              <a:rPr lang="en-US" sz="1800" b="1" dirty="0">
                <a:latin typeface="Times New Roman" pitchFamily="18" charset="0"/>
                <a:cs typeface="Times New Roman" pitchFamily="18" charset="0"/>
              </a:rPr>
              <a:t>(MAE), </a:t>
            </a:r>
            <a:r>
              <a:rPr lang="en-US" sz="1800" dirty="0">
                <a:latin typeface="Times New Roman" pitchFamily="18" charset="0"/>
                <a:cs typeface="Times New Roman" pitchFamily="18" charset="0"/>
              </a:rPr>
              <a:t>and R-squared (R²</a:t>
            </a:r>
            <a:r>
              <a:rPr lang="en-US" sz="1800"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One-hot Encoding:</a:t>
            </a:r>
          </a:p>
          <a:p>
            <a:pPr marL="0" indent="0">
              <a:buNone/>
            </a:pPr>
            <a:r>
              <a:rPr lang="en-US" sz="1800" dirty="0">
                <a:latin typeface="Times New Roman" pitchFamily="18" charset="0"/>
                <a:cs typeface="Times New Roman" pitchFamily="18" charset="0"/>
              </a:rPr>
              <a:t>Transforms categorical features into binary vectors for model compatibility and improved accuracy.</a:t>
            </a: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81" y="588481"/>
            <a:ext cx="11029616" cy="612521"/>
          </a:xfrm>
        </p:spPr>
        <p:txBody>
          <a:bodyPr/>
          <a:lstStyle/>
          <a:p>
            <a:r>
              <a:rPr lang="en-US" dirty="0" smtClean="0"/>
              <a:t>Modeling with linear regression</a:t>
            </a:r>
            <a:endParaRPr lang="en-IN" dirty="0"/>
          </a:p>
        </p:txBody>
      </p:sp>
      <p:sp>
        <p:nvSpPr>
          <p:cNvPr id="3" name="Content Placeholder 2"/>
          <p:cNvSpPr>
            <a:spLocks noGrp="1"/>
          </p:cNvSpPr>
          <p:nvPr>
            <p:ph sz="half" idx="1"/>
          </p:nvPr>
        </p:nvSpPr>
        <p:spPr>
          <a:xfrm>
            <a:off x="581193" y="1351129"/>
            <a:ext cx="5194767" cy="5172500"/>
          </a:xfrm>
        </p:spPr>
        <p:txBody>
          <a:bodyPr/>
          <a:lstStyle/>
          <a:p>
            <a:pPr marL="0" indent="0">
              <a:buNone/>
            </a:pPr>
            <a:r>
              <a:rPr lang="en-US" sz="1800" b="1" dirty="0" smtClean="0">
                <a:latin typeface="Times New Roman" pitchFamily="18" charset="0"/>
                <a:cs typeface="Times New Roman" pitchFamily="18" charset="0"/>
              </a:rPr>
              <a:t>Importing Necessary Libraries</a:t>
            </a:r>
          </a:p>
          <a:p>
            <a:endParaRPr lang="en-US" dirty="0"/>
          </a:p>
          <a:p>
            <a:endParaRPr lang="en-US" dirty="0" smtClean="0"/>
          </a:p>
          <a:p>
            <a:endParaRPr lang="en-US" dirty="0"/>
          </a:p>
          <a:p>
            <a:endParaRPr lang="en-US" dirty="0" smtClean="0"/>
          </a:p>
          <a:p>
            <a:pPr marL="0" indent="0">
              <a:buNone/>
            </a:pPr>
            <a:endParaRPr lang="en-US" b="1" dirty="0"/>
          </a:p>
          <a:p>
            <a:pPr marL="0" indent="0">
              <a:buNone/>
            </a:pPr>
            <a:r>
              <a:rPr lang="en-US" sz="1800" b="1" dirty="0" smtClean="0">
                <a:latin typeface="Times New Roman" pitchFamily="18" charset="0"/>
                <a:cs typeface="Times New Roman" pitchFamily="18" charset="0"/>
              </a:rPr>
              <a:t>Exploratory Data Analysis</a:t>
            </a:r>
          </a:p>
          <a:p>
            <a:endParaRPr lang="en-US" dirty="0"/>
          </a:p>
          <a:p>
            <a:endParaRPr lang="en-US" dirty="0" smtClean="0"/>
          </a:p>
          <a:p>
            <a:endParaRPr lang="en-US" dirty="0"/>
          </a:p>
          <a:p>
            <a:endParaRPr lang="en-US" dirty="0" smtClean="0"/>
          </a:p>
          <a:p>
            <a:endParaRPr lang="en-US" dirty="0"/>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024" y="1703046"/>
            <a:ext cx="5194300" cy="1968201"/>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218" y="4129915"/>
            <a:ext cx="3357349" cy="2546197"/>
          </a:xfrm>
          <a:prstGeom prst="rect">
            <a:avLst/>
          </a:prstGeom>
        </p:spPr>
      </p:pic>
      <p:sp>
        <p:nvSpPr>
          <p:cNvPr id="9" name="TextBox 8"/>
          <p:cNvSpPr txBox="1"/>
          <p:nvPr/>
        </p:nvSpPr>
        <p:spPr>
          <a:xfrm>
            <a:off x="6022949" y="1201002"/>
            <a:ext cx="5577648"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Data Preprocessing</a:t>
            </a:r>
          </a:p>
          <a:p>
            <a:endParaRPr lang="en-IN" b="1" dirty="0">
              <a:latin typeface="Times New Roman" pitchFamily="18" charset="0"/>
              <a:cs typeface="Times New Roman" pitchFamily="18"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949" y="1806390"/>
            <a:ext cx="5859964" cy="2118807"/>
          </a:xfrm>
          <a:prstGeom prst="rect">
            <a:avLst/>
          </a:prstGeom>
        </p:spPr>
      </p:pic>
      <p:sp>
        <p:nvSpPr>
          <p:cNvPr id="11" name="TextBox 10"/>
          <p:cNvSpPr txBox="1"/>
          <p:nvPr/>
        </p:nvSpPr>
        <p:spPr>
          <a:xfrm>
            <a:off x="6209731" y="3925197"/>
            <a:ext cx="5673182"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Model Building</a:t>
            </a:r>
            <a:endParaRPr lang="en-IN" b="1" dirty="0">
              <a:latin typeface="Times New Roman" pitchFamily="18" charset="0"/>
              <a:cs typeface="Times New Roman" pitchFamily="18" charset="0"/>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9731" y="4294529"/>
            <a:ext cx="3343742" cy="514422"/>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9731" y="4808951"/>
            <a:ext cx="4105848" cy="1867161"/>
          </a:xfrm>
          <a:prstGeom prst="rect">
            <a:avLst/>
          </a:prstGeom>
        </p:spPr>
      </p:pic>
    </p:spTree>
    <p:extLst>
      <p:ext uri="{BB962C8B-B14F-4D97-AF65-F5344CB8AC3E}">
        <p14:creationId xmlns:p14="http://schemas.microsoft.com/office/powerpoint/2010/main" val="2813826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6" y="750627"/>
            <a:ext cx="4946150" cy="571578"/>
          </a:xfrm>
        </p:spPr>
        <p:txBody>
          <a:bodyPr/>
          <a:lstStyle/>
          <a:p>
            <a:r>
              <a:rPr dirty="0"/>
              <a:t>Results</a:t>
            </a:r>
          </a:p>
        </p:txBody>
      </p:sp>
      <p:sp>
        <p:nvSpPr>
          <p:cNvPr id="3" name="Content Placeholder 2"/>
          <p:cNvSpPr>
            <a:spLocks noGrp="1"/>
          </p:cNvSpPr>
          <p:nvPr>
            <p:ph sz="half" idx="1"/>
          </p:nvPr>
        </p:nvSpPr>
        <p:spPr>
          <a:xfrm>
            <a:off x="581193" y="1405719"/>
            <a:ext cx="5194767" cy="5145206"/>
          </a:xfrm>
        </p:spPr>
        <p:txBody>
          <a:bodyPr>
            <a:normAutofit/>
          </a:bodyPr>
          <a:lstStyle/>
          <a:p>
            <a:r>
              <a:rPr lang="en-US" sz="1800" dirty="0">
                <a:latin typeface="Times New Roman" pitchFamily="18" charset="0"/>
                <a:cs typeface="Times New Roman" pitchFamily="18" charset="0"/>
              </a:rPr>
              <a:t>Based on the evaluation metrics, the Linear Regression model appears to be the best model for predicting burnout analysis</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So we are choosing this model for deployment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It has the lowest mean squared error, root mean squared error, and mean absolute error, indicating better accuracy and precision in its predictions. Additionally, it has the highest R-squared score, indicating a good fit to the data and explaining a higher proportion of the variance in the target variable</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5" name="Content Placeholder 4"/>
          <p:cNvSpPr>
            <a:spLocks noGrp="1"/>
          </p:cNvSpPr>
          <p:nvPr>
            <p:ph sz="half" idx="2"/>
          </p:nvPr>
        </p:nvSpPr>
        <p:spPr>
          <a:xfrm>
            <a:off x="5909481" y="655093"/>
            <a:ext cx="5701327" cy="6109205"/>
          </a:xfrm>
        </p:spPr>
        <p:txBody>
          <a:bodyPr>
            <a:normAutofit/>
          </a:bodyPr>
          <a:lstStyle/>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smtClean="0"/>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47" y="4975023"/>
            <a:ext cx="4387099" cy="1449867"/>
          </a:xfrm>
          <a:prstGeom prst="rect">
            <a:avLst/>
          </a:prstGeom>
        </p:spPr>
      </p:pic>
      <p:pic>
        <p:nvPicPr>
          <p:cNvPr id="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616" y="1433014"/>
            <a:ext cx="4726717" cy="1433015"/>
          </a:xfrm>
          <a:prstGeom prst="rect">
            <a:avLst/>
          </a:prstGeom>
        </p:spPr>
      </p:pic>
      <p:pic>
        <p:nvPicPr>
          <p:cNvPr id="10"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616" y="3195625"/>
            <a:ext cx="5011483" cy="12787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631" y="4790365"/>
            <a:ext cx="5014467" cy="15255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5" y="410248"/>
            <a:ext cx="4332001" cy="626169"/>
          </a:xfrm>
        </p:spPr>
        <p:txBody>
          <a:bodyPr/>
          <a:lstStyle/>
          <a:p>
            <a:r>
              <a:rPr lang="en-US" dirty="0" smtClean="0"/>
              <a:t>visualization</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411" y="723333"/>
            <a:ext cx="6241577" cy="3159659"/>
          </a:xfrm>
          <a:prstGeom prst="rect">
            <a:avLst/>
          </a:prstGeom>
        </p:spPr>
      </p:pic>
      <p:pic>
        <p:nvPicPr>
          <p:cNvPr id="12" name="Content Placeholder 1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523630" y="3882992"/>
            <a:ext cx="4708477" cy="2975008"/>
          </a:xfr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7" y="1052658"/>
            <a:ext cx="5730760" cy="271937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09" y="3772031"/>
            <a:ext cx="6219131" cy="2975008"/>
          </a:xfrm>
          <a:prstGeom prst="rect">
            <a:avLst/>
          </a:prstGeom>
        </p:spPr>
      </p:pic>
    </p:spTree>
    <p:extLst>
      <p:ext uri="{BB962C8B-B14F-4D97-AF65-F5344CB8AC3E}">
        <p14:creationId xmlns:p14="http://schemas.microsoft.com/office/powerpoint/2010/main" val="359650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References</a:t>
            </a:r>
          </a:p>
        </p:txBody>
      </p:sp>
      <p:sp>
        <p:nvSpPr>
          <p:cNvPr id="3" name="Content Placeholder 2"/>
          <p:cNvSpPr>
            <a:spLocks noGrp="1"/>
          </p:cNvSpPr>
          <p:nvPr>
            <p:ph idx="1"/>
          </p:nvPr>
        </p:nvSpPr>
        <p:spPr>
          <a:ln>
            <a:solidFill>
              <a:schemeClr val="bg1"/>
            </a:solidFill>
          </a:ln>
        </p:spPr>
        <p:txBody>
          <a:bodyPr>
            <a:normAutofit/>
          </a:bodyPr>
          <a:lstStyle/>
          <a:p>
            <a:pPr marL="0" indent="0">
              <a:buNone/>
            </a:pPr>
            <a:endParaRPr sz="1800" dirty="0">
              <a:latin typeface="Times New Roman" pitchFamily="18" charset="0"/>
              <a:cs typeface="Times New Roman" pitchFamily="18" charset="0"/>
            </a:endParaRPr>
          </a:p>
          <a:p>
            <a:pPr marL="0" indent="0">
              <a:buNone/>
            </a:pPr>
            <a:r>
              <a:rPr sz="2400" b="1" dirty="0">
                <a:latin typeface="Times New Roman" pitchFamily="18" charset="0"/>
                <a:cs typeface="Times New Roman" pitchFamily="18" charset="0"/>
              </a:rPr>
              <a:t>Links:</a:t>
            </a:r>
          </a:p>
          <a:p>
            <a:r>
              <a:rPr lang="en-US" sz="1800" b="1" dirty="0" err="1" smtClean="0">
                <a:latin typeface="Times New Roman" pitchFamily="18" charset="0"/>
                <a:cs typeface="Times New Roman" pitchFamily="18" charset="0"/>
              </a:rPr>
              <a:t>GitHub</a:t>
            </a:r>
            <a:r>
              <a:rPr lang="en-US" sz="1800" b="1" dirty="0" smtClean="0">
                <a:latin typeface="Times New Roman" pitchFamily="18" charset="0"/>
                <a:cs typeface="Times New Roman" pitchFamily="18" charset="0"/>
              </a:rPr>
              <a:t> Link</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hlinkClick r:id="rId2"/>
              </a:rPr>
              <a:t>https://github.com/21a91a05h6/APSSDC-AIML-Project</a:t>
            </a:r>
            <a:endParaRPr lang="en-US" sz="1800" dirty="0" smtClean="0">
              <a:latin typeface="Times New Roman" pitchFamily="18" charset="0"/>
              <a:cs typeface="Times New Roman" pitchFamily="18" charset="0"/>
            </a:endParaRPr>
          </a:p>
          <a:p>
            <a:r>
              <a:rPr lang="en-IN" sz="1800" dirty="0" smtClean="0">
                <a:solidFill>
                  <a:srgbClr val="00B0F0"/>
                </a:solidFill>
                <a:latin typeface="Times New Roman" pitchFamily="18" charset="0"/>
                <a:cs typeface="Times New Roman" pitchFamily="18" charset="0"/>
                <a:hlinkClick r:id="rId3"/>
              </a:rPr>
              <a:t>https://www.geeksforgeeks.org/ml-linear-regression/</a:t>
            </a:r>
            <a:endParaRPr lang="en-IN" sz="1800" dirty="0" smtClean="0">
              <a:solidFill>
                <a:srgbClr val="00B0F0"/>
              </a:solidFill>
              <a:latin typeface="Times New Roman" pitchFamily="18" charset="0"/>
              <a:cs typeface="Times New Roman" pitchFamily="18" charset="0"/>
            </a:endParaRPr>
          </a:p>
          <a:p>
            <a:r>
              <a:rPr lang="en-IN" sz="1800" dirty="0" smtClean="0">
                <a:solidFill>
                  <a:srgbClr val="00B0F0"/>
                </a:solidFill>
                <a:latin typeface="Times New Roman" pitchFamily="18" charset="0"/>
                <a:cs typeface="Times New Roman" pitchFamily="18" charset="0"/>
                <a:hlinkClick r:id="rId4"/>
              </a:rPr>
              <a:t>https</a:t>
            </a:r>
            <a:r>
              <a:rPr lang="en-IN" sz="1800" dirty="0">
                <a:solidFill>
                  <a:srgbClr val="00B0F0"/>
                </a:solidFill>
                <a:latin typeface="Times New Roman" pitchFamily="18" charset="0"/>
                <a:cs typeface="Times New Roman" pitchFamily="18" charset="0"/>
                <a:hlinkClick r:id="rId4"/>
              </a:rPr>
              <a:t>://www.geeksforgeeks.org/support-vector-machine-algorithm</a:t>
            </a:r>
            <a:r>
              <a:rPr lang="en-IN" sz="1800" dirty="0" smtClean="0">
                <a:solidFill>
                  <a:srgbClr val="00B0F0"/>
                </a:solidFill>
                <a:latin typeface="Times New Roman" pitchFamily="18" charset="0"/>
                <a:cs typeface="Times New Roman" pitchFamily="18" charset="0"/>
                <a:hlinkClick r:id="rId4"/>
              </a:rPr>
              <a:t>/</a:t>
            </a:r>
            <a:endParaRPr lang="en-IN" sz="1800" dirty="0" smtClean="0">
              <a:solidFill>
                <a:srgbClr val="00B0F0"/>
              </a:solidFill>
              <a:latin typeface="Times New Roman" pitchFamily="18" charset="0"/>
              <a:cs typeface="Times New Roman" pitchFamily="18" charset="0"/>
            </a:endParaRPr>
          </a:p>
          <a:p>
            <a:r>
              <a:rPr lang="en-IN" sz="1800" dirty="0">
                <a:solidFill>
                  <a:srgbClr val="00B0F0"/>
                </a:solidFill>
                <a:latin typeface="Times New Roman" pitchFamily="18" charset="0"/>
                <a:cs typeface="Times New Roman" pitchFamily="18" charset="0"/>
                <a:hlinkClick r:id="rId5"/>
              </a:rPr>
              <a:t>https://www.geeksforgeeks.org/random-forest-regression-in-python</a:t>
            </a:r>
            <a:r>
              <a:rPr lang="en-IN" sz="1800" dirty="0" smtClean="0">
                <a:solidFill>
                  <a:srgbClr val="00B0F0"/>
                </a:solidFill>
                <a:latin typeface="Times New Roman" pitchFamily="18" charset="0"/>
                <a:cs typeface="Times New Roman" pitchFamily="18" charset="0"/>
                <a:hlinkClick r:id="rId5"/>
              </a:rPr>
              <a:t>/</a:t>
            </a:r>
            <a:endParaRPr lang="en-IN" sz="1800" dirty="0" smtClean="0">
              <a:solidFill>
                <a:srgbClr val="00B0F0"/>
              </a:solidFill>
              <a:latin typeface="Times New Roman" pitchFamily="18" charset="0"/>
              <a:cs typeface="Times New Roman" pitchFamily="18" charset="0"/>
            </a:endParaRPr>
          </a:p>
          <a:p>
            <a:r>
              <a:rPr lang="en-IN" sz="1800" dirty="0">
                <a:solidFill>
                  <a:srgbClr val="00B0F0"/>
                </a:solidFill>
                <a:latin typeface="Times New Roman" pitchFamily="18" charset="0"/>
                <a:cs typeface="Times New Roman" pitchFamily="18" charset="0"/>
                <a:hlinkClick r:id="rId6"/>
              </a:rPr>
              <a:t>https://</a:t>
            </a:r>
            <a:r>
              <a:rPr lang="en-IN" sz="1800" dirty="0" smtClean="0">
                <a:solidFill>
                  <a:srgbClr val="00B0F0"/>
                </a:solidFill>
                <a:latin typeface="Times New Roman" pitchFamily="18" charset="0"/>
                <a:cs typeface="Times New Roman" pitchFamily="18" charset="0"/>
                <a:hlinkClick r:id="rId6"/>
              </a:rPr>
              <a:t>www.kaggle.com/code/asanchezhernandez/employee-burnout-eda-and-prediction</a:t>
            </a:r>
            <a:endParaRPr lang="en-IN" sz="1800" dirty="0" smtClean="0">
              <a:solidFill>
                <a:srgbClr val="00B0F0"/>
              </a:solidFill>
              <a:latin typeface="Times New Roman" pitchFamily="18" charset="0"/>
              <a:cs typeface="Times New Roman" pitchFamily="18" charset="0"/>
            </a:endParaRPr>
          </a:p>
          <a:p>
            <a:endParaRPr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Title/Problem Statement</a:t>
            </a:r>
          </a:p>
        </p:txBody>
      </p:sp>
      <p:sp>
        <p:nvSpPr>
          <p:cNvPr id="3" name="Content Placeholder 2"/>
          <p:cNvSpPr>
            <a:spLocks noGrp="1"/>
          </p:cNvSpPr>
          <p:nvPr>
            <p:ph idx="1"/>
          </p:nvPr>
        </p:nvSpPr>
        <p:spPr/>
        <p:txBody>
          <a:bodyPr>
            <a:normAutofit/>
          </a:bodyPr>
          <a:lstStyle/>
          <a:p>
            <a:r>
              <a:rPr lang="en-US" sz="1800" b="1" dirty="0" smtClean="0">
                <a:latin typeface="Times New Roman" pitchFamily="18" charset="0"/>
                <a:cs typeface="Times New Roman" pitchFamily="18" charset="0"/>
              </a:rPr>
              <a:t>Project Title:  </a:t>
            </a:r>
            <a:r>
              <a:rPr sz="1800" dirty="0" smtClean="0">
                <a:latin typeface="Times New Roman" pitchFamily="18" charset="0"/>
                <a:cs typeface="Times New Roman" pitchFamily="18" charset="0"/>
              </a:rPr>
              <a:t>Employee </a:t>
            </a:r>
            <a:r>
              <a:rPr sz="1800" dirty="0">
                <a:latin typeface="Times New Roman" pitchFamily="18" charset="0"/>
                <a:cs typeface="Times New Roman" pitchFamily="18" charset="0"/>
              </a:rPr>
              <a:t>Burnout </a:t>
            </a:r>
            <a:r>
              <a:rPr sz="1800" dirty="0" smtClean="0">
                <a:latin typeface="Times New Roman" pitchFamily="18" charset="0"/>
                <a:cs typeface="Times New Roman" pitchFamily="18" charset="0"/>
              </a:rPr>
              <a:t>Prediction</a:t>
            </a:r>
            <a:r>
              <a:rPr lang="en-US" sz="1800" dirty="0" smtClean="0">
                <a:latin typeface="Times New Roman" pitchFamily="18" charset="0"/>
                <a:cs typeface="Times New Roman" pitchFamily="18" charset="0"/>
              </a:rPr>
              <a:t> </a:t>
            </a:r>
          </a:p>
          <a:p>
            <a:endParaRPr sz="1800" dirty="0">
              <a:latin typeface="Times New Roman" pitchFamily="18" charset="0"/>
              <a:cs typeface="Times New Roman" pitchFamily="18" charset="0"/>
            </a:endParaRPr>
          </a:p>
          <a:p>
            <a:r>
              <a:rPr sz="1800" b="1" dirty="0" smtClean="0">
                <a:latin typeface="Times New Roman" pitchFamily="18" charset="0"/>
                <a:cs typeface="Times New Roman" pitchFamily="18" charset="0"/>
              </a:rPr>
              <a:t>Problem</a:t>
            </a:r>
            <a:r>
              <a:rPr lang="en-US" sz="1800" b="1" dirty="0" smtClean="0">
                <a:latin typeface="Times New Roman" pitchFamily="18" charset="0"/>
                <a:cs typeface="Times New Roman" pitchFamily="18" charset="0"/>
              </a:rPr>
              <a:t> Statement</a:t>
            </a:r>
            <a:r>
              <a:rPr sz="1800" b="1"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Employee burnout is a critical issue that can lead to decreased productivity, increased turnover, and negative impacts on both employee well-being and organizational performance. Predicting burnout rates can help organizations take proactive measures to mitigate these risks. This project aims to develop a predictive model using linear regression to forecast employee burnout rates based on various factors such as designation, resource allocation, mental fatigue score, company type, work-from-home setup availability, and gender</a:t>
            </a:r>
            <a:r>
              <a:rPr lang="en-US" sz="1800" dirty="0" smtClean="0">
                <a:latin typeface="Times New Roman" pitchFamily="18" charset="0"/>
                <a:cs typeface="Times New Roman" pitchFamily="18" charset="0"/>
              </a:rPr>
              <a:t>. </a:t>
            </a:r>
            <a:r>
              <a:rPr sz="1800" dirty="0" smtClean="0">
                <a:latin typeface="Times New Roman" pitchFamily="18" charset="0"/>
                <a:cs typeface="Times New Roman" pitchFamily="18" charset="0"/>
              </a:rPr>
              <a:t>Identifying </a:t>
            </a:r>
            <a:r>
              <a:rPr sz="1800" dirty="0">
                <a:latin typeface="Times New Roman" pitchFamily="18" charset="0"/>
                <a:cs typeface="Times New Roman" pitchFamily="18" charset="0"/>
              </a:rPr>
              <a:t>the factors leading to employee burnout and predicting it to help organizations take preventive measures.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normAutofit/>
          </a:bodyPr>
          <a:lstStyle/>
          <a:p>
            <a:pPr>
              <a:buSzPct val="97000"/>
              <a:buFont typeface="Wingdings" pitchFamily="2" charset="2"/>
              <a:buChar char="§"/>
            </a:pPr>
            <a:r>
              <a:rPr sz="1800" dirty="0" smtClean="0">
                <a:latin typeface="Times New Roman" pitchFamily="18" charset="0"/>
                <a:cs typeface="Times New Roman" pitchFamily="18" charset="0"/>
              </a:rPr>
              <a:t> </a:t>
            </a:r>
            <a:r>
              <a:rPr sz="1800" dirty="0">
                <a:latin typeface="Times New Roman" pitchFamily="18" charset="0"/>
                <a:cs typeface="Times New Roman" pitchFamily="18" charset="0"/>
              </a:rPr>
              <a:t>Project Overview</a:t>
            </a:r>
          </a:p>
          <a:p>
            <a:pPr>
              <a:buSzPct val="97000"/>
              <a:buFont typeface="Wingdings" pitchFamily="2" charset="2"/>
              <a:buChar char="§"/>
            </a:pPr>
            <a:r>
              <a:rPr sz="1800" dirty="0" smtClean="0">
                <a:latin typeface="Times New Roman" pitchFamily="18" charset="0"/>
                <a:cs typeface="Times New Roman" pitchFamily="18" charset="0"/>
              </a:rPr>
              <a:t> </a:t>
            </a:r>
            <a:r>
              <a:rPr sz="1800" dirty="0">
                <a:latin typeface="Times New Roman" pitchFamily="18" charset="0"/>
                <a:cs typeface="Times New Roman" pitchFamily="18" charset="0"/>
              </a:rPr>
              <a:t>End Users of the Project</a:t>
            </a:r>
          </a:p>
          <a:p>
            <a:pPr>
              <a:buSzPct val="97000"/>
              <a:buFont typeface="Wingdings" pitchFamily="2" charset="2"/>
              <a:buChar char="§"/>
            </a:pPr>
            <a:r>
              <a:rPr sz="1800" dirty="0" smtClean="0">
                <a:latin typeface="Times New Roman" pitchFamily="18" charset="0"/>
                <a:cs typeface="Times New Roman" pitchFamily="18" charset="0"/>
              </a:rPr>
              <a:t> </a:t>
            </a:r>
            <a:r>
              <a:rPr sz="1800" dirty="0">
                <a:latin typeface="Times New Roman" pitchFamily="18" charset="0"/>
                <a:cs typeface="Times New Roman" pitchFamily="18" charset="0"/>
              </a:rPr>
              <a:t>Solution and its Value Proposition</a:t>
            </a:r>
          </a:p>
          <a:p>
            <a:pPr>
              <a:buSzPct val="97000"/>
              <a:buFont typeface="Wingdings" pitchFamily="2" charset="2"/>
              <a:buChar char="§"/>
            </a:pPr>
            <a:r>
              <a:rPr sz="1800" dirty="0" smtClean="0">
                <a:latin typeface="Times New Roman" pitchFamily="18" charset="0"/>
                <a:cs typeface="Times New Roman" pitchFamily="18" charset="0"/>
              </a:rPr>
              <a:t> </a:t>
            </a:r>
            <a:r>
              <a:rPr sz="1800" dirty="0">
                <a:latin typeface="Times New Roman" pitchFamily="18" charset="0"/>
                <a:cs typeface="Times New Roman" pitchFamily="18" charset="0"/>
              </a:rPr>
              <a:t>Customization and Personalization</a:t>
            </a:r>
          </a:p>
          <a:p>
            <a:pPr>
              <a:buSzPct val="97000"/>
              <a:buFont typeface="Wingdings" pitchFamily="2" charset="2"/>
              <a:buChar char="§"/>
            </a:pPr>
            <a:r>
              <a:rPr sz="1800" dirty="0" smtClean="0">
                <a:latin typeface="Times New Roman" pitchFamily="18" charset="0"/>
                <a:cs typeface="Times New Roman" pitchFamily="18" charset="0"/>
              </a:rPr>
              <a:t> </a:t>
            </a:r>
            <a:r>
              <a:rPr sz="1800" dirty="0">
                <a:latin typeface="Times New Roman" pitchFamily="18" charset="0"/>
                <a:cs typeface="Times New Roman" pitchFamily="18" charset="0"/>
              </a:rPr>
              <a:t>Modeling</a:t>
            </a:r>
          </a:p>
          <a:p>
            <a:pPr>
              <a:buSzPct val="97000"/>
              <a:buFont typeface="Wingdings" pitchFamily="2" charset="2"/>
              <a:buChar char="§"/>
            </a:pPr>
            <a:r>
              <a:rPr sz="1800" dirty="0" smtClean="0">
                <a:latin typeface="Times New Roman" pitchFamily="18" charset="0"/>
                <a:cs typeface="Times New Roman" pitchFamily="18" charset="0"/>
              </a:rPr>
              <a:t> </a:t>
            </a:r>
            <a:r>
              <a:rPr sz="1800" dirty="0">
                <a:latin typeface="Times New Roman" pitchFamily="18" charset="0"/>
                <a:cs typeface="Times New Roman" pitchFamily="18" charset="0"/>
              </a:rPr>
              <a:t>Results</a:t>
            </a:r>
          </a:p>
          <a:p>
            <a:pPr>
              <a:buSzPct val="97000"/>
              <a:buFont typeface="Wingdings" pitchFamily="2" charset="2"/>
              <a:buChar char="§"/>
            </a:pPr>
            <a:r>
              <a:rPr sz="1800" dirty="0" smtClean="0">
                <a:latin typeface="Times New Roman" pitchFamily="18" charset="0"/>
                <a:cs typeface="Times New Roman" pitchFamily="18" charset="0"/>
              </a:rPr>
              <a:t> </a:t>
            </a:r>
            <a:r>
              <a:rPr sz="1800" dirty="0">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249" y="668740"/>
            <a:ext cx="11029616" cy="648930"/>
          </a:xfrm>
        </p:spPr>
        <p:txBody>
          <a:bodyPr/>
          <a:lstStyle/>
          <a:p>
            <a:r>
              <a:rPr dirty="0"/>
              <a:t>Project Overview</a:t>
            </a:r>
          </a:p>
        </p:txBody>
      </p:sp>
      <p:sp>
        <p:nvSpPr>
          <p:cNvPr id="3" name="Content Placeholder 2"/>
          <p:cNvSpPr>
            <a:spLocks noGrp="1"/>
          </p:cNvSpPr>
          <p:nvPr>
            <p:ph idx="1"/>
          </p:nvPr>
        </p:nvSpPr>
        <p:spPr>
          <a:xfrm>
            <a:off x="608488" y="1405719"/>
            <a:ext cx="11029615" cy="4885899"/>
          </a:xfrm>
        </p:spPr>
        <p:txBody>
          <a:bodyPr>
            <a:noAutofit/>
          </a:bodyPr>
          <a:lstStyle/>
          <a:p>
            <a:pPr marL="0" indent="0">
              <a:buNone/>
            </a:pPr>
            <a:r>
              <a:rPr lang="en-US" sz="1800" dirty="0">
                <a:latin typeface="Times New Roman" pitchFamily="18" charset="0"/>
                <a:cs typeface="Times New Roman" pitchFamily="18" charset="0"/>
              </a:rPr>
              <a:t>Employee burnout is a state of emotional, physical, and mental exhaustion caused by prolonged or excessive stress. This condition can have detrimental effects on individual well-being and organizational productivity</a:t>
            </a:r>
            <a:r>
              <a:rPr lang="en-US" sz="1800" dirty="0" smtClean="0">
                <a:latin typeface="Times New Roman" pitchFamily="18" charset="0"/>
                <a:cs typeface="Times New Roman" pitchFamily="18" charset="0"/>
              </a:rPr>
              <a:t>. </a:t>
            </a:r>
          </a:p>
          <a:p>
            <a:pPr marL="0" indent="0">
              <a:buNone/>
            </a:pPr>
            <a:r>
              <a:rPr lang="en-US" sz="1800" b="1" dirty="0" smtClean="0">
                <a:latin typeface="Times New Roman" pitchFamily="18" charset="0"/>
                <a:cs typeface="Times New Roman" pitchFamily="18" charset="0"/>
              </a:rPr>
              <a:t>Scope:</a:t>
            </a:r>
          </a:p>
          <a:p>
            <a:pPr>
              <a:buFont typeface="Wingdings" pitchFamily="2" charset="2"/>
              <a:buChar char="Ø"/>
            </a:pPr>
            <a:r>
              <a:rPr lang="en-US" sz="1800" dirty="0">
                <a:latin typeface="Times New Roman" pitchFamily="18" charset="0"/>
                <a:cs typeface="Times New Roman" pitchFamily="18" charset="0"/>
              </a:rPr>
              <a:t>Develop a linear regression model to predict employee burnout using factors such as workload, stress levels, and job satisfaction, and validate its performance through data analysis and model evaluation</a:t>
            </a:r>
            <a:r>
              <a:rPr lang="en-US" sz="1800" dirty="0" smtClean="0">
                <a:latin typeface="Times New Roman" pitchFamily="18" charset="0"/>
                <a:cs typeface="Times New Roman" pitchFamily="18" charset="0"/>
              </a:rPr>
              <a:t>.</a:t>
            </a:r>
          </a:p>
          <a:p>
            <a:pPr marL="0" indent="0">
              <a:buNone/>
            </a:pPr>
            <a:r>
              <a:rPr sz="1800" b="1" dirty="0" smtClean="0">
                <a:latin typeface="Times New Roman" pitchFamily="18" charset="0"/>
                <a:cs typeface="Times New Roman" pitchFamily="18" charset="0"/>
              </a:rPr>
              <a:t>Objectives</a:t>
            </a:r>
            <a:r>
              <a:rPr sz="1800" b="1" dirty="0">
                <a:latin typeface="Times New Roman" pitchFamily="18" charset="0"/>
                <a:cs typeface="Times New Roman" pitchFamily="18" charset="0"/>
              </a:rPr>
              <a:t>:</a:t>
            </a:r>
          </a:p>
          <a:p>
            <a:pPr>
              <a:buSzPct val="99000"/>
              <a:buFont typeface="Arial" pitchFamily="34" charset="0"/>
              <a:buChar char="•"/>
            </a:pPr>
            <a:r>
              <a:rPr sz="1800" dirty="0" smtClean="0">
                <a:latin typeface="Times New Roman" pitchFamily="18" charset="0"/>
                <a:cs typeface="Times New Roman" pitchFamily="18" charset="0"/>
              </a:rPr>
              <a:t>Understand </a:t>
            </a:r>
            <a:r>
              <a:rPr sz="1800" dirty="0">
                <a:latin typeface="Times New Roman" pitchFamily="18" charset="0"/>
                <a:cs typeface="Times New Roman" pitchFamily="18" charset="0"/>
              </a:rPr>
              <a:t>the causes of burnout</a:t>
            </a:r>
          </a:p>
          <a:p>
            <a:pPr>
              <a:buSzPct val="99000"/>
              <a:buFont typeface="Arial" pitchFamily="34" charset="0"/>
              <a:buChar char="•"/>
            </a:pPr>
            <a:r>
              <a:rPr sz="1800" dirty="0" smtClean="0">
                <a:latin typeface="Times New Roman" pitchFamily="18" charset="0"/>
                <a:cs typeface="Times New Roman" pitchFamily="18" charset="0"/>
              </a:rPr>
              <a:t>Develop </a:t>
            </a:r>
            <a:r>
              <a:rPr sz="1800" dirty="0">
                <a:latin typeface="Times New Roman" pitchFamily="18" charset="0"/>
                <a:cs typeface="Times New Roman" pitchFamily="18" charset="0"/>
              </a:rPr>
              <a:t>a predictive model</a:t>
            </a:r>
          </a:p>
          <a:p>
            <a:pPr>
              <a:buSzPct val="99000"/>
              <a:buFont typeface="Arial" pitchFamily="34" charset="0"/>
              <a:buChar char="•"/>
            </a:pPr>
            <a:r>
              <a:rPr sz="1800" dirty="0" smtClean="0">
                <a:latin typeface="Times New Roman" pitchFamily="18" charset="0"/>
                <a:cs typeface="Times New Roman" pitchFamily="18" charset="0"/>
              </a:rPr>
              <a:t>Provide </a:t>
            </a:r>
            <a:r>
              <a:rPr sz="1800" dirty="0">
                <a:latin typeface="Times New Roman" pitchFamily="18" charset="0"/>
                <a:cs typeface="Times New Roman" pitchFamily="18" charset="0"/>
              </a:rPr>
              <a:t>actionable insights to prevent </a:t>
            </a:r>
            <a:r>
              <a:rPr sz="1800" dirty="0" smtClean="0">
                <a:latin typeface="Times New Roman" pitchFamily="18" charset="0"/>
                <a:cs typeface="Times New Roman" pitchFamily="18" charset="0"/>
              </a:rPr>
              <a:t>burnout</a:t>
            </a:r>
            <a:endParaRPr sz="1800" b="1" dirty="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Purpose</a:t>
            </a:r>
            <a:r>
              <a:rPr sz="1800" b="1" dirty="0" smtClean="0">
                <a:latin typeface="Times New Roman" pitchFamily="18" charset="0"/>
                <a:cs typeface="Times New Roman" pitchFamily="18" charset="0"/>
              </a:rPr>
              <a:t>:</a:t>
            </a:r>
            <a:endParaRPr sz="1800" b="1" dirty="0">
              <a:latin typeface="Times New Roman" pitchFamily="18" charset="0"/>
              <a:cs typeface="Times New Roman" pitchFamily="18" charset="0"/>
            </a:endParaRPr>
          </a:p>
          <a:p>
            <a:pPr>
              <a:buFont typeface="Wingdings" pitchFamily="2" charset="2"/>
              <a:buChar char="Ø"/>
            </a:pPr>
            <a:r>
              <a:rPr lang="en-US" sz="1800" dirty="0">
                <a:latin typeface="Times New Roman" pitchFamily="18" charset="0"/>
                <a:cs typeface="Times New Roman" pitchFamily="18" charset="0"/>
              </a:rPr>
              <a:t>To develop a reliable model for predicting employee burnout, helping organizations implement proactive measures to improve employee well-being, productivity, and reduce turnover rates.</a:t>
            </a:r>
            <a:endParaRPr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839" y="641445"/>
            <a:ext cx="11029616" cy="717168"/>
          </a:xfrm>
        </p:spPr>
        <p:txBody>
          <a:bodyPr/>
          <a:lstStyle/>
          <a:p>
            <a:r>
              <a:rPr lang="en-US" dirty="0" smtClean="0"/>
              <a:t>E</a:t>
            </a:r>
            <a:r>
              <a:rPr dirty="0" smtClean="0"/>
              <a:t>nd </a:t>
            </a:r>
            <a:r>
              <a:rPr dirty="0"/>
              <a:t>Users of the Project</a:t>
            </a:r>
          </a:p>
        </p:txBody>
      </p:sp>
      <p:sp>
        <p:nvSpPr>
          <p:cNvPr id="3" name="Content Placeholder 2"/>
          <p:cNvSpPr>
            <a:spLocks noGrp="1"/>
          </p:cNvSpPr>
          <p:nvPr>
            <p:ph idx="1"/>
          </p:nvPr>
        </p:nvSpPr>
        <p:spPr>
          <a:xfrm>
            <a:off x="581192" y="1487606"/>
            <a:ext cx="11029615" cy="5022376"/>
          </a:xfrm>
        </p:spPr>
        <p:txBody>
          <a:bodyPr>
            <a:noAutofit/>
          </a:bodyPr>
          <a:lstStyle/>
          <a:p>
            <a:pPr marL="0" indent="0">
              <a:buNone/>
            </a:pPr>
            <a:endParaRPr lang="en-US" sz="1800" b="1" dirty="0" smtClean="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Primary Users:</a:t>
            </a:r>
            <a:endParaRPr lang="en-US" sz="2400" dirty="0">
              <a:latin typeface="Times New Roman" pitchFamily="18" charset="0"/>
              <a:cs typeface="Times New Roman" pitchFamily="18" charset="0"/>
            </a:endParaRPr>
          </a:p>
          <a:p>
            <a:pPr>
              <a:spcBef>
                <a:spcPts val="0"/>
              </a:spcBef>
            </a:pPr>
            <a:r>
              <a:rPr lang="en-US" sz="1800" b="1" dirty="0">
                <a:latin typeface="Times New Roman" pitchFamily="18" charset="0"/>
                <a:cs typeface="Times New Roman" pitchFamily="18" charset="0"/>
              </a:rPr>
              <a:t>Organizations:</a:t>
            </a:r>
            <a:endParaRPr lang="en-US" sz="1800" dirty="0">
              <a:latin typeface="Times New Roman" pitchFamily="18" charset="0"/>
              <a:cs typeface="Times New Roman" pitchFamily="18" charset="0"/>
            </a:endParaRPr>
          </a:p>
          <a:p>
            <a:pPr marL="0" indent="0">
              <a:spcBef>
                <a:spcPts val="0"/>
              </a:spcBef>
              <a:buNone/>
            </a:pPr>
            <a:r>
              <a:rPr lang="en-US" sz="1800" b="1" dirty="0">
                <a:latin typeface="Times New Roman" pitchFamily="18" charset="0"/>
                <a:cs typeface="Times New Roman" pitchFamily="18" charset="0"/>
              </a:rPr>
              <a:t>Characteristics and Needs:</a:t>
            </a:r>
            <a:r>
              <a:rPr lang="en-US" sz="1800" dirty="0">
                <a:latin typeface="Times New Roman" pitchFamily="18" charset="0"/>
                <a:cs typeface="Times New Roman" pitchFamily="18" charset="0"/>
              </a:rPr>
              <a:t> Responsible for overall employee well-being, productivity, and organizational culture.</a:t>
            </a:r>
          </a:p>
          <a:p>
            <a:pPr marL="0" indent="0">
              <a:spcBef>
                <a:spcPts val="0"/>
              </a:spcBef>
              <a:buNone/>
            </a:pPr>
            <a:r>
              <a:rPr lang="en-US" sz="1800" b="1" dirty="0">
                <a:latin typeface="Times New Roman" pitchFamily="18" charset="0"/>
                <a:cs typeface="Times New Roman" pitchFamily="18" charset="0"/>
              </a:rPr>
              <a:t>Benefits:</a:t>
            </a:r>
            <a:r>
              <a:rPr lang="en-US" sz="1800" dirty="0">
                <a:latin typeface="Times New Roman" pitchFamily="18" charset="0"/>
                <a:cs typeface="Times New Roman" pitchFamily="18" charset="0"/>
              </a:rPr>
              <a:t> Utilize the model to proactively manage and reduce employee burnout, enhance productivity, and foster a positive organizational culture that prioritizes employee health and well-being.</a:t>
            </a:r>
          </a:p>
          <a:p>
            <a:pPr>
              <a:spcBef>
                <a:spcPts val="0"/>
              </a:spcBef>
            </a:pPr>
            <a:r>
              <a:rPr lang="en-US" sz="1800" b="1" dirty="0">
                <a:latin typeface="Times New Roman" pitchFamily="18" charset="0"/>
                <a:cs typeface="Times New Roman" pitchFamily="18" charset="0"/>
              </a:rPr>
              <a:t>HR Departments:</a:t>
            </a:r>
            <a:endParaRPr lang="en-US" sz="1800" dirty="0">
              <a:latin typeface="Times New Roman" pitchFamily="18" charset="0"/>
              <a:cs typeface="Times New Roman" pitchFamily="18" charset="0"/>
            </a:endParaRPr>
          </a:p>
          <a:p>
            <a:pPr marL="0" indent="0">
              <a:spcBef>
                <a:spcPts val="0"/>
              </a:spcBef>
              <a:buNone/>
            </a:pPr>
            <a:r>
              <a:rPr lang="en-US" sz="1800" b="1" dirty="0">
                <a:latin typeface="Times New Roman" pitchFamily="18" charset="0"/>
                <a:cs typeface="Times New Roman" pitchFamily="18" charset="0"/>
              </a:rPr>
              <a:t>Characteristics and Needs:</a:t>
            </a:r>
            <a:r>
              <a:rPr lang="en-US" sz="1800" dirty="0">
                <a:latin typeface="Times New Roman" pitchFamily="18" charset="0"/>
                <a:cs typeface="Times New Roman" pitchFamily="18" charset="0"/>
              </a:rPr>
              <a:t> Manage employee relations, policy development, and organizational health.</a:t>
            </a:r>
          </a:p>
          <a:p>
            <a:pPr marL="0" indent="0">
              <a:spcBef>
                <a:spcPts val="0"/>
              </a:spcBef>
              <a:buNone/>
            </a:pPr>
            <a:r>
              <a:rPr lang="en-US" sz="1800" b="1" dirty="0">
                <a:latin typeface="Times New Roman" pitchFamily="18" charset="0"/>
                <a:cs typeface="Times New Roman" pitchFamily="18" charset="0"/>
              </a:rPr>
              <a:t>Benefits:</a:t>
            </a:r>
            <a:r>
              <a:rPr lang="en-US" sz="1800" dirty="0">
                <a:latin typeface="Times New Roman" pitchFamily="18" charset="0"/>
                <a:cs typeface="Times New Roman" pitchFamily="18" charset="0"/>
              </a:rPr>
              <a:t> Use the model to proactively identify at-risk employees, provide tailored support, and inform policies promoting work-life balance and mental health within the organization.</a:t>
            </a:r>
          </a:p>
          <a:p>
            <a:pPr>
              <a:spcBef>
                <a:spcPts val="0"/>
              </a:spcBef>
            </a:pPr>
            <a:r>
              <a:rPr lang="en-US" sz="1800" b="1" dirty="0" smtClean="0">
                <a:latin typeface="Times New Roman" pitchFamily="18" charset="0"/>
                <a:cs typeface="Times New Roman" pitchFamily="18" charset="0"/>
              </a:rPr>
              <a:t>Employees</a:t>
            </a:r>
            <a:r>
              <a:rPr lang="en-US" sz="1800" b="1"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spcBef>
                <a:spcPts val="0"/>
              </a:spcBef>
              <a:buNone/>
            </a:pPr>
            <a:r>
              <a:rPr lang="en-US" sz="1800" b="1" dirty="0">
                <a:latin typeface="Times New Roman" pitchFamily="18" charset="0"/>
                <a:cs typeface="Times New Roman" pitchFamily="18" charset="0"/>
              </a:rPr>
              <a:t>Characteristics and Needs:</a:t>
            </a:r>
            <a:r>
              <a:rPr lang="en-US" sz="1800" dirty="0">
                <a:latin typeface="Times New Roman" pitchFamily="18" charset="0"/>
                <a:cs typeface="Times New Roman" pitchFamily="18" charset="0"/>
              </a:rPr>
              <a:t> Individuals experiencing work-related stress and seeking support for work-life balance.</a:t>
            </a:r>
          </a:p>
          <a:p>
            <a:pPr marL="0" indent="0">
              <a:spcBef>
                <a:spcPts val="0"/>
              </a:spcBef>
              <a:buNone/>
            </a:pPr>
            <a:r>
              <a:rPr lang="en-US" sz="1800" b="1" dirty="0">
                <a:latin typeface="Times New Roman" pitchFamily="18" charset="0"/>
                <a:cs typeface="Times New Roman" pitchFamily="18" charset="0"/>
              </a:rPr>
              <a:t>Benefits:</a:t>
            </a:r>
            <a:r>
              <a:rPr lang="en-US" sz="1800" dirty="0">
                <a:latin typeface="Times New Roman" pitchFamily="18" charset="0"/>
                <a:cs typeface="Times New Roman" pitchFamily="18" charset="0"/>
              </a:rPr>
              <a:t> Gain insights into personal burnout risks, enabling proactive stress management, and benefit from initiatives promoting a healthier work-life balance within the organization's supportive environment.</a:t>
            </a:r>
          </a:p>
          <a:p>
            <a:endParaRPr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777922"/>
            <a:ext cx="11029616" cy="626169"/>
          </a:xfrm>
        </p:spPr>
        <p:txBody>
          <a:bodyPr/>
          <a:lstStyle/>
          <a:p>
            <a:r>
              <a:rPr dirty="0"/>
              <a:t>Solution and its Value Proposition</a:t>
            </a:r>
          </a:p>
        </p:txBody>
      </p:sp>
      <p:sp>
        <p:nvSpPr>
          <p:cNvPr id="3" name="Content Placeholder 2"/>
          <p:cNvSpPr>
            <a:spLocks noGrp="1"/>
          </p:cNvSpPr>
          <p:nvPr>
            <p:ph sz="half" idx="1"/>
          </p:nvPr>
        </p:nvSpPr>
        <p:spPr>
          <a:xfrm>
            <a:off x="581193" y="1460310"/>
            <a:ext cx="5194767" cy="5076968"/>
          </a:xfrm>
        </p:spPr>
        <p:txBody>
          <a:bodyPr>
            <a:noAutofit/>
          </a:bodyPr>
          <a:lstStyle/>
          <a:p>
            <a:pPr marL="0" indent="0">
              <a:buNone/>
            </a:pPr>
            <a:r>
              <a:rPr lang="en-US" sz="1800" dirty="0">
                <a:latin typeface="Times New Roman" pitchFamily="18" charset="0"/>
                <a:cs typeface="Times New Roman" pitchFamily="18" charset="0"/>
              </a:rPr>
              <a:t>Linear regression played a crucial role in identifying, predicting, and addressing employee burnout, providing a clear and quantifiable understanding of the factors involved and guiding effective interventions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Linear Regression helped in finding,</a:t>
            </a:r>
          </a:p>
          <a:p>
            <a:r>
              <a:rPr lang="en-IN" sz="1800" b="1" dirty="0">
                <a:latin typeface="Times New Roman" pitchFamily="18" charset="0"/>
                <a:cs typeface="Times New Roman" pitchFamily="18" charset="0"/>
              </a:rPr>
              <a:t>Identifying </a:t>
            </a:r>
            <a:r>
              <a:rPr lang="en-IN" sz="1800" b="1" dirty="0" smtClean="0">
                <a:latin typeface="Times New Roman" pitchFamily="18" charset="0"/>
                <a:cs typeface="Times New Roman" pitchFamily="18" charset="0"/>
              </a:rPr>
              <a:t>Relationships:</a:t>
            </a:r>
          </a:p>
          <a:p>
            <a:pPr marL="0" indent="0">
              <a:buNone/>
            </a:pPr>
            <a:r>
              <a:rPr lang="en-US" sz="1800" dirty="0">
                <a:latin typeface="Times New Roman" pitchFamily="18" charset="0"/>
                <a:cs typeface="Times New Roman" pitchFamily="18" charset="0"/>
              </a:rPr>
              <a:t>Linear regression analyzed the relationship between independent </a:t>
            </a:r>
            <a:r>
              <a:rPr lang="en-US" sz="1800" dirty="0" smtClean="0">
                <a:latin typeface="Times New Roman" pitchFamily="18" charset="0"/>
                <a:cs typeface="Times New Roman" pitchFamily="18" charset="0"/>
              </a:rPr>
              <a:t>variables and </a:t>
            </a:r>
            <a:r>
              <a:rPr lang="en-US" sz="1800" dirty="0">
                <a:latin typeface="Times New Roman" pitchFamily="18" charset="0"/>
                <a:cs typeface="Times New Roman" pitchFamily="18" charset="0"/>
              </a:rPr>
              <a:t>the dependent variable (burnout score). This helped identify which factors significantly contribute to burnout</a:t>
            </a:r>
            <a:r>
              <a:rPr lang="en-US" sz="1800" dirty="0" smtClean="0">
                <a:latin typeface="Times New Roman" pitchFamily="18" charset="0"/>
                <a:cs typeface="Times New Roman" pitchFamily="18" charset="0"/>
              </a:rPr>
              <a:t>.</a:t>
            </a:r>
          </a:p>
          <a:p>
            <a:r>
              <a:rPr lang="en-IN" sz="1800" b="1" dirty="0">
                <a:latin typeface="Times New Roman" pitchFamily="18" charset="0"/>
                <a:cs typeface="Times New Roman" pitchFamily="18" charset="0"/>
              </a:rPr>
              <a:t>Predicting Burnout</a:t>
            </a:r>
            <a:r>
              <a:rPr lang="en-IN" sz="1800" b="1"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Forecast employee burnout levels based on identified factors</a:t>
            </a:r>
            <a:r>
              <a:rPr lang="en-US" sz="1800" dirty="0" smtClean="0">
                <a:latin typeface="Times New Roman" pitchFamily="18" charset="0"/>
                <a:cs typeface="Times New Roman" pitchFamily="18" charset="0"/>
              </a:rPr>
              <a:t>.</a:t>
            </a:r>
          </a:p>
        </p:txBody>
      </p:sp>
      <p:sp>
        <p:nvSpPr>
          <p:cNvPr id="4" name="Content Placeholder 3"/>
          <p:cNvSpPr>
            <a:spLocks noGrp="1"/>
          </p:cNvSpPr>
          <p:nvPr>
            <p:ph sz="half" idx="2"/>
          </p:nvPr>
        </p:nvSpPr>
        <p:spPr>
          <a:xfrm>
            <a:off x="6416039" y="1405719"/>
            <a:ext cx="5194769" cy="5076968"/>
          </a:xfrm>
        </p:spPr>
        <p:txBody>
          <a:bodyPr>
            <a:normAutofit/>
          </a:bodyPr>
          <a:lstStyle/>
          <a:p>
            <a:r>
              <a:rPr lang="en-IN" sz="1800" b="1" dirty="0">
                <a:latin typeface="Times New Roman" pitchFamily="18" charset="0"/>
                <a:cs typeface="Times New Roman" pitchFamily="18" charset="0"/>
              </a:rPr>
              <a:t>Quantifying Impact</a:t>
            </a:r>
            <a:r>
              <a:rPr lang="en-IN" sz="1800" b="1"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Linear regression coefficients provided insights into how much each predictor </a:t>
            </a:r>
            <a:r>
              <a:rPr lang="en-US" sz="1800" dirty="0" smtClean="0">
                <a:latin typeface="Times New Roman" pitchFamily="18" charset="0"/>
                <a:cs typeface="Times New Roman" pitchFamily="18" charset="0"/>
              </a:rPr>
              <a:t>affects </a:t>
            </a:r>
            <a:r>
              <a:rPr lang="en-US" sz="1800" dirty="0">
                <a:latin typeface="Times New Roman" pitchFamily="18" charset="0"/>
                <a:cs typeface="Times New Roman" pitchFamily="18" charset="0"/>
              </a:rPr>
              <a:t>the burnout score. This quantification helped in understanding which factors need more attention</a:t>
            </a:r>
            <a:r>
              <a:rPr lang="en-US" sz="1800" dirty="0" smtClean="0">
                <a:latin typeface="Times New Roman" pitchFamily="18" charset="0"/>
                <a:cs typeface="Times New Roman" pitchFamily="18" charset="0"/>
              </a:rPr>
              <a:t>.</a:t>
            </a:r>
          </a:p>
          <a:p>
            <a:r>
              <a:rPr lang="en-IN" sz="1800" b="1" dirty="0">
                <a:latin typeface="Times New Roman" pitchFamily="18" charset="0"/>
                <a:cs typeface="Times New Roman" pitchFamily="18" charset="0"/>
              </a:rPr>
              <a:t>Providing Actionable Insights</a:t>
            </a:r>
            <a:r>
              <a:rPr lang="en-IN" sz="1800" b="1"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The model’s predictions identified employees at high risk of burnout. Offer recommendations to mitigate burnout risks</a:t>
            </a:r>
            <a:r>
              <a:rPr lang="en-US" sz="1800" dirty="0" smtClean="0">
                <a:latin typeface="Times New Roman" pitchFamily="18" charset="0"/>
                <a:cs typeface="Times New Roman" pitchFamily="18" charset="0"/>
              </a:rPr>
              <a:t>.</a:t>
            </a:r>
          </a:p>
          <a:p>
            <a:r>
              <a:rPr lang="en-IN" sz="1800" b="1" dirty="0">
                <a:latin typeface="Times New Roman" pitchFamily="18" charset="0"/>
                <a:cs typeface="Times New Roman" pitchFamily="18" charset="0"/>
              </a:rPr>
              <a:t>Enhancing Decision-Making</a:t>
            </a:r>
            <a:r>
              <a:rPr lang="en-IN" sz="1800" b="1"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The linear regression model’s outputs guided decision-makers in formulating strategies to reduce burnout. </a:t>
            </a: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5" y="723332"/>
            <a:ext cx="11029616" cy="585226"/>
          </a:xfrm>
        </p:spPr>
        <p:txBody>
          <a:bodyPr/>
          <a:lstStyle/>
          <a:p>
            <a:r>
              <a:rPr lang="en-US" dirty="0" smtClean="0"/>
              <a:t>Value Proposition</a:t>
            </a:r>
            <a:endParaRPr lang="en-IN" dirty="0"/>
          </a:p>
        </p:txBody>
      </p:sp>
      <p:sp>
        <p:nvSpPr>
          <p:cNvPr id="3" name="Content Placeholder 2"/>
          <p:cNvSpPr>
            <a:spLocks noGrp="1"/>
          </p:cNvSpPr>
          <p:nvPr>
            <p:ph sz="half" idx="1"/>
          </p:nvPr>
        </p:nvSpPr>
        <p:spPr>
          <a:xfrm>
            <a:off x="581193" y="1473959"/>
            <a:ext cx="5194767" cy="4995080"/>
          </a:xfrm>
        </p:spPr>
        <p:txBody>
          <a:bodyPr>
            <a:normAutofit/>
          </a:bodyPr>
          <a:lstStyle/>
          <a:p>
            <a:r>
              <a:rPr lang="en-US" sz="1800" b="1" dirty="0">
                <a:latin typeface="Times New Roman" pitchFamily="18" charset="0"/>
                <a:cs typeface="Times New Roman" pitchFamily="18" charset="0"/>
              </a:rPr>
              <a:t>For Organizations:</a:t>
            </a:r>
            <a:endParaRPr lang="en-US" sz="1800" dirty="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Values Proposed:</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Proactively manage and reduce burnout risks, optimize workforce efficiency, and foster a positive workplace environment that prioritizes employee health, leading to improved retention and organizational performance.</a:t>
            </a:r>
          </a:p>
          <a:p>
            <a:r>
              <a:rPr lang="en-US" sz="1800" b="1" dirty="0">
                <a:latin typeface="Times New Roman" pitchFamily="18" charset="0"/>
                <a:cs typeface="Times New Roman" pitchFamily="18" charset="0"/>
              </a:rPr>
              <a:t>For HR Departments:</a:t>
            </a:r>
            <a:endParaRPr lang="en-US" sz="1800" dirty="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Values Proposed:</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Identify at-risk employees early, provide targeted support interventions, and formulate evidence-based policies that promote work-life balance and mental health, thereby fostering a healthier and more engaged workforce</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6416039" y="1337480"/>
            <a:ext cx="5194769" cy="5158853"/>
          </a:xfrm>
        </p:spPr>
        <p:txBody>
          <a:bodyPr>
            <a:normAutofit/>
          </a:bodyPr>
          <a:lstStyle/>
          <a:p>
            <a:r>
              <a:rPr lang="en-US" sz="1800" b="1" dirty="0">
                <a:latin typeface="Times New Roman" pitchFamily="18" charset="0"/>
                <a:cs typeface="Times New Roman" pitchFamily="18" charset="0"/>
              </a:rPr>
              <a:t>For Employees:</a:t>
            </a: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Values Proposed:</a:t>
            </a:r>
            <a:r>
              <a:rPr lang="en-US" sz="1800" dirty="0">
                <a:latin typeface="Times New Roman" pitchFamily="18" charset="0"/>
                <a:cs typeface="Times New Roman" pitchFamily="18" charset="0"/>
              </a:rPr>
              <a:t> Gain insights into personal burnout risks, receive proactive support measures, and benefit from initiatives aimed at promoting a healthier work-life balance within a supportive organizational culture, leading to increased job satisfaction and overall well-being</a:t>
            </a:r>
            <a:r>
              <a:rPr lang="en-US" sz="1800"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Needs Addressed:</a:t>
            </a:r>
          </a:p>
          <a:p>
            <a:r>
              <a:rPr lang="en-US" sz="1800" dirty="0">
                <a:latin typeface="Times New Roman" pitchFamily="18" charset="0"/>
                <a:cs typeface="Times New Roman" pitchFamily="18" charset="0"/>
              </a:rPr>
              <a:t>Enhance employee well-being, productivity, and organizational culture.</a:t>
            </a:r>
          </a:p>
          <a:p>
            <a:r>
              <a:rPr lang="en-US" sz="1800" dirty="0">
                <a:latin typeface="Times New Roman" pitchFamily="18" charset="0"/>
                <a:cs typeface="Times New Roman" pitchFamily="18" charset="0"/>
              </a:rPr>
              <a:t>Effective management of employee relations and policy development.</a:t>
            </a:r>
          </a:p>
          <a:p>
            <a:r>
              <a:rPr lang="en-US" sz="1800" dirty="0">
                <a:latin typeface="Times New Roman" pitchFamily="18" charset="0"/>
                <a:cs typeface="Times New Roman" pitchFamily="18" charset="0"/>
              </a:rPr>
              <a:t>Manage work-related stress and achieve work-life balance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89125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5" y="682387"/>
            <a:ext cx="11029616" cy="626169"/>
          </a:xfrm>
        </p:spPr>
        <p:txBody>
          <a:bodyPr/>
          <a:lstStyle/>
          <a:p>
            <a:r>
              <a:rPr dirty="0"/>
              <a:t>Customization and Personalization</a:t>
            </a:r>
          </a:p>
        </p:txBody>
      </p:sp>
      <p:sp>
        <p:nvSpPr>
          <p:cNvPr id="3" name="Content Placeholder 2"/>
          <p:cNvSpPr>
            <a:spLocks noGrp="1"/>
          </p:cNvSpPr>
          <p:nvPr>
            <p:ph sz="half" idx="1"/>
          </p:nvPr>
        </p:nvSpPr>
        <p:spPr>
          <a:xfrm>
            <a:off x="581193" y="1460311"/>
            <a:ext cx="5194767" cy="5090614"/>
          </a:xfrm>
        </p:spPr>
        <p:txBody>
          <a:bodyPr>
            <a:noAutofit/>
          </a:bodyPr>
          <a:lstStyle/>
          <a:p>
            <a:pPr marL="0" indent="0">
              <a:buNone/>
            </a:pPr>
            <a:r>
              <a:rPr sz="1800" b="1" dirty="0">
                <a:latin typeface="Times New Roman" pitchFamily="18" charset="0"/>
                <a:cs typeface="Times New Roman" pitchFamily="18" charset="0"/>
              </a:rPr>
              <a:t>The project was customized by</a:t>
            </a:r>
            <a:r>
              <a:rPr sz="1800" b="1" dirty="0" smtClean="0">
                <a:latin typeface="Times New Roman" pitchFamily="18" charset="0"/>
                <a:cs typeface="Times New Roman" pitchFamily="18" charset="0"/>
              </a:rPr>
              <a:t>:</a:t>
            </a:r>
            <a:endParaRPr lang="en-US" sz="1800" b="1" dirty="0" smtClean="0">
              <a:latin typeface="Times New Roman" pitchFamily="18" charset="0"/>
              <a:cs typeface="Times New Roman" pitchFamily="18" charset="0"/>
            </a:endParaRPr>
          </a:p>
          <a:p>
            <a:pPr>
              <a:buFont typeface="Wingdings" pitchFamily="2" charset="2"/>
              <a:buChar char="Ø"/>
            </a:pPr>
            <a:r>
              <a:rPr lang="en-US" sz="1800" dirty="0" smtClean="0">
                <a:latin typeface="Times New Roman" pitchFamily="18" charset="0"/>
                <a:cs typeface="Times New Roman" pitchFamily="18" charset="0"/>
              </a:rPr>
              <a:t>I have used different machine learning techniques to understand better about the trends of the dataset taken, in that Linear Regression technique stood out according to the dataset.</a:t>
            </a:r>
          </a:p>
          <a:p>
            <a:pPr>
              <a:buFont typeface="Wingdings" pitchFamily="2" charset="2"/>
              <a:buChar char="Ø"/>
            </a:pPr>
            <a:r>
              <a:rPr lang="en-US" sz="1800" dirty="0" smtClean="0">
                <a:latin typeface="Times New Roman" pitchFamily="18" charset="0"/>
                <a:cs typeface="Times New Roman" pitchFamily="18" charset="0"/>
              </a:rPr>
              <a:t>Based on this information I have attempted to visualize how the Predicted Values and the Actual Values differ with </a:t>
            </a:r>
            <a:r>
              <a:rPr lang="en-US" sz="1800" dirty="0">
                <a:latin typeface="Times New Roman" pitchFamily="18" charset="0"/>
                <a:cs typeface="Times New Roman" pitchFamily="18" charset="0"/>
              </a:rPr>
              <a:t>each other</a:t>
            </a:r>
            <a:r>
              <a:rPr lang="en-US" sz="1800" dirty="0" smtClean="0">
                <a:latin typeface="Times New Roman" pitchFamily="18" charset="0"/>
                <a:cs typeface="Times New Roman" pitchFamily="18" charset="0"/>
              </a:rPr>
              <a:t>.</a:t>
            </a:r>
          </a:p>
          <a:p>
            <a:pPr>
              <a:buFont typeface="Wingdings" pitchFamily="2" charset="2"/>
              <a:buChar char="Ø"/>
            </a:pP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visualization helps to evaluate the accuracy of the linear regression model by showing how close the predicted burnout rates are to the actual burnout rates. The closer the points are to the red dashed line, the better the model's predictions</a:t>
            </a:r>
            <a:r>
              <a:rPr lang="en-US" sz="1800" dirty="0" smtClean="0">
                <a:latin typeface="Times New Roman" pitchFamily="18" charset="0"/>
                <a:cs typeface="Times New Roman" pitchFamily="18" charset="0"/>
              </a:rPr>
              <a:t>.</a:t>
            </a:r>
          </a:p>
        </p:txBody>
      </p:sp>
      <p:sp>
        <p:nvSpPr>
          <p:cNvPr id="4" name="Content Placeholder 3"/>
          <p:cNvSpPr>
            <a:spLocks noGrp="1"/>
          </p:cNvSpPr>
          <p:nvPr>
            <p:ph sz="half" idx="2"/>
          </p:nvPr>
        </p:nvSpPr>
        <p:spPr>
          <a:xfrm>
            <a:off x="6416039" y="1487607"/>
            <a:ext cx="5194769" cy="4858602"/>
          </a:xfrm>
        </p:spPr>
        <p:txBody>
          <a:bodyPr>
            <a:normAutofit/>
          </a:bodyPr>
          <a:lstStyle/>
          <a:p>
            <a:r>
              <a:rPr lang="en-US" sz="1800" dirty="0">
                <a:latin typeface="Times New Roman" pitchFamily="18" charset="0"/>
                <a:cs typeface="Times New Roman" pitchFamily="18" charset="0"/>
              </a:rPr>
              <a:t>The plot shows a generally linear trend where most points cluster around the red dashed line, suggesting that the linear regression model is reasonably capturing the relationship between the features and the burnout rate</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IN" sz="1800"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001" y="3275461"/>
            <a:ext cx="6219589" cy="337099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3" y="818865"/>
            <a:ext cx="11029616" cy="612521"/>
          </a:xfrm>
        </p:spPr>
        <p:txBody>
          <a:bodyPr/>
          <a:lstStyle/>
          <a:p>
            <a:r>
              <a:rPr lang="en-US" dirty="0"/>
              <a:t>P</a:t>
            </a:r>
            <a:r>
              <a:rPr lang="en-US" dirty="0" smtClean="0"/>
              <a:t>ersonalization</a:t>
            </a:r>
            <a:endParaRPr lang="en-IN" dirty="0"/>
          </a:p>
        </p:txBody>
      </p:sp>
      <p:sp>
        <p:nvSpPr>
          <p:cNvPr id="5" name="Content Placeholder 4"/>
          <p:cNvSpPr>
            <a:spLocks noGrp="1"/>
          </p:cNvSpPr>
          <p:nvPr>
            <p:ph sz="half" idx="1"/>
          </p:nvPr>
        </p:nvSpPr>
        <p:spPr>
          <a:xfrm>
            <a:off x="581193" y="1624084"/>
            <a:ext cx="5194767" cy="4995080"/>
          </a:xfrm>
        </p:spPr>
        <p:txBody>
          <a:bodyPr>
            <a:normAutofit/>
          </a:bodyPr>
          <a:lstStyle/>
          <a:p>
            <a:pPr>
              <a:buSzPct val="128000"/>
              <a:buFont typeface="Arial" pitchFamily="34" charset="0"/>
              <a:buChar char="•"/>
            </a:pPr>
            <a:r>
              <a:rPr lang="en-US" sz="1800" dirty="0" smtClean="0">
                <a:latin typeface="Times New Roman" pitchFamily="18" charset="0"/>
                <a:cs typeface="Times New Roman" pitchFamily="18" charset="0"/>
              </a:rPr>
              <a:t>Through the dataset the </a:t>
            </a:r>
            <a:r>
              <a:rPr lang="en-US" sz="1800" b="1" dirty="0" smtClean="0">
                <a:latin typeface="Times New Roman" pitchFamily="18" charset="0"/>
                <a:cs typeface="Times New Roman" pitchFamily="18" charset="0"/>
              </a:rPr>
              <a:t>“Mental Fatigue Score” </a:t>
            </a:r>
            <a:r>
              <a:rPr lang="en-US" sz="1800" dirty="0" smtClean="0">
                <a:latin typeface="Times New Roman" pitchFamily="18" charset="0"/>
                <a:cs typeface="Times New Roman" pitchFamily="18" charset="0"/>
              </a:rPr>
              <a:t>feature is the most crucial as it plays a important role in finding the burnout rate. </a:t>
            </a:r>
          </a:p>
          <a:p>
            <a:pPr>
              <a:buSzPct val="128000"/>
              <a:buFont typeface="Arial" pitchFamily="34" charset="0"/>
              <a:buChar char="•"/>
            </a:pPr>
            <a:r>
              <a:rPr lang="en-US" sz="1800" dirty="0" smtClean="0">
                <a:latin typeface="Times New Roman" pitchFamily="18" charset="0"/>
                <a:cs typeface="Times New Roman" pitchFamily="18" charset="0"/>
              </a:rPr>
              <a:t>According to this I have visualized the </a:t>
            </a:r>
            <a:r>
              <a:rPr lang="en-US" sz="1800" b="1" dirty="0" smtClean="0">
                <a:latin typeface="Times New Roman" pitchFamily="18" charset="0"/>
                <a:cs typeface="Times New Roman" pitchFamily="18" charset="0"/>
              </a:rPr>
              <a:t>“Mental Fatigue Score”</a:t>
            </a:r>
            <a:r>
              <a:rPr lang="en-US" sz="1800" dirty="0" smtClean="0">
                <a:latin typeface="Times New Roman" pitchFamily="18" charset="0"/>
                <a:cs typeface="Times New Roman" pitchFamily="18" charset="0"/>
              </a:rPr>
              <a:t> with the </a:t>
            </a:r>
            <a:r>
              <a:rPr lang="en-US" sz="1800" b="1" dirty="0" smtClean="0">
                <a:latin typeface="Times New Roman" pitchFamily="18" charset="0"/>
                <a:cs typeface="Times New Roman" pitchFamily="18" charset="0"/>
              </a:rPr>
              <a:t>“Burnout Rates”, </a:t>
            </a:r>
            <a:r>
              <a:rPr lang="en-US" sz="1800" dirty="0" smtClean="0">
                <a:latin typeface="Times New Roman" pitchFamily="18" charset="0"/>
                <a:cs typeface="Times New Roman" pitchFamily="18" charset="0"/>
              </a:rPr>
              <a:t>this helps in understanding how both of them influence each other.</a:t>
            </a:r>
          </a:p>
          <a:p>
            <a:pPr>
              <a:buSzPct val="128000"/>
              <a:buFont typeface="Arial" pitchFamily="34" charset="0"/>
              <a:buChar char="•"/>
            </a:pPr>
            <a:r>
              <a:rPr lang="en-US" sz="1800" dirty="0" smtClean="0">
                <a:latin typeface="Times New Roman" pitchFamily="18" charset="0"/>
                <a:cs typeface="Times New Roman" pitchFamily="18" charset="0"/>
              </a:rPr>
              <a:t>If the companies have other features that plays major role they can simply use that feature instead of  </a:t>
            </a:r>
            <a:r>
              <a:rPr lang="en-US" sz="1800" b="1" dirty="0" smtClean="0">
                <a:latin typeface="Times New Roman" pitchFamily="18" charset="0"/>
                <a:cs typeface="Times New Roman" pitchFamily="18" charset="0"/>
              </a:rPr>
              <a:t>“Mental Fatigue Score”.</a:t>
            </a:r>
          </a:p>
          <a:p>
            <a:pPr>
              <a:buSzPct val="128000"/>
              <a:buFont typeface="Arial" pitchFamily="34" charset="0"/>
              <a:buChar char="•"/>
            </a:pPr>
            <a:r>
              <a:rPr lang="en-US" sz="1800" dirty="0" smtClean="0">
                <a:latin typeface="Times New Roman" pitchFamily="18" charset="0"/>
                <a:cs typeface="Times New Roman" pitchFamily="18" charset="0"/>
              </a:rPr>
              <a:t>This way organizations can understand what is causing the high burnout rate. </a:t>
            </a:r>
          </a:p>
          <a:p>
            <a:pPr>
              <a:buSzPct val="128000"/>
              <a:buFont typeface="Arial" pitchFamily="34" charset="0"/>
              <a:buChar char="•"/>
            </a:pPr>
            <a:r>
              <a:rPr lang="en-US" sz="1800" dirty="0" smtClean="0">
                <a:latin typeface="Times New Roman" pitchFamily="18" charset="0"/>
                <a:cs typeface="Times New Roman" pitchFamily="18" charset="0"/>
              </a:rPr>
              <a:t>Through this they can make personalized recommendations to the employees.</a:t>
            </a:r>
            <a:endParaRPr lang="en-IN" sz="1800" dirty="0">
              <a:latin typeface="Times New Roman" pitchFamily="18" charset="0"/>
              <a:cs typeface="Times New Roman"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00549" y="887104"/>
            <a:ext cx="5483130" cy="4189863"/>
          </a:xfrm>
        </p:spPr>
      </p:pic>
      <p:sp>
        <p:nvSpPr>
          <p:cNvPr id="9" name="TextBox 8"/>
          <p:cNvSpPr txBox="1"/>
          <p:nvPr/>
        </p:nvSpPr>
        <p:spPr>
          <a:xfrm>
            <a:off x="6414448" y="4967785"/>
            <a:ext cx="5308979" cy="1754326"/>
          </a:xfrm>
          <a:prstGeom prst="rect">
            <a:avLst/>
          </a:prstGeom>
          <a:noFill/>
        </p:spPr>
        <p:txBody>
          <a:bodyPr wrap="square" rtlCol="0">
            <a:spAutoFit/>
          </a:bodyPr>
          <a:lstStyle/>
          <a:p>
            <a:r>
              <a:rPr lang="en-US" dirty="0">
                <a:latin typeface="Times New Roman" pitchFamily="18" charset="0"/>
                <a:cs typeface="Times New Roman" pitchFamily="18" charset="0"/>
              </a:rPr>
              <a:t>The plot suggests that there is a generally linear relationship between the mental fatigue score and the burnout rate, as the points are clustered around the red regression line</a:t>
            </a:r>
            <a:r>
              <a:rPr lang="en-US" dirty="0" smtClean="0">
                <a:latin typeface="Times New Roman" pitchFamily="18" charset="0"/>
                <a:cs typeface="Times New Roman" pitchFamily="18" charset="0"/>
              </a:rPr>
              <a:t>. This </a:t>
            </a:r>
            <a:r>
              <a:rPr lang="en-US" dirty="0">
                <a:latin typeface="Times New Roman" pitchFamily="18" charset="0"/>
                <a:cs typeface="Times New Roman" pitchFamily="18" charset="0"/>
              </a:rPr>
              <a:t>indicates that as the mental fatigue score increases, the burnout rate tends to increase as well.</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858946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711</TotalTime>
  <Words>1297</Words>
  <Application>Microsoft Office PowerPoint</Application>
  <PresentationFormat>Custom</PresentationFormat>
  <Paragraphs>138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 Details</vt:lpstr>
      <vt:lpstr>Project Title/Problem Statement</vt:lpstr>
      <vt:lpstr>Agenda</vt:lpstr>
      <vt:lpstr>Project Overview</vt:lpstr>
      <vt:lpstr>End Users of the Project</vt:lpstr>
      <vt:lpstr>Solution and its Value Proposition</vt:lpstr>
      <vt:lpstr>Value Proposition</vt:lpstr>
      <vt:lpstr>Customization and Personalization</vt:lpstr>
      <vt:lpstr>Personalization</vt:lpstr>
      <vt:lpstr>Modeling</vt:lpstr>
      <vt:lpstr>Modeling with linear regression</vt:lpstr>
      <vt:lpstr>Results</vt:lpstr>
      <vt:lpstr>visualization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SRIDIVYA</cp:lastModifiedBy>
  <cp:revision>64</cp:revision>
  <dcterms:created xsi:type="dcterms:W3CDTF">2021-05-26T16:50:10Z</dcterms:created>
  <dcterms:modified xsi:type="dcterms:W3CDTF">2024-07-13T16:29:56Z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